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5"/>
  </p:notesMasterIdLst>
  <p:sldIdLst>
    <p:sldId id="367" r:id="rId5"/>
    <p:sldId id="326" r:id="rId6"/>
    <p:sldId id="368" r:id="rId7"/>
    <p:sldId id="369" r:id="rId8"/>
    <p:sldId id="371" r:id="rId9"/>
    <p:sldId id="370" r:id="rId10"/>
    <p:sldId id="372" r:id="rId11"/>
    <p:sldId id="343" r:id="rId12"/>
    <p:sldId id="373" r:id="rId13"/>
    <p:sldId id="350" r:id="rId14"/>
    <p:sldId id="374" r:id="rId15"/>
    <p:sldId id="375" r:id="rId16"/>
    <p:sldId id="351" r:id="rId17"/>
    <p:sldId id="352" r:id="rId18"/>
    <p:sldId id="353" r:id="rId19"/>
    <p:sldId id="354" r:id="rId20"/>
    <p:sldId id="376" r:id="rId21"/>
    <p:sldId id="355" r:id="rId22"/>
    <p:sldId id="356" r:id="rId23"/>
    <p:sldId id="357" r:id="rId24"/>
    <p:sldId id="358" r:id="rId25"/>
    <p:sldId id="381" r:id="rId26"/>
    <p:sldId id="330" r:id="rId27"/>
    <p:sldId id="342" r:id="rId28"/>
    <p:sldId id="361" r:id="rId29"/>
    <p:sldId id="379" r:id="rId30"/>
    <p:sldId id="363" r:id="rId31"/>
    <p:sldId id="366" r:id="rId32"/>
    <p:sldId id="365" r:id="rId33"/>
    <p:sldId id="3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5852" autoAdjust="0"/>
  </p:normalViewPr>
  <p:slideViewPr>
    <p:cSldViewPr snapToGrid="0">
      <p:cViewPr varScale="1">
        <p:scale>
          <a:sx n="99" d="100"/>
          <a:sy n="99" d="100"/>
        </p:scale>
        <p:origin x="44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6T22:18:25.3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0,'3084'0,"-2850"14,-127-5,-8-1,104 5,674-14,-854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1:42:36.6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0,'3084'0,"-2850"14,-127-5,-8-1,104 5,674-14,-854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1:42:39.1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0,'3084'0,"-2850"14,-127-5,-8-1,104 5,674-14,-854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1:42:40.9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0,'3084'0,"-2850"14,-127-5,-8-1,104 5,674-14,-854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4:07:40.4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0,'3084'0,"-2850"14,-127-5,-8-1,104 5,674-14,-854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4:07:45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0,'3084'0,"-2850"14,-127-5,-8-1,104 5,674-14,-854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BEF63-158A-49F6-9D8F-3EA20AEE9E27}" type="datetimeFigureOut">
              <a:rPr lang="en-US" smtClean="0"/>
              <a:t>Sun 05.11.23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CEEF9-98EE-4895-B1EC-FF7FC6A8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7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E171-3182-4021-974D-D57C709AB222}" type="datetime1">
              <a:rPr lang="en-US" smtClean="0"/>
              <a:t>Sun 05.11.23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D281-0F3E-424A-ACD7-2B0503DAEC3D}" type="datetime1">
              <a:rPr lang="en-US" smtClean="0"/>
              <a:t>Sun 05.11.23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265-3E12-4EB2-9313-F41BEEDE6F54}" type="datetime1">
              <a:rPr lang="en-US" smtClean="0"/>
              <a:t>Sun 05.11.23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0D40-DC48-4DC2-A854-CD4EC16DE5AC}" type="datetime1">
              <a:rPr lang="en-US" smtClean="0"/>
              <a:t>Sun 05.11.23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ACC1-E27C-4874-AFE7-DFB5AA67EC8F}" type="datetime1">
              <a:rPr lang="en-US" smtClean="0"/>
              <a:t>Sun 05.11.23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B6E1-9136-4A12-AC53-94276F30CC5F}" type="datetime1">
              <a:rPr lang="en-US" smtClean="0"/>
              <a:t>Sun 05.11.23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0B40-4848-4400-8E56-221C72B958B1}" type="datetime1">
              <a:rPr lang="en-US" smtClean="0"/>
              <a:t>Sun 05.11.23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B549773C-908A-4A30-9069-B4A802230A6C}" type="datetime1">
              <a:rPr lang="en-US" smtClean="0"/>
              <a:t>Sun 05.11.23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795368-CB76-46EC-BD75-2A96975B18AB}" type="datetime1">
              <a:rPr lang="en-US" smtClean="0"/>
              <a:t>Sun 05.11.23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7DEE3EA8-5B68-4CFA-A9A0-8C60B67A4412}" type="datetime1">
              <a:rPr lang="en-US" smtClean="0"/>
              <a:t>Sun 05.11.23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17" Type="http://schemas.openxmlformats.org/officeDocument/2006/relationships/image" Target="../media/image2.png"/><Relationship Id="rId2" Type="http://schemas.openxmlformats.org/officeDocument/2006/relationships/image" Target="../media/image10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10.11393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874B-FDF3-31C7-3EF1-BA50568C2469}"/>
              </a:ext>
            </a:extLst>
          </p:cNvPr>
          <p:cNvSpPr txBox="1">
            <a:spLocks/>
          </p:cNvSpPr>
          <p:nvPr/>
        </p:nvSpPr>
        <p:spPr>
          <a:xfrm>
            <a:off x="279554" y="569357"/>
            <a:ext cx="11452664" cy="33594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Scattered field formalism in the particle-in-cell method for plasma acceleration in tightly focused ultrashort laser beams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000" u="sng" dirty="0">
                <a:solidFill>
                  <a:srgbClr val="002060"/>
                </a:solidFill>
              </a:rPr>
              <a:t>Marianna Lytova </a:t>
            </a:r>
            <a:r>
              <a:rPr lang="en-US" sz="2000" dirty="0">
                <a:solidFill>
                  <a:srgbClr val="002060"/>
                </a:solidFill>
              </a:rPr>
              <a:t>(speaker), Fran</a:t>
            </a:r>
            <a:r>
              <a:rPr lang="en-US" sz="2200" dirty="0">
                <a:solidFill>
                  <a:srgbClr val="002060"/>
                </a:solidFill>
                <a:latin typeface="Sitka Display" panose="02000505000000020004" pitchFamily="2" charset="0"/>
              </a:rPr>
              <a:t>ç</a:t>
            </a:r>
            <a:r>
              <a:rPr lang="en-US" sz="2000" dirty="0">
                <a:solidFill>
                  <a:srgbClr val="002060"/>
                </a:solidFill>
              </a:rPr>
              <a:t>ois </a:t>
            </a:r>
            <a:r>
              <a:rPr lang="en-US" sz="2000" dirty="0" err="1">
                <a:solidFill>
                  <a:srgbClr val="002060"/>
                </a:solidFill>
              </a:rPr>
              <a:t>Fillion-Gourdeau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		Simon </a:t>
            </a:r>
            <a:r>
              <a:rPr lang="en-US" sz="2000" dirty="0" err="1">
                <a:solidFill>
                  <a:srgbClr val="002060"/>
                </a:solidFill>
              </a:rPr>
              <a:t>Valli</a:t>
            </a:r>
            <a:r>
              <a:rPr lang="en-US" sz="2200" dirty="0" err="1">
                <a:solidFill>
                  <a:srgbClr val="002060"/>
                </a:solidFill>
                <a:latin typeface="Sitka Display" panose="02000505000000020004" pitchFamily="2" charset="0"/>
              </a:rPr>
              <a:t>è</a:t>
            </a:r>
            <a:r>
              <a:rPr lang="en-US" sz="2000" dirty="0" err="1">
                <a:solidFill>
                  <a:srgbClr val="002060"/>
                </a:solidFill>
              </a:rPr>
              <a:t>res</a:t>
            </a:r>
            <a:r>
              <a:rPr lang="en-US" sz="2000" dirty="0">
                <a:solidFill>
                  <a:srgbClr val="002060"/>
                </a:solidFill>
              </a:rPr>
              <a:t>, Fran</a:t>
            </a:r>
            <a:r>
              <a:rPr lang="en-US" sz="2200" dirty="0">
                <a:solidFill>
                  <a:srgbClr val="002060"/>
                </a:solidFill>
                <a:latin typeface="Sitka Display" panose="02000505000000020004" pitchFamily="2" charset="0"/>
              </a:rPr>
              <a:t>ç</a:t>
            </a:r>
            <a:r>
              <a:rPr lang="en-US" sz="2000" dirty="0">
                <a:solidFill>
                  <a:srgbClr val="002060"/>
                </a:solidFill>
              </a:rPr>
              <a:t>ois </a:t>
            </a:r>
            <a:r>
              <a:rPr lang="en-US" sz="2000" dirty="0" err="1">
                <a:solidFill>
                  <a:srgbClr val="002060"/>
                </a:solidFill>
              </a:rPr>
              <a:t>L</a:t>
            </a:r>
            <a:r>
              <a:rPr lang="en-US" sz="2200" dirty="0" err="1">
                <a:solidFill>
                  <a:srgbClr val="002060"/>
                </a:solidFill>
                <a:latin typeface="Sitka Display" panose="02000505000000020004" pitchFamily="2" charset="0"/>
              </a:rPr>
              <a:t>é</a:t>
            </a:r>
            <a:r>
              <a:rPr lang="en-US" sz="2000" dirty="0" err="1">
                <a:solidFill>
                  <a:srgbClr val="002060"/>
                </a:solidFill>
              </a:rPr>
              <a:t>gar</a:t>
            </a:r>
            <a:r>
              <a:rPr lang="en-US" sz="2200" dirty="0" err="1">
                <a:solidFill>
                  <a:srgbClr val="002060"/>
                </a:solidFill>
                <a:latin typeface="Sitka Display" panose="02000505000000020004" pitchFamily="2" charset="0"/>
              </a:rPr>
              <a:t>é</a:t>
            </a:r>
            <a:r>
              <a:rPr lang="en-US" sz="2000" dirty="0">
                <a:solidFill>
                  <a:srgbClr val="002060"/>
                </a:solidFill>
              </a:rPr>
              <a:t>, Steve MacLean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9EEDE-E0E0-57FA-E718-AA4FA82500F2}"/>
              </a:ext>
            </a:extLst>
          </p:cNvPr>
          <p:cNvSpPr txBox="1">
            <a:spLocks/>
          </p:cNvSpPr>
          <p:nvPr/>
        </p:nvSpPr>
        <p:spPr>
          <a:xfrm>
            <a:off x="3080146" y="4602997"/>
            <a:ext cx="6269347" cy="130185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70C0"/>
                </a:solidFill>
              </a:rPr>
              <a:t>4th                 user &amp; training workshop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Prague, November 8, 2023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D6912-AACC-880D-631D-EC50812D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2" y="1712273"/>
            <a:ext cx="2266928" cy="16064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79D54F-5EE9-2520-7F54-3EE29DFF4CA7}"/>
              </a:ext>
            </a:extLst>
          </p:cNvPr>
          <p:cNvCxnSpPr/>
          <p:nvPr/>
        </p:nvCxnSpPr>
        <p:spPr>
          <a:xfrm>
            <a:off x="1348353" y="4176793"/>
            <a:ext cx="973293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1CE855-CD35-0AB9-717D-58AA2E260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97" y="4664991"/>
            <a:ext cx="955643" cy="31177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71F6E3B-8E1B-6BA2-27B0-E8AA60D9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630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DA4E42-22AC-2E26-A672-050430CBA271}"/>
              </a:ext>
            </a:extLst>
          </p:cNvPr>
          <p:cNvSpPr txBox="1"/>
          <p:nvPr/>
        </p:nvSpPr>
        <p:spPr>
          <a:xfrm>
            <a:off x="3061407" y="846625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sym typeface="Symbol" panose="05050102010706020507" pitchFamily="18" charset="2"/>
              </a:rPr>
              <a:t>  </a:t>
            </a:r>
            <a:r>
              <a:rPr lang="en-US" sz="1600" dirty="0">
                <a:latin typeface="+mj-lt"/>
                <a:sym typeface="Symbol" panose="05050102010706020507" pitchFamily="18" charset="2"/>
              </a:rPr>
              <a:t>requires l</a:t>
            </a:r>
            <a:r>
              <a:rPr lang="en-US" sz="1600" dirty="0">
                <a:latin typeface="+mj-lt"/>
              </a:rPr>
              <a:t>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BA534B-E308-D9EF-36AF-4B6C17A5E66E}"/>
                  </a:ext>
                </a:extLst>
              </p:cNvPr>
              <p:cNvSpPr txBox="1"/>
              <p:nvPr/>
            </p:nvSpPr>
            <p:spPr>
              <a:xfrm>
                <a:off x="771118" y="1401840"/>
                <a:ext cx="2656430" cy="352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0" smtClean="0"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7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1" i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7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BA534B-E308-D9EF-36AF-4B6C17A5E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8" y="1401840"/>
                <a:ext cx="2656430" cy="3523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3A2A5EA-ADAB-7D68-E072-84391109837F}"/>
              </a:ext>
            </a:extLst>
          </p:cNvPr>
          <p:cNvSpPr txBox="1"/>
          <p:nvPr/>
        </p:nvSpPr>
        <p:spPr>
          <a:xfrm>
            <a:off x="7742877" y="875546"/>
            <a:ext cx="2106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  <a:sym typeface="Symbol" panose="05050102010706020507" pitchFamily="18" charset="2"/>
              </a:rPr>
              <a:t>Semi-l</a:t>
            </a:r>
            <a:r>
              <a:rPr lang="en-US" sz="1600" dirty="0">
                <a:latin typeface="+mj-lt"/>
              </a:rPr>
              <a:t>inear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BD3972-1294-B4EE-0708-2FD3F8FE8841}"/>
                  </a:ext>
                </a:extLst>
              </p:cNvPr>
              <p:cNvSpPr txBox="1"/>
              <p:nvPr/>
            </p:nvSpPr>
            <p:spPr>
              <a:xfrm>
                <a:off x="7357872" y="2055164"/>
                <a:ext cx="2106667" cy="266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sz="17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b="1" i="0" smtClean="0">
                                <a:latin typeface="Cambria Math" panose="02040503050406030204" pitchFamily="18" charset="0"/>
                              </a:rPr>
                              <m:t>𝐉</m:t>
                            </m:r>
                            <m:d>
                              <m:dPr>
                                <m:ctrlP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en-US" sz="1700" b="1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700" b="1" i="0" smtClean="0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</m:d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400" dirty="0"/>
                  <a:t>,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BD3972-1294-B4EE-0708-2FD3F8FE8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72" y="2055164"/>
                <a:ext cx="2106667" cy="266227"/>
              </a:xfrm>
              <a:prstGeom prst="rect">
                <a:avLst/>
              </a:prstGeom>
              <a:blipFill>
                <a:blip r:embed="rId4"/>
                <a:stretch>
                  <a:fillRect l="-3468" t="-6818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D6562E2B-4782-DBB2-ECE4-3A77F1A337AF}"/>
              </a:ext>
            </a:extLst>
          </p:cNvPr>
          <p:cNvSpPr/>
          <p:nvPr/>
        </p:nvSpPr>
        <p:spPr>
          <a:xfrm rot="20381042" flipV="1">
            <a:off x="3595298" y="2335920"/>
            <a:ext cx="4294961" cy="79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FE260A0-F324-5BE8-883C-79C878187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368" y="2837647"/>
            <a:ext cx="2257425" cy="6762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40F79-86A5-5628-9C73-E6994BB51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541" y="4817330"/>
            <a:ext cx="5638800" cy="6286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677FC9C-7485-BEAB-0A36-DE7F655B9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290" y="3892615"/>
            <a:ext cx="3076575" cy="685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77292A4-6949-DB8A-2BB5-E18246603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748" y="1401840"/>
            <a:ext cx="1691412" cy="3739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B68E3C-5E2F-753F-4AD1-EF2017C4C6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4430" y="1879238"/>
            <a:ext cx="1943100" cy="6191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50894-F254-9C9F-0988-0E25A7EE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10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364E8-9523-E6A6-8088-624E8132FE72}"/>
              </a:ext>
            </a:extLst>
          </p:cNvPr>
          <p:cNvSpPr txBox="1"/>
          <p:nvPr/>
        </p:nvSpPr>
        <p:spPr>
          <a:xfrm>
            <a:off x="681589" y="2003611"/>
            <a:ext cx="475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+mj-lt"/>
                <a:ea typeface="Cambria Math" panose="02040503050406030204" pitchFamily="18" charset="0"/>
              </a:rPr>
              <a:t>The Vlasov–Maxwell system of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6B89AA-845B-1BAB-D26D-F22F97FE2995}"/>
                  </a:ext>
                </a:extLst>
              </p:cNvPr>
              <p:cNvSpPr txBox="1"/>
              <p:nvPr/>
            </p:nvSpPr>
            <p:spPr>
              <a:xfrm>
                <a:off x="8229599" y="2722253"/>
                <a:ext cx="3361561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panose="02040503050406030204" pitchFamily="18" charset="0"/>
                        </a:rPr>
                        <m:t>analytical</m:t>
                      </m:r>
                      <m:r>
                        <a:rPr lang="en-US" sz="15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panose="02040503050406030204" pitchFamily="18" charset="0"/>
                        </a:rPr>
                        <m:t>solutions</m:t>
                      </m:r>
                      <m:r>
                        <a:rPr lang="en-US" sz="15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6B89AA-845B-1BAB-D26D-F22F97FE2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9" y="2722253"/>
                <a:ext cx="3361561" cy="230832"/>
              </a:xfrm>
              <a:prstGeom prst="rect">
                <a:avLst/>
              </a:prstGeom>
              <a:blipFill>
                <a:blip r:embed="rId10"/>
                <a:stretch>
                  <a:fillRect b="-40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EEBD999-1E20-3274-C854-8F7FFE58B9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8772" y="2657820"/>
            <a:ext cx="1335033" cy="359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DD760-4BBD-2969-473A-D0E3D08B67A5}"/>
                  </a:ext>
                </a:extLst>
              </p:cNvPr>
              <p:cNvSpPr txBox="1"/>
              <p:nvPr/>
            </p:nvSpPr>
            <p:spPr>
              <a:xfrm>
                <a:off x="771118" y="875546"/>
                <a:ext cx="1745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scatt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DD760-4BBD-2969-473A-D0E3D08B6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8" y="875546"/>
                <a:ext cx="1745478" cy="276999"/>
              </a:xfrm>
              <a:prstGeom prst="rect">
                <a:avLst/>
              </a:prstGeom>
              <a:blipFill>
                <a:blip r:embed="rId12"/>
                <a:stretch>
                  <a:fillRect l="-2439" r="-69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BDE188D-6537-2235-B850-CD93821D3026}"/>
              </a:ext>
            </a:extLst>
          </p:cNvPr>
          <p:cNvSpPr txBox="1"/>
          <p:nvPr/>
        </p:nvSpPr>
        <p:spPr>
          <a:xfrm>
            <a:off x="3285641" y="209228"/>
            <a:ext cx="574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+mj-lt"/>
              </a:rPr>
              <a:t>Scattered field formulation (SFF) in PIC algorithm</a:t>
            </a:r>
          </a:p>
        </p:txBody>
      </p:sp>
    </p:spTree>
    <p:extLst>
      <p:ext uri="{BB962C8B-B14F-4D97-AF65-F5344CB8AC3E}">
        <p14:creationId xmlns:p14="http://schemas.microsoft.com/office/powerpoint/2010/main" val="101761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DA4E42-22AC-2E26-A672-050430CBA271}"/>
              </a:ext>
            </a:extLst>
          </p:cNvPr>
          <p:cNvSpPr txBox="1"/>
          <p:nvPr/>
        </p:nvSpPr>
        <p:spPr>
          <a:xfrm>
            <a:off x="3061407" y="846625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sym typeface="Symbol" panose="05050102010706020507" pitchFamily="18" charset="2"/>
              </a:rPr>
              <a:t>  </a:t>
            </a:r>
            <a:r>
              <a:rPr lang="en-US" sz="1600" dirty="0">
                <a:latin typeface="+mj-lt"/>
                <a:sym typeface="Symbol" panose="05050102010706020507" pitchFamily="18" charset="2"/>
              </a:rPr>
              <a:t>requires l</a:t>
            </a:r>
            <a:r>
              <a:rPr lang="en-US" sz="1600" dirty="0">
                <a:latin typeface="+mj-lt"/>
              </a:rPr>
              <a:t>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BA534B-E308-D9EF-36AF-4B6C17A5E66E}"/>
                  </a:ext>
                </a:extLst>
              </p:cNvPr>
              <p:cNvSpPr txBox="1"/>
              <p:nvPr/>
            </p:nvSpPr>
            <p:spPr>
              <a:xfrm>
                <a:off x="771118" y="1401840"/>
                <a:ext cx="2656430" cy="352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0" smtClean="0"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7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1" i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7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BA534B-E308-D9EF-36AF-4B6C17A5E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8" y="1401840"/>
                <a:ext cx="2656430" cy="3523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3A2A5EA-ADAB-7D68-E072-84391109837F}"/>
              </a:ext>
            </a:extLst>
          </p:cNvPr>
          <p:cNvSpPr txBox="1"/>
          <p:nvPr/>
        </p:nvSpPr>
        <p:spPr>
          <a:xfrm>
            <a:off x="7742877" y="875546"/>
            <a:ext cx="2106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  <a:sym typeface="Symbol" panose="05050102010706020507" pitchFamily="18" charset="2"/>
              </a:rPr>
              <a:t>Semi-l</a:t>
            </a:r>
            <a:r>
              <a:rPr lang="en-US" sz="1600" dirty="0">
                <a:latin typeface="+mj-lt"/>
              </a:rPr>
              <a:t>inear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BD3972-1294-B4EE-0708-2FD3F8FE8841}"/>
                  </a:ext>
                </a:extLst>
              </p:cNvPr>
              <p:cNvSpPr txBox="1"/>
              <p:nvPr/>
            </p:nvSpPr>
            <p:spPr>
              <a:xfrm>
                <a:off x="7357872" y="2055164"/>
                <a:ext cx="2106667" cy="266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sz="17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b="1" i="0" smtClean="0">
                                <a:latin typeface="Cambria Math" panose="02040503050406030204" pitchFamily="18" charset="0"/>
                              </a:rPr>
                              <m:t>𝐉</m:t>
                            </m:r>
                            <m:d>
                              <m:dPr>
                                <m:ctrlP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en-US" sz="1700" b="1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700" b="1" i="0" smtClean="0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</m:d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400" dirty="0"/>
                  <a:t>,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BD3972-1294-B4EE-0708-2FD3F8FE8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72" y="2055164"/>
                <a:ext cx="2106667" cy="266227"/>
              </a:xfrm>
              <a:prstGeom prst="rect">
                <a:avLst/>
              </a:prstGeom>
              <a:blipFill>
                <a:blip r:embed="rId4"/>
                <a:stretch>
                  <a:fillRect l="-3468" t="-6818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D6562E2B-4782-DBB2-ECE4-3A77F1A337AF}"/>
              </a:ext>
            </a:extLst>
          </p:cNvPr>
          <p:cNvSpPr/>
          <p:nvPr/>
        </p:nvSpPr>
        <p:spPr>
          <a:xfrm rot="20381042" flipV="1">
            <a:off x="3595298" y="2335920"/>
            <a:ext cx="4294961" cy="79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FE260A0-F324-5BE8-883C-79C878187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368" y="2837647"/>
            <a:ext cx="2257425" cy="6762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40F79-86A5-5628-9C73-E6994BB51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541" y="4817330"/>
            <a:ext cx="5638800" cy="6286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677FC9C-7485-BEAB-0A36-DE7F655B9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290" y="3892615"/>
            <a:ext cx="3076575" cy="685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77292A4-6949-DB8A-2BB5-E18246603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748" y="1401840"/>
            <a:ext cx="1691412" cy="3739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B68E3C-5E2F-753F-4AD1-EF2017C4C6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4430" y="1879238"/>
            <a:ext cx="1943100" cy="6191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50894-F254-9C9F-0988-0E25A7EE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11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364E8-9523-E6A6-8088-624E8132FE72}"/>
              </a:ext>
            </a:extLst>
          </p:cNvPr>
          <p:cNvSpPr txBox="1"/>
          <p:nvPr/>
        </p:nvSpPr>
        <p:spPr>
          <a:xfrm>
            <a:off x="681589" y="2003611"/>
            <a:ext cx="475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+mj-lt"/>
                <a:ea typeface="Cambria Math" panose="02040503050406030204" pitchFamily="18" charset="0"/>
              </a:rPr>
              <a:t>The Vlasov–Maxwell system of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6B89AA-845B-1BAB-D26D-F22F97FE2995}"/>
                  </a:ext>
                </a:extLst>
              </p:cNvPr>
              <p:cNvSpPr txBox="1"/>
              <p:nvPr/>
            </p:nvSpPr>
            <p:spPr>
              <a:xfrm>
                <a:off x="8229599" y="2722253"/>
                <a:ext cx="3361561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panose="02040503050406030204" pitchFamily="18" charset="0"/>
                        </a:rPr>
                        <m:t>analytical</m:t>
                      </m:r>
                      <m:r>
                        <a:rPr lang="en-US" sz="15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panose="02040503050406030204" pitchFamily="18" charset="0"/>
                        </a:rPr>
                        <m:t>solutions</m:t>
                      </m:r>
                      <m:r>
                        <a:rPr lang="en-US" sz="15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6B89AA-845B-1BAB-D26D-F22F97FE2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9" y="2722253"/>
                <a:ext cx="3361561" cy="230832"/>
              </a:xfrm>
              <a:prstGeom prst="rect">
                <a:avLst/>
              </a:prstGeom>
              <a:blipFill>
                <a:blip r:embed="rId10"/>
                <a:stretch>
                  <a:fillRect b="-40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EEBD999-1E20-3274-C854-8F7FFE58B9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8772" y="2657820"/>
            <a:ext cx="1335033" cy="359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DD760-4BBD-2969-473A-D0E3D08B67A5}"/>
                  </a:ext>
                </a:extLst>
              </p:cNvPr>
              <p:cNvSpPr txBox="1"/>
              <p:nvPr/>
            </p:nvSpPr>
            <p:spPr>
              <a:xfrm>
                <a:off x="771118" y="875546"/>
                <a:ext cx="1745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scatt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DD760-4BBD-2969-473A-D0E3D08B6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8" y="875546"/>
                <a:ext cx="1745478" cy="276999"/>
              </a:xfrm>
              <a:prstGeom prst="rect">
                <a:avLst/>
              </a:prstGeom>
              <a:blipFill>
                <a:blip r:embed="rId12"/>
                <a:stretch>
                  <a:fillRect l="-2439" r="-69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6C29356-BF4C-E2C8-66BD-9131D69345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5431" y="3271566"/>
            <a:ext cx="4113370" cy="6981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EDC641-87AE-F3B2-55E1-471D441646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3592" y="4111171"/>
            <a:ext cx="4890953" cy="731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6A76D-B9E0-6E15-2805-D6F43BEC17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57872" y="5037633"/>
            <a:ext cx="3705225" cy="47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EEA6E-DBEB-3132-75C3-4C059A0F94F6}"/>
              </a:ext>
            </a:extLst>
          </p:cNvPr>
          <p:cNvSpPr txBox="1"/>
          <p:nvPr/>
        </p:nvSpPr>
        <p:spPr>
          <a:xfrm>
            <a:off x="3285641" y="209228"/>
            <a:ext cx="574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+mj-lt"/>
              </a:rPr>
              <a:t>Scattered field formulation (SFF) in PIC algorithm</a:t>
            </a:r>
          </a:p>
        </p:txBody>
      </p:sp>
    </p:spTree>
    <p:extLst>
      <p:ext uri="{BB962C8B-B14F-4D97-AF65-F5344CB8AC3E}">
        <p14:creationId xmlns:p14="http://schemas.microsoft.com/office/powerpoint/2010/main" val="276139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DA4E42-22AC-2E26-A672-050430CBA271}"/>
              </a:ext>
            </a:extLst>
          </p:cNvPr>
          <p:cNvSpPr txBox="1"/>
          <p:nvPr/>
        </p:nvSpPr>
        <p:spPr>
          <a:xfrm>
            <a:off x="3061407" y="846625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sym typeface="Symbol" panose="05050102010706020507" pitchFamily="18" charset="2"/>
              </a:rPr>
              <a:t>  </a:t>
            </a:r>
            <a:r>
              <a:rPr lang="en-US" sz="1600" dirty="0">
                <a:latin typeface="+mj-lt"/>
                <a:sym typeface="Symbol" panose="05050102010706020507" pitchFamily="18" charset="2"/>
              </a:rPr>
              <a:t>requires l</a:t>
            </a:r>
            <a:r>
              <a:rPr lang="en-US" sz="1600" dirty="0">
                <a:latin typeface="+mj-lt"/>
              </a:rPr>
              <a:t>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BA534B-E308-D9EF-36AF-4B6C17A5E66E}"/>
                  </a:ext>
                </a:extLst>
              </p:cNvPr>
              <p:cNvSpPr txBox="1"/>
              <p:nvPr/>
            </p:nvSpPr>
            <p:spPr>
              <a:xfrm>
                <a:off x="771118" y="1401840"/>
                <a:ext cx="2656430" cy="352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0" smtClean="0"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7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1" i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7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BA534B-E308-D9EF-36AF-4B6C17A5E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8" y="1401840"/>
                <a:ext cx="2656430" cy="3523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3A2A5EA-ADAB-7D68-E072-84391109837F}"/>
              </a:ext>
            </a:extLst>
          </p:cNvPr>
          <p:cNvSpPr txBox="1"/>
          <p:nvPr/>
        </p:nvSpPr>
        <p:spPr>
          <a:xfrm>
            <a:off x="7742877" y="875546"/>
            <a:ext cx="2106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  <a:sym typeface="Symbol" panose="05050102010706020507" pitchFamily="18" charset="2"/>
              </a:rPr>
              <a:t>Semi-l</a:t>
            </a:r>
            <a:r>
              <a:rPr lang="en-US" sz="1600" dirty="0">
                <a:latin typeface="+mj-lt"/>
              </a:rPr>
              <a:t>inear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BD3972-1294-B4EE-0708-2FD3F8FE8841}"/>
                  </a:ext>
                </a:extLst>
              </p:cNvPr>
              <p:cNvSpPr txBox="1"/>
              <p:nvPr/>
            </p:nvSpPr>
            <p:spPr>
              <a:xfrm>
                <a:off x="7357872" y="2055164"/>
                <a:ext cx="2106667" cy="266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sz="17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b="1" i="0" smtClean="0">
                                <a:latin typeface="Cambria Math" panose="02040503050406030204" pitchFamily="18" charset="0"/>
                              </a:rPr>
                              <m:t>𝐉</m:t>
                            </m:r>
                            <m:d>
                              <m:dPr>
                                <m:ctrlP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en-US" sz="1700" b="1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700" b="1" i="0" smtClean="0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</m:d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400" dirty="0"/>
                  <a:t>,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BD3972-1294-B4EE-0708-2FD3F8FE8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72" y="2055164"/>
                <a:ext cx="2106667" cy="266227"/>
              </a:xfrm>
              <a:prstGeom prst="rect">
                <a:avLst/>
              </a:prstGeom>
              <a:blipFill>
                <a:blip r:embed="rId4"/>
                <a:stretch>
                  <a:fillRect l="-3468" t="-6818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D6562E2B-4782-DBB2-ECE4-3A77F1A337AF}"/>
              </a:ext>
            </a:extLst>
          </p:cNvPr>
          <p:cNvSpPr/>
          <p:nvPr/>
        </p:nvSpPr>
        <p:spPr>
          <a:xfrm rot="20381042" flipV="1">
            <a:off x="3595298" y="2335920"/>
            <a:ext cx="4294961" cy="79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FE260A0-F324-5BE8-883C-79C878187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368" y="2837647"/>
            <a:ext cx="2257425" cy="6762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40F79-86A5-5628-9C73-E6994BB51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541" y="4817330"/>
            <a:ext cx="5638800" cy="6286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677FC9C-7485-BEAB-0A36-DE7F655B9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290" y="3892615"/>
            <a:ext cx="3076575" cy="685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77292A4-6949-DB8A-2BB5-E18246603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748" y="1401840"/>
            <a:ext cx="1691412" cy="3739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B68E3C-5E2F-753F-4AD1-EF2017C4C6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4430" y="1879238"/>
            <a:ext cx="1943100" cy="6191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50894-F254-9C9F-0988-0E25A7EE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12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364E8-9523-E6A6-8088-624E8132FE72}"/>
              </a:ext>
            </a:extLst>
          </p:cNvPr>
          <p:cNvSpPr txBox="1"/>
          <p:nvPr/>
        </p:nvSpPr>
        <p:spPr>
          <a:xfrm>
            <a:off x="681589" y="2003611"/>
            <a:ext cx="475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+mj-lt"/>
                <a:ea typeface="Cambria Math" panose="02040503050406030204" pitchFamily="18" charset="0"/>
              </a:rPr>
              <a:t>The Vlasov–Maxwell system of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6B89AA-845B-1BAB-D26D-F22F97FE2995}"/>
                  </a:ext>
                </a:extLst>
              </p:cNvPr>
              <p:cNvSpPr txBox="1"/>
              <p:nvPr/>
            </p:nvSpPr>
            <p:spPr>
              <a:xfrm>
                <a:off x="8229599" y="2722253"/>
                <a:ext cx="3361561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panose="02040503050406030204" pitchFamily="18" charset="0"/>
                        </a:rPr>
                        <m:t>analytical</m:t>
                      </m:r>
                      <m:r>
                        <a:rPr lang="en-US" sz="15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panose="02040503050406030204" pitchFamily="18" charset="0"/>
                        </a:rPr>
                        <m:t>solutions</m:t>
                      </m:r>
                      <m:r>
                        <a:rPr lang="en-US" sz="15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6B89AA-845B-1BAB-D26D-F22F97FE2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9" y="2722253"/>
                <a:ext cx="3361561" cy="230832"/>
              </a:xfrm>
              <a:prstGeom prst="rect">
                <a:avLst/>
              </a:prstGeom>
              <a:blipFill>
                <a:blip r:embed="rId10"/>
                <a:stretch>
                  <a:fillRect b="-40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EEBD999-1E20-3274-C854-8F7FFE58B9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8772" y="2657820"/>
            <a:ext cx="1335033" cy="359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DD760-4BBD-2969-473A-D0E3D08B67A5}"/>
                  </a:ext>
                </a:extLst>
              </p:cNvPr>
              <p:cNvSpPr txBox="1"/>
              <p:nvPr/>
            </p:nvSpPr>
            <p:spPr>
              <a:xfrm>
                <a:off x="771118" y="875546"/>
                <a:ext cx="1745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scatt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DD760-4BBD-2969-473A-D0E3D08B6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8" y="875546"/>
                <a:ext cx="1745478" cy="276999"/>
              </a:xfrm>
              <a:prstGeom prst="rect">
                <a:avLst/>
              </a:prstGeom>
              <a:blipFill>
                <a:blip r:embed="rId12"/>
                <a:stretch>
                  <a:fillRect l="-2439" r="-69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6C29356-BF4C-E2C8-66BD-9131D69345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5431" y="3271566"/>
            <a:ext cx="4113370" cy="6981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EDC641-87AE-F3B2-55E1-471D441646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3592" y="4111171"/>
            <a:ext cx="4890953" cy="731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6A76D-B9E0-6E15-2805-D6F43BEC17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57872" y="5037633"/>
            <a:ext cx="3705225" cy="47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EA3D4F-1E34-309E-208A-53D3484871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89333" y="5439456"/>
            <a:ext cx="2813334" cy="946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5D1A33-8346-EA62-F827-FA835E07AB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1014" y="5802424"/>
            <a:ext cx="955643" cy="3117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EAF91B-DCFD-E074-16C7-7E5CB0BBA3D1}"/>
              </a:ext>
            </a:extLst>
          </p:cNvPr>
          <p:cNvSpPr txBox="1"/>
          <p:nvPr/>
        </p:nvSpPr>
        <p:spPr>
          <a:xfrm>
            <a:off x="7742877" y="5650848"/>
            <a:ext cx="403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Use </a:t>
            </a:r>
            <a:r>
              <a:rPr lang="en-US" sz="1400" dirty="0" err="1">
                <a:latin typeface="+mj-lt"/>
              </a:rPr>
              <a:t>ctypes</a:t>
            </a:r>
            <a:r>
              <a:rPr lang="en-US" sz="1400" dirty="0">
                <a:latin typeface="+mj-lt"/>
              </a:rPr>
              <a:t> when you need to implement a computationally complex function.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99492-6180-B6EB-7E68-151193BDDC5E}"/>
              </a:ext>
            </a:extLst>
          </p:cNvPr>
          <p:cNvSpPr/>
          <p:nvPr/>
        </p:nvSpPr>
        <p:spPr>
          <a:xfrm>
            <a:off x="7770462" y="5650848"/>
            <a:ext cx="3820698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3C5C7E-03B6-4B76-FAC7-23A741AE4A05}"/>
              </a:ext>
            </a:extLst>
          </p:cNvPr>
          <p:cNvSpPr txBox="1"/>
          <p:nvPr/>
        </p:nvSpPr>
        <p:spPr>
          <a:xfrm>
            <a:off x="3285641" y="209228"/>
            <a:ext cx="574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+mj-lt"/>
              </a:rPr>
              <a:t>Scattered field formulation (SFF) in PIC algorithm</a:t>
            </a:r>
          </a:p>
        </p:txBody>
      </p:sp>
    </p:spTree>
    <p:extLst>
      <p:ext uri="{BB962C8B-B14F-4D97-AF65-F5344CB8AC3E}">
        <p14:creationId xmlns:p14="http://schemas.microsoft.com/office/powerpoint/2010/main" val="199462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52B78-19E5-25A8-0E50-984FD03C1135}"/>
              </a:ext>
            </a:extLst>
          </p:cNvPr>
          <p:cNvSpPr txBox="1"/>
          <p:nvPr/>
        </p:nvSpPr>
        <p:spPr>
          <a:xfrm>
            <a:off x="1635072" y="345212"/>
            <a:ext cx="676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1-D tests : Gaussian laser pulse interacting with a plasma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F32C3-3342-EB64-8D42-F2F55BB6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0" y="1429526"/>
            <a:ext cx="3257550" cy="23537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421151-CA05-3424-EFCB-B0B797411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384" y="3806357"/>
            <a:ext cx="2952750" cy="2200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21535-1F70-6019-9DA2-4BC7B3963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269" y="1073500"/>
            <a:ext cx="5095875" cy="9715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9A35BBB-FDA4-F1EF-8C82-01A646FD8D79}"/>
              </a:ext>
            </a:extLst>
          </p:cNvPr>
          <p:cNvSpPr/>
          <p:nvPr/>
        </p:nvSpPr>
        <p:spPr>
          <a:xfrm>
            <a:off x="2758698" y="1073500"/>
            <a:ext cx="5339166" cy="10342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C4D5CF-9E01-18CF-0923-6FA840ABF4E1}"/>
              </a:ext>
            </a:extLst>
          </p:cNvPr>
          <p:cNvSpPr/>
          <p:nvPr/>
        </p:nvSpPr>
        <p:spPr>
          <a:xfrm>
            <a:off x="2758698" y="3670506"/>
            <a:ext cx="3456122" cy="24719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F38F4C-220C-7E3A-8063-40A0AB429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987" y="2229495"/>
            <a:ext cx="5676900" cy="11620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7ED8CF-69EE-D03E-EC56-817E21A0D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867" y="4175025"/>
            <a:ext cx="4581525" cy="126682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5E22623-3D2D-6C95-326A-6E5926326D6D}"/>
              </a:ext>
            </a:extLst>
          </p:cNvPr>
          <p:cNvCxnSpPr>
            <a:cxnSpLocks/>
          </p:cNvCxnSpPr>
          <p:nvPr/>
        </p:nvCxnSpPr>
        <p:spPr>
          <a:xfrm>
            <a:off x="729712" y="3391545"/>
            <a:ext cx="826705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6443274-096B-1FA5-487F-1E846E9B02F2}"/>
              </a:ext>
            </a:extLst>
          </p:cNvPr>
          <p:cNvSpPr txBox="1"/>
          <p:nvPr/>
        </p:nvSpPr>
        <p:spPr>
          <a:xfrm flipH="1">
            <a:off x="692433" y="998532"/>
            <a:ext cx="1703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Model 1: </a:t>
            </a:r>
          </a:p>
          <a:p>
            <a:r>
              <a:rPr lang="en-US" dirty="0">
                <a:latin typeface="+mj-lt"/>
              </a:rPr>
              <a:t>PIC with Laser creator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82835D-60A6-B551-C5AD-A43A898741C2}"/>
              </a:ext>
            </a:extLst>
          </p:cNvPr>
          <p:cNvSpPr txBox="1"/>
          <p:nvPr/>
        </p:nvSpPr>
        <p:spPr>
          <a:xfrm flipH="1">
            <a:off x="651831" y="3675533"/>
            <a:ext cx="2145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Model 2: </a:t>
            </a:r>
          </a:p>
          <a:p>
            <a:r>
              <a:rPr lang="en-US" dirty="0">
                <a:latin typeface="+mj-lt"/>
              </a:rPr>
              <a:t>SFF-PIC with Prescribed field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794969E-720B-66D5-F835-DD5AA5398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8446" y="191530"/>
            <a:ext cx="1547893" cy="97155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AD2BF70-BE11-BA4C-0FFF-191DAA0DE47F}"/>
              </a:ext>
            </a:extLst>
          </p:cNvPr>
          <p:cNvSpPr/>
          <p:nvPr/>
        </p:nvSpPr>
        <p:spPr>
          <a:xfrm>
            <a:off x="9949912" y="116237"/>
            <a:ext cx="1836549" cy="10468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5A32A-87FB-6414-2D65-EEA460CC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13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49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C994C-23E9-D2D2-85B1-7D0787FE0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47" y="757574"/>
            <a:ext cx="4805735" cy="5525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EBF50D-4925-8741-3557-1F25218FB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515" y="639529"/>
            <a:ext cx="4878780" cy="5687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49723F-D070-232B-021E-BBCAFF2E9BF8}"/>
                  </a:ext>
                </a:extLst>
              </p:cNvPr>
              <p:cNvSpPr txBox="1"/>
              <p:nvPr/>
            </p:nvSpPr>
            <p:spPr>
              <a:xfrm>
                <a:off x="462414" y="85531"/>
                <a:ext cx="10758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Results of 1D electric field simulations at time = 323: box length 64</a:t>
                </a:r>
                <a:r>
                  <a:rPr lang="en-US" dirty="0">
                    <a:latin typeface="+mj-lt"/>
                    <a:sym typeface="Symbol" panose="05050102010706020507" pitchFamily="18" charset="2"/>
                  </a:rPr>
                  <a:t>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sym typeface="Symbol" panose="05050102010706020507" pitchFamily="18" charset="2"/>
                  </a:rPr>
                  <a:t>= 5; </a:t>
                </a:r>
                <a:r>
                  <a:rPr lang="en-US" dirty="0">
                    <a:solidFill>
                      <a:srgbClr val="0000FF"/>
                    </a:solidFill>
                    <a:latin typeface="+mj-lt"/>
                    <a:sym typeface="Symbol" panose="05050102010706020507" pitchFamily="18" charset="2"/>
                  </a:rPr>
                  <a:t>--PIC</a:t>
                </a:r>
                <a:r>
                  <a:rPr lang="en-US" dirty="0">
                    <a:latin typeface="+mj-lt"/>
                    <a:sym typeface="Symbol" panose="05050102010706020507" pitchFamily="18" charset="2"/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  <a:sym typeface="Symbol" panose="05050102010706020507" pitchFamily="18" charset="2"/>
                  </a:rPr>
                  <a:t>SFF&amp;PIC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49723F-D070-232B-021E-BBCAFF2E9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14" y="85531"/>
                <a:ext cx="10758010" cy="369332"/>
              </a:xfrm>
              <a:prstGeom prst="rect">
                <a:avLst/>
              </a:prstGeom>
              <a:blipFill>
                <a:blip r:embed="rId4"/>
                <a:stretch>
                  <a:fillRect l="-510" t="-983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E4B5EA-F33C-AE11-5FB7-762738132E5B}"/>
                  </a:ext>
                </a:extLst>
              </p:cNvPr>
              <p:cNvSpPr txBox="1"/>
              <p:nvPr/>
            </p:nvSpPr>
            <p:spPr>
              <a:xfrm>
                <a:off x="2734377" y="454863"/>
                <a:ext cx="1180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E4B5EA-F33C-AE11-5FB7-762738132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377" y="454863"/>
                <a:ext cx="1180067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6B95C2-C5A4-F593-C131-C132B919C3E7}"/>
                  </a:ext>
                </a:extLst>
              </p:cNvPr>
              <p:cNvSpPr txBox="1"/>
              <p:nvPr/>
            </p:nvSpPr>
            <p:spPr>
              <a:xfrm>
                <a:off x="8532404" y="438297"/>
                <a:ext cx="1308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6B95C2-C5A4-F593-C131-C132B919C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04" y="438297"/>
                <a:ext cx="1308307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DE52CE-9D54-28F1-9884-7239BD3F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14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487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332C0E-2B75-B804-A13D-782FCFFC6C8B}"/>
                  </a:ext>
                </a:extLst>
              </p:cNvPr>
              <p:cNvSpPr txBox="1"/>
              <p:nvPr/>
            </p:nvSpPr>
            <p:spPr>
              <a:xfrm>
                <a:off x="223353" y="818229"/>
                <a:ext cx="6091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error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norms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wrt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solution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+mj-lt"/>
                      </a:rPr>
                      <m:t>for</m:t>
                    </m:r>
                    <m:r>
                      <a:rPr lang="en-US" b="0" i="0" smtClean="0"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+mj-lt"/>
                        <a:sym typeface="Symbol" panose="05050102010706020507" pitchFamily="18" charset="2"/>
                      </a:rPr>
                      <m:t></m:t>
                    </m:r>
                    <m:r>
                      <m:rPr>
                        <m:nor/>
                      </m:rPr>
                      <a:rPr lang="en-US" dirty="0">
                        <a:latin typeface="+mj-lt"/>
                        <a:sym typeface="Symbol" panose="05050102010706020507" pitchFamily="18" charset="2"/>
                      </a:rPr>
                      <m:t>z</m:t>
                    </m:r>
                    <m:r>
                      <m:rPr>
                        <m:nor/>
                      </m:rPr>
                      <a:rPr lang="en-US" dirty="0">
                        <a:latin typeface="+mj-lt"/>
                        <a:sym typeface="Symbol" panose="05050102010706020507" pitchFamily="18" charset="2"/>
                      </a:rPr>
                      <m:t>=2/256</m:t>
                    </m:r>
                  </m:oMath>
                </a14:m>
                <a:r>
                  <a:rPr lang="en-US" dirty="0">
                    <a:latin typeface="+mj-lt"/>
                  </a:rPr>
                  <a:t> (“exact” </a:t>
                </a:r>
                <a:r>
                  <a:rPr lang="en-US" dirty="0" err="1">
                    <a:latin typeface="+mj-lt"/>
                  </a:rPr>
                  <a:t>soln</a:t>
                </a:r>
                <a:r>
                  <a:rPr lang="en-US" dirty="0"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332C0E-2B75-B804-A13D-782FCFFC6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53" y="818229"/>
                <a:ext cx="6091668" cy="369332"/>
              </a:xfrm>
              <a:prstGeom prst="rect">
                <a:avLst/>
              </a:prstGeom>
              <a:blipFill>
                <a:blip r:embed="rId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54A3DBC-31E4-8D2E-EE13-8F623B3DB9FB}"/>
              </a:ext>
            </a:extLst>
          </p:cNvPr>
          <p:cNvSpPr txBox="1"/>
          <p:nvPr/>
        </p:nvSpPr>
        <p:spPr>
          <a:xfrm>
            <a:off x="7975696" y="802733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Order of convergence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43F56A-4B8B-76A4-9EA8-4F263E9E4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05" y="1216616"/>
            <a:ext cx="4925383" cy="5099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6A8D68-87D3-913A-34A1-7E38FF167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32" y="1216615"/>
            <a:ext cx="4911657" cy="50990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CD695E-721C-FB79-1B52-98A01BB35030}"/>
              </a:ext>
            </a:extLst>
          </p:cNvPr>
          <p:cNvSpPr txBox="1"/>
          <p:nvPr/>
        </p:nvSpPr>
        <p:spPr>
          <a:xfrm>
            <a:off x="2957641" y="172978"/>
            <a:ext cx="6043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j-lt"/>
                <a:sym typeface="Symbol" panose="05050102010706020507" pitchFamily="18" charset="2"/>
              </a:rPr>
              <a:t>--PIC</a:t>
            </a:r>
            <a:r>
              <a:rPr lang="en-US" dirty="0">
                <a:latin typeface="+mj-lt"/>
                <a:sym typeface="Symbol" panose="05050102010706020507" pitchFamily="18" charset="2"/>
              </a:rPr>
              <a:t>, </a:t>
            </a:r>
            <a:r>
              <a:rPr lang="en-US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SFF&amp;PIC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, </a:t>
            </a:r>
            <a:r>
              <a:rPr lang="en-US" sz="2400" b="1" dirty="0">
                <a:solidFill>
                  <a:srgbClr val="0000FF"/>
                </a:solidFill>
                <a:latin typeface="+mj-lt"/>
                <a:sym typeface="Symbol" panose="05050102010706020507" pitchFamily="18" charset="2"/>
              </a:rPr>
              <a:t></a:t>
            </a:r>
            <a:r>
              <a:rPr lang="en-US" sz="2400" dirty="0">
                <a:latin typeface="+mj-lt"/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</a:t>
            </a:r>
            <a:r>
              <a:rPr lang="en-US" sz="2400" dirty="0">
                <a:latin typeface="+mj-lt"/>
                <a:sym typeface="Symbol" panose="05050102010706020507" pitchFamily="18" charset="2"/>
              </a:rPr>
              <a:t> </a:t>
            </a:r>
            <a:r>
              <a:rPr lang="en-US" dirty="0">
                <a:latin typeface="+mj-lt"/>
                <a:sym typeface="Symbol" panose="05050102010706020507" pitchFamily="18" charset="2"/>
              </a:rPr>
              <a:t>- z=2/16, </a:t>
            </a:r>
            <a:r>
              <a:rPr lang="en-US" sz="2800" dirty="0">
                <a:solidFill>
                  <a:srgbClr val="0000FF"/>
                </a:solidFill>
                <a:latin typeface="+mj-lt"/>
                <a:sym typeface="Symbol" panose="05050102010706020507" pitchFamily="18" charset="2"/>
              </a:rPr>
              <a:t></a:t>
            </a:r>
            <a:r>
              <a:rPr lang="en-US" dirty="0">
                <a:latin typeface="+mj-lt"/>
                <a:sym typeface="Symbol" panose="05050102010706020507" pitchFamily="18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</a:t>
            </a:r>
            <a:r>
              <a:rPr lang="en-US" sz="1800" dirty="0">
                <a:latin typeface="+mj-lt"/>
                <a:sym typeface="Symbol" panose="05050102010706020507" pitchFamily="18" charset="2"/>
              </a:rPr>
              <a:t> </a:t>
            </a:r>
            <a:r>
              <a:rPr lang="en-US" dirty="0">
                <a:latin typeface="+mj-lt"/>
                <a:sym typeface="Symbol" panose="05050102010706020507" pitchFamily="18" charset="2"/>
              </a:rPr>
              <a:t>- z=2/64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44FAC-9B1F-CFB7-57FC-2D846143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15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0763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A976E-CCA8-0466-DAE4-FB1C1A89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27" y="922947"/>
            <a:ext cx="4375539" cy="4494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04429-6C34-0A0B-A2B6-1B845376E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886" y="849594"/>
            <a:ext cx="4375539" cy="46414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7723AD-B255-AB7C-2DE8-5C4ACEDB705D}"/>
                  </a:ext>
                </a:extLst>
              </p:cNvPr>
              <p:cNvSpPr txBox="1"/>
              <p:nvPr/>
            </p:nvSpPr>
            <p:spPr>
              <a:xfrm>
                <a:off x="2531010" y="408119"/>
                <a:ext cx="1067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7723AD-B255-AB7C-2DE8-5C4ACEDB7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010" y="408119"/>
                <a:ext cx="106702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BECCA5-6D15-62C9-5AF5-98DC6DA04AA2}"/>
                  </a:ext>
                </a:extLst>
              </p:cNvPr>
              <p:cNvSpPr txBox="1"/>
              <p:nvPr/>
            </p:nvSpPr>
            <p:spPr>
              <a:xfrm>
                <a:off x="8593970" y="408119"/>
                <a:ext cx="11808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BECCA5-6D15-62C9-5AF5-98DC6DA04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970" y="408119"/>
                <a:ext cx="118083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21BCC54-8845-B941-E4CA-99293AA6D572}"/>
              </a:ext>
            </a:extLst>
          </p:cNvPr>
          <p:cNvSpPr txBox="1"/>
          <p:nvPr/>
        </p:nvSpPr>
        <p:spPr>
          <a:xfrm>
            <a:off x="1338662" y="69350"/>
            <a:ext cx="980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Scalar diagnostic: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total energy</a:t>
            </a:r>
            <a:r>
              <a:rPr lang="en-US" dirty="0">
                <a:latin typeface="+mj-lt"/>
              </a:rPr>
              <a:t>,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electromagnetic energy </a:t>
            </a:r>
            <a:r>
              <a:rPr lang="en-US" dirty="0">
                <a:latin typeface="+mj-lt"/>
              </a:rPr>
              <a:t>and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kinetic energy of particles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77ED6-C2CD-5B5A-0A8F-947FCF290D6C}"/>
              </a:ext>
            </a:extLst>
          </p:cNvPr>
          <p:cNvSpPr txBox="1"/>
          <p:nvPr/>
        </p:nvSpPr>
        <p:spPr>
          <a:xfrm>
            <a:off x="635188" y="746673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Laser creator (Model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6BCAB7-AFC7-B360-885B-47E580267837}"/>
              </a:ext>
            </a:extLst>
          </p:cNvPr>
          <p:cNvSpPr txBox="1"/>
          <p:nvPr/>
        </p:nvSpPr>
        <p:spPr>
          <a:xfrm>
            <a:off x="3105520" y="746673"/>
            <a:ext cx="270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Prescribed field (Model 2)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FFDDC05-1C74-D175-1DD4-1429B5E6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16</a:t>
            </a:fld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7AF60E-B7A9-1411-4064-D70F6E09E001}"/>
              </a:ext>
            </a:extLst>
          </p:cNvPr>
          <p:cNvSpPr txBox="1"/>
          <p:nvPr/>
        </p:nvSpPr>
        <p:spPr>
          <a:xfrm>
            <a:off x="6588051" y="753670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Laser creator (Model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9AC39-A28A-20CA-5B90-14D690E8DFF1}"/>
              </a:ext>
            </a:extLst>
          </p:cNvPr>
          <p:cNvSpPr txBox="1"/>
          <p:nvPr/>
        </p:nvSpPr>
        <p:spPr>
          <a:xfrm>
            <a:off x="9069997" y="736248"/>
            <a:ext cx="270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Prescribed field (Model 2)</a:t>
            </a:r>
          </a:p>
        </p:txBody>
      </p:sp>
    </p:spTree>
    <p:extLst>
      <p:ext uri="{BB962C8B-B14F-4D97-AF65-F5344CB8AC3E}">
        <p14:creationId xmlns:p14="http://schemas.microsoft.com/office/powerpoint/2010/main" val="83698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A976E-CCA8-0466-DAE4-FB1C1A89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27" y="922947"/>
            <a:ext cx="4375539" cy="4494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04429-6C34-0A0B-A2B6-1B845376E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886" y="849594"/>
            <a:ext cx="4375539" cy="46414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7723AD-B255-AB7C-2DE8-5C4ACEDB705D}"/>
                  </a:ext>
                </a:extLst>
              </p:cNvPr>
              <p:cNvSpPr txBox="1"/>
              <p:nvPr/>
            </p:nvSpPr>
            <p:spPr>
              <a:xfrm>
                <a:off x="2531010" y="408119"/>
                <a:ext cx="1067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7723AD-B255-AB7C-2DE8-5C4ACEDB7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010" y="408119"/>
                <a:ext cx="106702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BECCA5-6D15-62C9-5AF5-98DC6DA04AA2}"/>
                  </a:ext>
                </a:extLst>
              </p:cNvPr>
              <p:cNvSpPr txBox="1"/>
              <p:nvPr/>
            </p:nvSpPr>
            <p:spPr>
              <a:xfrm>
                <a:off x="8593970" y="408119"/>
                <a:ext cx="11808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BECCA5-6D15-62C9-5AF5-98DC6DA04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970" y="408119"/>
                <a:ext cx="118083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21BCC54-8845-B941-E4CA-99293AA6D572}"/>
              </a:ext>
            </a:extLst>
          </p:cNvPr>
          <p:cNvSpPr txBox="1"/>
          <p:nvPr/>
        </p:nvSpPr>
        <p:spPr>
          <a:xfrm>
            <a:off x="1338662" y="69350"/>
            <a:ext cx="980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Scalar diagnostic: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total energy</a:t>
            </a:r>
            <a:r>
              <a:rPr lang="en-US" dirty="0">
                <a:latin typeface="+mj-lt"/>
              </a:rPr>
              <a:t>,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electromagnetic energy </a:t>
            </a:r>
            <a:r>
              <a:rPr lang="en-US" dirty="0">
                <a:latin typeface="+mj-lt"/>
              </a:rPr>
              <a:t>and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kinetic energy of particles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77ED6-C2CD-5B5A-0A8F-947FCF290D6C}"/>
              </a:ext>
            </a:extLst>
          </p:cNvPr>
          <p:cNvSpPr txBox="1"/>
          <p:nvPr/>
        </p:nvSpPr>
        <p:spPr>
          <a:xfrm>
            <a:off x="635188" y="746673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Laser creator (Model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6BCAB7-AFC7-B360-885B-47E580267837}"/>
              </a:ext>
            </a:extLst>
          </p:cNvPr>
          <p:cNvSpPr txBox="1"/>
          <p:nvPr/>
        </p:nvSpPr>
        <p:spPr>
          <a:xfrm>
            <a:off x="3105520" y="746673"/>
            <a:ext cx="270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Prescribed field (Model 2)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FFDDC05-1C74-D175-1DD4-1429B5E6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17</a:t>
            </a:fld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7AF60E-B7A9-1411-4064-D70F6E09E001}"/>
              </a:ext>
            </a:extLst>
          </p:cNvPr>
          <p:cNvSpPr txBox="1"/>
          <p:nvPr/>
        </p:nvSpPr>
        <p:spPr>
          <a:xfrm>
            <a:off x="6588051" y="753670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Laser creator (Model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9AC39-A28A-20CA-5B90-14D690E8DFF1}"/>
              </a:ext>
            </a:extLst>
          </p:cNvPr>
          <p:cNvSpPr txBox="1"/>
          <p:nvPr/>
        </p:nvSpPr>
        <p:spPr>
          <a:xfrm>
            <a:off x="9069997" y="736248"/>
            <a:ext cx="270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Prescribed field (Model 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082A9-F372-C7AD-ACA1-38B8E041D40F}"/>
              </a:ext>
            </a:extLst>
          </p:cNvPr>
          <p:cNvSpPr txBox="1"/>
          <p:nvPr/>
        </p:nvSpPr>
        <p:spPr>
          <a:xfrm>
            <a:off x="813661" y="5548393"/>
            <a:ext cx="1077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The stability and convergence of 1D numerical solutions of the PIC code within SFF are no worse than in the case of using the full-field approach.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7E91C-63AE-D10B-2894-9F7AB3022746}"/>
              </a:ext>
            </a:extLst>
          </p:cNvPr>
          <p:cNvSpPr/>
          <p:nvPr/>
        </p:nvSpPr>
        <p:spPr>
          <a:xfrm>
            <a:off x="813661" y="5548393"/>
            <a:ext cx="10717078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44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FB283-2E6F-4CB1-238B-7A3A2700AEC5}"/>
              </a:ext>
            </a:extLst>
          </p:cNvPr>
          <p:cNvSpPr txBox="1"/>
          <p:nvPr/>
        </p:nvSpPr>
        <p:spPr>
          <a:xfrm>
            <a:off x="1635072" y="345212"/>
            <a:ext cx="615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2-D tests : Gaussian beam interacting with a plasma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FDD80B-9033-5B21-9277-803E19C6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0" y="884211"/>
            <a:ext cx="7553567" cy="1594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A5CCF5-28A2-8CAE-9C2F-0BD2417ED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183" y="656256"/>
            <a:ext cx="2282610" cy="9051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D50E16-2C82-2DBA-E10F-943440B224E9}"/>
              </a:ext>
            </a:extLst>
          </p:cNvPr>
          <p:cNvSpPr/>
          <p:nvPr/>
        </p:nvSpPr>
        <p:spPr>
          <a:xfrm>
            <a:off x="9211562" y="542428"/>
            <a:ext cx="2464231" cy="9869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A670BB-AE0A-A847-668E-B09AE829D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097" y="4626063"/>
            <a:ext cx="4594077" cy="865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6D3039-68F5-A01F-71C0-649F5FBCE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720" y="3351508"/>
            <a:ext cx="2654395" cy="27727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849D9C-1819-4326-0C88-51AD8D0E2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157" y="2455159"/>
            <a:ext cx="6299418" cy="6340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8CE014-FD5D-AC3A-BB39-7FA74F789B17}"/>
              </a:ext>
            </a:extLst>
          </p:cNvPr>
          <p:cNvSpPr txBox="1"/>
          <p:nvPr/>
        </p:nvSpPr>
        <p:spPr>
          <a:xfrm flipH="1">
            <a:off x="1790091" y="3750927"/>
            <a:ext cx="226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Model 1</a:t>
            </a:r>
            <a:r>
              <a:rPr lang="en-US" dirty="0">
                <a:latin typeface="+mj-lt"/>
              </a:rPr>
              <a:t>: PIC with Laser creator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D9375A-9E76-233F-22B6-EA24EB2587AC}"/>
              </a:ext>
            </a:extLst>
          </p:cNvPr>
          <p:cNvSpPr txBox="1"/>
          <p:nvPr/>
        </p:nvSpPr>
        <p:spPr>
          <a:xfrm flipH="1">
            <a:off x="8530933" y="2550724"/>
            <a:ext cx="265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Model 2</a:t>
            </a:r>
            <a:r>
              <a:rPr lang="en-US" dirty="0">
                <a:latin typeface="+mj-lt"/>
              </a:rPr>
              <a:t>: SFF-PIC with Prescribed field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605E8D-44A5-9580-B622-1E5A0BCD2E1C}"/>
              </a:ext>
            </a:extLst>
          </p:cNvPr>
          <p:cNvSpPr/>
          <p:nvPr/>
        </p:nvSpPr>
        <p:spPr>
          <a:xfrm>
            <a:off x="1146875" y="4564251"/>
            <a:ext cx="5013701" cy="113137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A4CC85-BD89-0E9B-87E4-BFEE6136D0F7}"/>
              </a:ext>
            </a:extLst>
          </p:cNvPr>
          <p:cNvSpPr/>
          <p:nvPr/>
        </p:nvSpPr>
        <p:spPr>
          <a:xfrm>
            <a:off x="8415580" y="3197055"/>
            <a:ext cx="2882684" cy="30046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ECEB05-B8E6-1CFE-7536-B40D8C61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18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6662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C29C1-FA3A-71DB-3470-229C76896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64" y="1294109"/>
            <a:ext cx="5367561" cy="5067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B4749-ED02-5F3A-6D80-E9FF9FE3B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815" y="1162373"/>
            <a:ext cx="5517123" cy="5199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A1814B-8A0A-3348-56AF-2BE566371407}"/>
                  </a:ext>
                </a:extLst>
              </p:cNvPr>
              <p:cNvSpPr txBox="1"/>
              <p:nvPr/>
            </p:nvSpPr>
            <p:spPr>
              <a:xfrm>
                <a:off x="599607" y="235808"/>
                <a:ext cx="11272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Results of 2D electric field simulations at time = 145: box length 32</a:t>
                </a:r>
                <a:r>
                  <a:rPr lang="en-US" dirty="0">
                    <a:latin typeface="+mj-lt"/>
                    <a:sym typeface="Symbol" panose="05050102010706020507" pitchFamily="18" charset="2"/>
                  </a:rPr>
                  <a:t>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sym typeface="Symbol" panose="05050102010706020507" pitchFamily="18" charset="2"/>
                  </a:rPr>
                  <a:t>= 4.86,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sym typeface="Symbol" panose="05050102010706020507" pitchFamily="18" charset="2"/>
                  </a:rPr>
                  <a:t>=16,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=0.31</m:t>
                    </m:r>
                  </m:oMath>
                </a14:m>
                <a:r>
                  <a:rPr lang="en-US" dirty="0">
                    <a:latin typeface="+mj-lt"/>
                    <a:sym typeface="Symbol" panose="05050102010706020507" pitchFamily="18" charset="2"/>
                  </a:rPr>
                  <a:t> 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A1814B-8A0A-3348-56AF-2BE566371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07" y="235808"/>
                <a:ext cx="11272766" cy="369332"/>
              </a:xfrm>
              <a:prstGeom prst="rect">
                <a:avLst/>
              </a:prstGeom>
              <a:blipFill>
                <a:blip r:embed="rId4"/>
                <a:stretch>
                  <a:fillRect l="-432" t="-11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F3E15B-C8F1-CBE3-48C2-AFBFDD2045E5}"/>
                  </a:ext>
                </a:extLst>
              </p:cNvPr>
              <p:cNvSpPr txBox="1"/>
              <p:nvPr/>
            </p:nvSpPr>
            <p:spPr>
              <a:xfrm>
                <a:off x="2851688" y="459827"/>
                <a:ext cx="487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F3E15B-C8F1-CBE3-48C2-AFBFDD204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688" y="459827"/>
                <a:ext cx="4876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9AAB0D-B607-B31F-7856-C0433AB93F4E}"/>
                  </a:ext>
                </a:extLst>
              </p:cNvPr>
              <p:cNvSpPr txBox="1"/>
              <p:nvPr/>
            </p:nvSpPr>
            <p:spPr>
              <a:xfrm>
                <a:off x="8985527" y="477886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9AAB0D-B607-B31F-7856-C0433AB93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527" y="477886"/>
                <a:ext cx="47731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92D8DCC-FD66-2694-B834-78295F55DB0B}"/>
              </a:ext>
            </a:extLst>
          </p:cNvPr>
          <p:cNvSpPr txBox="1"/>
          <p:nvPr/>
        </p:nvSpPr>
        <p:spPr>
          <a:xfrm>
            <a:off x="968644" y="91595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Laser creator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C736E-5958-0F69-1351-2C89984ED72A}"/>
              </a:ext>
            </a:extLst>
          </p:cNvPr>
          <p:cNvSpPr txBox="1"/>
          <p:nvPr/>
        </p:nvSpPr>
        <p:spPr>
          <a:xfrm>
            <a:off x="7041396" y="91595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Laser creator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C28BD-5282-99B8-2522-2CE912DA4DD5}"/>
              </a:ext>
            </a:extLst>
          </p:cNvPr>
          <p:cNvSpPr txBox="1"/>
          <p:nvPr/>
        </p:nvSpPr>
        <p:spPr>
          <a:xfrm>
            <a:off x="3111023" y="946728"/>
            <a:ext cx="2308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Prescribed field (SFF)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88C2D-761E-5AD1-2B19-2940A2205F2D}"/>
              </a:ext>
            </a:extLst>
          </p:cNvPr>
          <p:cNvSpPr txBox="1"/>
          <p:nvPr/>
        </p:nvSpPr>
        <p:spPr>
          <a:xfrm>
            <a:off x="9224182" y="915950"/>
            <a:ext cx="2308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Prescribed field (SFF)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6EBD0DF-8612-2017-EC2A-5FECEA73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19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713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CC56A2-8963-E42C-A794-19B5503848B3}"/>
              </a:ext>
            </a:extLst>
          </p:cNvPr>
          <p:cNvSpPr txBox="1"/>
          <p:nvPr/>
        </p:nvSpPr>
        <p:spPr>
          <a:xfrm>
            <a:off x="2652147" y="262694"/>
            <a:ext cx="7119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+mj-lt"/>
              </a:rPr>
              <a:t>Radiation experiment as motivation for modeling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0525-F320-DF75-8B82-8EA3F79AD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43" y="2708973"/>
            <a:ext cx="5918622" cy="3211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267FC-65BB-8B7B-D5CB-624EA6C86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59" y="1054132"/>
            <a:ext cx="5851206" cy="1263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49F564-2A1D-6C1B-B7F9-34C6C2F8F443}"/>
              </a:ext>
            </a:extLst>
          </p:cNvPr>
          <p:cNvSpPr txBox="1"/>
          <p:nvPr/>
        </p:nvSpPr>
        <p:spPr>
          <a:xfrm>
            <a:off x="3712076" y="2374809"/>
            <a:ext cx="2288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/>
              </a:rPr>
              <a:t>Laser &amp; Photonics Reviews (2023)</a:t>
            </a:r>
            <a:endParaRPr lang="en-US" sz="12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51EBD53-6169-AFCE-FB86-E819C8E9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2</a:t>
            </a:fld>
            <a:endParaRPr lang="en-US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D8BC6B-0959-CBCB-88D6-CD9EA92CA0D5}"/>
                  </a:ext>
                </a:extLst>
              </p14:cNvPr>
              <p14:cNvContentPartPr/>
              <p14:nvPr/>
            </p14:nvContentPartPr>
            <p14:xfrm>
              <a:off x="519169" y="1534174"/>
              <a:ext cx="1666080" cy="1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D8BC6B-0959-CBCB-88D6-CD9EA92CA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169" y="1426174"/>
                <a:ext cx="1773720" cy="2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63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7135F-F716-498F-05B2-96B31A1F1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78" y="1078084"/>
            <a:ext cx="4403543" cy="5035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C33967-CA93-5137-F78B-2A29FD9A4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324" y="1078084"/>
            <a:ext cx="5378798" cy="2939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8F57AC-CEBC-AE0C-F05B-7041945A07DF}"/>
                  </a:ext>
                </a:extLst>
              </p:cNvPr>
              <p:cNvSpPr txBox="1"/>
              <p:nvPr/>
            </p:nvSpPr>
            <p:spPr>
              <a:xfrm>
                <a:off x="1464589" y="664780"/>
                <a:ext cx="9666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8F57AC-CEBC-AE0C-F05B-7041945A0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589" y="664780"/>
                <a:ext cx="96661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35C0E3-4990-B6CC-4843-3DB15CE31129}"/>
                  </a:ext>
                </a:extLst>
              </p:cNvPr>
              <p:cNvSpPr txBox="1"/>
              <p:nvPr/>
            </p:nvSpPr>
            <p:spPr>
              <a:xfrm>
                <a:off x="3701512" y="664780"/>
                <a:ext cx="9579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35C0E3-4990-B6CC-4843-3DB15CE31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512" y="664780"/>
                <a:ext cx="95795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F08F87-32F0-3F0D-F7FA-E28E72E8279F}"/>
                  </a:ext>
                </a:extLst>
              </p:cNvPr>
              <p:cNvSpPr txBox="1"/>
              <p:nvPr/>
            </p:nvSpPr>
            <p:spPr>
              <a:xfrm>
                <a:off x="826624" y="189921"/>
                <a:ext cx="4989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T = 145: box length 32</a:t>
                </a:r>
                <a:r>
                  <a:rPr lang="en-US" dirty="0">
                    <a:latin typeface="+mj-lt"/>
                    <a:sym typeface="Symbol" panose="05050102010706020507" pitchFamily="18" charset="2"/>
                  </a:rPr>
                  <a:t>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sym typeface="Symbol" panose="05050102010706020507" pitchFamily="18" charset="2"/>
                  </a:rPr>
                  <a:t>= 4.86,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sym typeface="Symbol" panose="05050102010706020507" pitchFamily="18" charset="2"/>
                  </a:rPr>
                  <a:t>=16 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F08F87-32F0-3F0D-F7FA-E28E72E82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24" y="189921"/>
                <a:ext cx="4989058" cy="369332"/>
              </a:xfrm>
              <a:prstGeom prst="rect">
                <a:avLst/>
              </a:prstGeom>
              <a:blipFill>
                <a:blip r:embed="rId6"/>
                <a:stretch>
                  <a:fillRect l="-1100" t="-983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7F537CC-ECBB-130F-3CA5-0C37F3EEBF6C}"/>
              </a:ext>
            </a:extLst>
          </p:cNvPr>
          <p:cNvSpPr txBox="1"/>
          <p:nvPr/>
        </p:nvSpPr>
        <p:spPr>
          <a:xfrm>
            <a:off x="6563532" y="4695986"/>
            <a:ext cx="3092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Order of convergence 0.5-2.5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C39739F-F8C5-FF51-A2F6-4E209A45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2000" smtClean="0"/>
              <a:t>20</a:t>
            </a:fld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203325-C606-88E9-DCB1-E889588B680B}"/>
                  </a:ext>
                </a:extLst>
              </p:cNvPr>
              <p:cNvSpPr txBox="1"/>
              <p:nvPr/>
            </p:nvSpPr>
            <p:spPr>
              <a:xfrm>
                <a:off x="5469529" y="708752"/>
                <a:ext cx="6535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error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norms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wrt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solution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+mj-lt"/>
                      </a:rPr>
                      <m:t>for</m:t>
                    </m:r>
                    <m:r>
                      <a:rPr lang="en-US" b="0" i="0" smtClean="0"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+mj-lt"/>
                        <a:sym typeface="Symbol" panose="05050102010706020507" pitchFamily="18" charset="2"/>
                      </a:rPr>
                      <m:t></m:t>
                    </m:r>
                    <m:r>
                      <m:rPr>
                        <m:nor/>
                      </m:rPr>
                      <a:rPr lang="en-US" dirty="0">
                        <a:latin typeface="+mj-lt"/>
                        <a:sym typeface="Symbol" panose="05050102010706020507" pitchFamily="18" charset="2"/>
                      </a:rPr>
                      <m:t>z</m:t>
                    </m:r>
                    <m:r>
                      <m:rPr>
                        <m:nor/>
                      </m:rPr>
                      <a:rPr lang="en-US" dirty="0">
                        <a:latin typeface="+mj-lt"/>
                        <a:sym typeface="Symbol" panose="05050102010706020507" pitchFamily="18" charset="2"/>
                      </a:rPr>
                      <m:t>=2/256</m:t>
                    </m:r>
                  </m:oMath>
                </a14:m>
                <a:r>
                  <a:rPr lang="en-US" dirty="0">
                    <a:latin typeface="+mj-lt"/>
                  </a:rPr>
                  <a:t> (“exact” solution)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203325-C606-88E9-DCB1-E889588B6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529" y="708752"/>
                <a:ext cx="6535700" cy="369332"/>
              </a:xfrm>
              <a:prstGeom prst="rect">
                <a:avLst/>
              </a:prstGeom>
              <a:blipFill>
                <a:blip r:embed="rId7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14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C57F3-0303-F21D-3331-69E82B3E2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38" y="1227696"/>
            <a:ext cx="4750540" cy="4961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14EFBE-E66E-9BBE-5124-ED5125E23E40}"/>
              </a:ext>
            </a:extLst>
          </p:cNvPr>
          <p:cNvSpPr txBox="1"/>
          <p:nvPr/>
        </p:nvSpPr>
        <p:spPr>
          <a:xfrm>
            <a:off x="572030" y="260648"/>
            <a:ext cx="5548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Scalar diagnostic: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total energy</a:t>
            </a:r>
            <a:r>
              <a:rPr lang="en-US" dirty="0">
                <a:latin typeface="+mj-lt"/>
              </a:rPr>
              <a:t>,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electromagnetic </a:t>
            </a:r>
          </a:p>
          <a:p>
            <a:r>
              <a:rPr lang="en-US" dirty="0">
                <a:solidFill>
                  <a:srgbClr val="008000"/>
                </a:solidFill>
                <a:latin typeface="+mj-lt"/>
              </a:rPr>
              <a:t>energy </a:t>
            </a:r>
            <a:r>
              <a:rPr lang="en-US" dirty="0">
                <a:latin typeface="+mj-lt"/>
              </a:rPr>
              <a:t>and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kinetic energy of particles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3A206-356E-0AD0-22F6-B4F3810E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21</a:t>
            </a:fld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6DDD8-A97B-00BC-6823-3AE588C82A9B}"/>
              </a:ext>
            </a:extLst>
          </p:cNvPr>
          <p:cNvSpPr txBox="1"/>
          <p:nvPr/>
        </p:nvSpPr>
        <p:spPr>
          <a:xfrm>
            <a:off x="829236" y="889142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Laser creator (Model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4BD07-88ED-4FAA-7755-59EB097CDBC0}"/>
              </a:ext>
            </a:extLst>
          </p:cNvPr>
          <p:cNvSpPr txBox="1"/>
          <p:nvPr/>
        </p:nvSpPr>
        <p:spPr>
          <a:xfrm>
            <a:off x="3256046" y="898061"/>
            <a:ext cx="270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Prescribed field (Model 2)</a:t>
            </a:r>
          </a:p>
        </p:txBody>
      </p:sp>
    </p:spTree>
    <p:extLst>
      <p:ext uri="{BB962C8B-B14F-4D97-AF65-F5344CB8AC3E}">
        <p14:creationId xmlns:p14="http://schemas.microsoft.com/office/powerpoint/2010/main" val="3047691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C57F3-0303-F21D-3331-69E82B3E2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38" y="1227696"/>
            <a:ext cx="4750540" cy="4961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14EFBE-E66E-9BBE-5124-ED5125E23E40}"/>
              </a:ext>
            </a:extLst>
          </p:cNvPr>
          <p:cNvSpPr txBox="1"/>
          <p:nvPr/>
        </p:nvSpPr>
        <p:spPr>
          <a:xfrm>
            <a:off x="572030" y="260648"/>
            <a:ext cx="5548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Scalar diagnostic: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total energy</a:t>
            </a:r>
            <a:r>
              <a:rPr lang="en-US" dirty="0">
                <a:latin typeface="+mj-lt"/>
              </a:rPr>
              <a:t>,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electromagnetic </a:t>
            </a:r>
          </a:p>
          <a:p>
            <a:r>
              <a:rPr lang="en-US" dirty="0">
                <a:solidFill>
                  <a:srgbClr val="008000"/>
                </a:solidFill>
                <a:latin typeface="+mj-lt"/>
              </a:rPr>
              <a:t>energy </a:t>
            </a:r>
            <a:r>
              <a:rPr lang="en-US" dirty="0">
                <a:latin typeface="+mj-lt"/>
              </a:rPr>
              <a:t>and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kinetic energy of particles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3A206-356E-0AD0-22F6-B4F3810E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22</a:t>
            </a:fld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6DDD8-A97B-00BC-6823-3AE588C82A9B}"/>
              </a:ext>
            </a:extLst>
          </p:cNvPr>
          <p:cNvSpPr txBox="1"/>
          <p:nvPr/>
        </p:nvSpPr>
        <p:spPr>
          <a:xfrm>
            <a:off x="829236" y="889142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Laser creator (Model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4BD07-88ED-4FAA-7755-59EB097CDBC0}"/>
              </a:ext>
            </a:extLst>
          </p:cNvPr>
          <p:cNvSpPr txBox="1"/>
          <p:nvPr/>
        </p:nvSpPr>
        <p:spPr>
          <a:xfrm>
            <a:off x="3256046" y="898061"/>
            <a:ext cx="270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Prescribed field (Model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345B5-2F03-A66B-3E82-290966099CA1}"/>
              </a:ext>
            </a:extLst>
          </p:cNvPr>
          <p:cNvSpPr txBox="1"/>
          <p:nvPr/>
        </p:nvSpPr>
        <p:spPr>
          <a:xfrm>
            <a:off x="6927859" y="2472852"/>
            <a:ext cx="469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The stability and convergence of 2D numerical solutions for fields and energies obtained using the PIC code within SFF are no worse than in the case of the full-field approach.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8E5BB1-1D28-123E-7E46-4814309623F1}"/>
              </a:ext>
            </a:extLst>
          </p:cNvPr>
          <p:cNvSpPr/>
          <p:nvPr/>
        </p:nvSpPr>
        <p:spPr>
          <a:xfrm>
            <a:off x="6741880" y="2339736"/>
            <a:ext cx="4879383" cy="17435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A5C3F-DE08-A425-BB94-FF5A0E21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40" y="1488565"/>
            <a:ext cx="4401439" cy="2986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84C55-ADEF-696C-1545-209724071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74" y="4405514"/>
            <a:ext cx="4905407" cy="198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B3DE56-94E7-FBF1-3AFA-D5132E28E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04" y="953146"/>
            <a:ext cx="4486275" cy="371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BCEB44-B18E-5A49-D891-CB7C30A79EAE}"/>
              </a:ext>
            </a:extLst>
          </p:cNvPr>
          <p:cNvSpPr txBox="1"/>
          <p:nvPr/>
        </p:nvSpPr>
        <p:spPr>
          <a:xfrm>
            <a:off x="897547" y="481425"/>
            <a:ext cx="372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Radially polarized pulse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1EB39-4251-45FC-DBFB-3C48FFF9A110}"/>
              </a:ext>
            </a:extLst>
          </p:cNvPr>
          <p:cNvSpPr txBox="1"/>
          <p:nvPr/>
        </p:nvSpPr>
        <p:spPr>
          <a:xfrm>
            <a:off x="2991172" y="30121"/>
            <a:ext cx="693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3D analytical solutions for tightly-focused fields in vacuum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29FD1-333F-17B8-1DED-249E0088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23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2090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A5C3F-DE08-A425-BB94-FF5A0E21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40" y="1488565"/>
            <a:ext cx="4401439" cy="2986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84C55-ADEF-696C-1545-209724071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74" y="4405514"/>
            <a:ext cx="4905407" cy="198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B3DE56-94E7-FBF1-3AFA-D5132E28E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04" y="953146"/>
            <a:ext cx="4486275" cy="371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BCEB44-B18E-5A49-D891-CB7C30A79EAE}"/>
              </a:ext>
            </a:extLst>
          </p:cNvPr>
          <p:cNvSpPr txBox="1"/>
          <p:nvPr/>
        </p:nvSpPr>
        <p:spPr>
          <a:xfrm>
            <a:off x="897547" y="481425"/>
            <a:ext cx="372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Radially polarized pulse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6C562-8A06-8ACA-EC9C-A12EF892308B}"/>
              </a:ext>
            </a:extLst>
          </p:cNvPr>
          <p:cNvSpPr txBox="1"/>
          <p:nvPr/>
        </p:nvSpPr>
        <p:spPr>
          <a:xfrm>
            <a:off x="6536022" y="473558"/>
            <a:ext cx="372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Linearly polarized pulse (this modeling)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AC5E54-8976-A0AE-0D71-647F994DB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525" y="1082693"/>
            <a:ext cx="5272007" cy="493620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ECCAF2F-495B-03C5-0AB5-F8A421929075}"/>
              </a:ext>
            </a:extLst>
          </p:cNvPr>
          <p:cNvSpPr/>
          <p:nvPr/>
        </p:nvSpPr>
        <p:spPr>
          <a:xfrm rot="1066314">
            <a:off x="4582280" y="1534201"/>
            <a:ext cx="1945597" cy="52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44003DB-50A0-BAB8-D7EC-4B5242F2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24</a:t>
            </a:fld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51C11-EEF7-525A-7D45-65DB66A4CC23}"/>
              </a:ext>
            </a:extLst>
          </p:cNvPr>
          <p:cNvSpPr txBox="1"/>
          <p:nvPr/>
        </p:nvSpPr>
        <p:spPr>
          <a:xfrm>
            <a:off x="2991172" y="30121"/>
            <a:ext cx="693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3D analytical solutions for tightly-focused fields in vacuum </a:t>
            </a:r>
          </a:p>
        </p:txBody>
      </p:sp>
    </p:spTree>
    <p:extLst>
      <p:ext uri="{BB962C8B-B14F-4D97-AF65-F5344CB8AC3E}">
        <p14:creationId xmlns:p14="http://schemas.microsoft.com/office/powerpoint/2010/main" val="2509459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54C428-929B-9914-DC33-94DCD15CE180}"/>
                  </a:ext>
                </a:extLst>
              </p:cNvPr>
              <p:cNvSpPr txBox="1"/>
              <p:nvPr/>
            </p:nvSpPr>
            <p:spPr>
              <a:xfrm>
                <a:off x="475359" y="238581"/>
                <a:ext cx="1103468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3D simulations: acceleration by tightly-focused linearly polarized pulse;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TW,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sym typeface="Symbol" panose="05050102010706020507" pitchFamily="18" charset="2"/>
                  </a:rPr>
                  <a:t>=1.8 m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54C428-929B-9914-DC33-94DCD15CE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59" y="238581"/>
                <a:ext cx="11034687" cy="390748"/>
              </a:xfrm>
              <a:prstGeom prst="rect">
                <a:avLst/>
              </a:prstGeom>
              <a:blipFill>
                <a:blip r:embed="rId2"/>
                <a:stretch>
                  <a:fillRect l="-497" t="-9375" r="-276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9D3D424-8E49-9E90-CE08-F4BC2E71AA5E}"/>
              </a:ext>
            </a:extLst>
          </p:cNvPr>
          <p:cNvSpPr txBox="1"/>
          <p:nvPr/>
        </p:nvSpPr>
        <p:spPr>
          <a:xfrm>
            <a:off x="1162372" y="939614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 = 132 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11C7E-0FD0-CD6A-1301-125742421D70}"/>
              </a:ext>
            </a:extLst>
          </p:cNvPr>
          <p:cNvSpPr txBox="1"/>
          <p:nvPr/>
        </p:nvSpPr>
        <p:spPr>
          <a:xfrm>
            <a:off x="4158712" y="913430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 = 180 fs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AA63-BC17-8528-E5E2-52FEBE81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25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16506-CAAB-6F78-090F-11C6811D873E}"/>
              </a:ext>
            </a:extLst>
          </p:cNvPr>
          <p:cNvSpPr txBox="1"/>
          <p:nvPr/>
        </p:nvSpPr>
        <p:spPr>
          <a:xfrm>
            <a:off x="945397" y="2915692"/>
            <a:ext cx="2146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Energy-angle diagram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360E5-2BBD-C868-C681-95678C19D97C}"/>
              </a:ext>
            </a:extLst>
          </p:cNvPr>
          <p:cNvSpPr txBox="1"/>
          <p:nvPr/>
        </p:nvSpPr>
        <p:spPr>
          <a:xfrm>
            <a:off x="3417376" y="2919492"/>
            <a:ext cx="2146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Energy-angle diagram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777EDF-E486-16B6-7038-A4865CFC1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4" y="1424300"/>
            <a:ext cx="6221390" cy="42275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7C92F3-C85C-1D42-A63C-A5BBFD66552D}"/>
              </a:ext>
            </a:extLst>
          </p:cNvPr>
          <p:cNvSpPr txBox="1"/>
          <p:nvPr/>
        </p:nvSpPr>
        <p:spPr>
          <a:xfrm>
            <a:off x="823620" y="1555589"/>
            <a:ext cx="185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Kinetic energy density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727325-F3E0-0012-1A80-A28EE6FEC5E5}"/>
              </a:ext>
            </a:extLst>
          </p:cNvPr>
          <p:cNvSpPr txBox="1"/>
          <p:nvPr/>
        </p:nvSpPr>
        <p:spPr>
          <a:xfrm>
            <a:off x="3895241" y="1549238"/>
            <a:ext cx="185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Kinetic energy density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6965AA-E1B9-25B9-0898-9BCDBF6F2815}"/>
              </a:ext>
            </a:extLst>
          </p:cNvPr>
          <p:cNvSpPr txBox="1"/>
          <p:nvPr/>
        </p:nvSpPr>
        <p:spPr>
          <a:xfrm>
            <a:off x="945397" y="3551767"/>
            <a:ext cx="198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Energy-angle diagram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B19348-96FC-191E-1E9E-E0688C955209}"/>
              </a:ext>
            </a:extLst>
          </p:cNvPr>
          <p:cNvSpPr txBox="1"/>
          <p:nvPr/>
        </p:nvSpPr>
        <p:spPr>
          <a:xfrm>
            <a:off x="4003379" y="3551767"/>
            <a:ext cx="198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Energy-angle diagram</a:t>
            </a:r>
          </a:p>
        </p:txBody>
      </p:sp>
    </p:spTree>
    <p:extLst>
      <p:ext uri="{BB962C8B-B14F-4D97-AF65-F5344CB8AC3E}">
        <p14:creationId xmlns:p14="http://schemas.microsoft.com/office/powerpoint/2010/main" val="530567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54C428-929B-9914-DC33-94DCD15CE180}"/>
                  </a:ext>
                </a:extLst>
              </p:cNvPr>
              <p:cNvSpPr txBox="1"/>
              <p:nvPr/>
            </p:nvSpPr>
            <p:spPr>
              <a:xfrm>
                <a:off x="475359" y="238581"/>
                <a:ext cx="1103468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3D simulations: acceleration by tightly-focused linearly polarized pulse;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TW,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sym typeface="Symbol" panose="05050102010706020507" pitchFamily="18" charset="2"/>
                  </a:rPr>
                  <a:t>=1.8 m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54C428-929B-9914-DC33-94DCD15CE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59" y="238581"/>
                <a:ext cx="11034687" cy="390748"/>
              </a:xfrm>
              <a:prstGeom prst="rect">
                <a:avLst/>
              </a:prstGeom>
              <a:blipFill>
                <a:blip r:embed="rId2"/>
                <a:stretch>
                  <a:fillRect l="-497" t="-9375" r="-276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9D3D424-8E49-9E90-CE08-F4BC2E71AA5E}"/>
              </a:ext>
            </a:extLst>
          </p:cNvPr>
          <p:cNvSpPr txBox="1"/>
          <p:nvPr/>
        </p:nvSpPr>
        <p:spPr>
          <a:xfrm>
            <a:off x="1162372" y="939614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 = 132 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11C7E-0FD0-CD6A-1301-125742421D70}"/>
              </a:ext>
            </a:extLst>
          </p:cNvPr>
          <p:cNvSpPr txBox="1"/>
          <p:nvPr/>
        </p:nvSpPr>
        <p:spPr>
          <a:xfrm>
            <a:off x="4158712" y="913430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 = 180 fs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AA63-BC17-8528-E5E2-52FEBE81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26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16506-CAAB-6F78-090F-11C6811D873E}"/>
              </a:ext>
            </a:extLst>
          </p:cNvPr>
          <p:cNvSpPr txBox="1"/>
          <p:nvPr/>
        </p:nvSpPr>
        <p:spPr>
          <a:xfrm>
            <a:off x="945397" y="2915692"/>
            <a:ext cx="2146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Energy-angle diagram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360E5-2BBD-C868-C681-95678C19D97C}"/>
              </a:ext>
            </a:extLst>
          </p:cNvPr>
          <p:cNvSpPr txBox="1"/>
          <p:nvPr/>
        </p:nvSpPr>
        <p:spPr>
          <a:xfrm>
            <a:off x="3417376" y="2919492"/>
            <a:ext cx="2146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Energy-angle diagram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777EDF-E486-16B6-7038-A4865CFC1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4" y="1424300"/>
            <a:ext cx="6221390" cy="42275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7C92F3-C85C-1D42-A63C-A5BBFD66552D}"/>
              </a:ext>
            </a:extLst>
          </p:cNvPr>
          <p:cNvSpPr txBox="1"/>
          <p:nvPr/>
        </p:nvSpPr>
        <p:spPr>
          <a:xfrm>
            <a:off x="823620" y="1555589"/>
            <a:ext cx="185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Kinetic energy density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727325-F3E0-0012-1A80-A28EE6FEC5E5}"/>
              </a:ext>
            </a:extLst>
          </p:cNvPr>
          <p:cNvSpPr txBox="1"/>
          <p:nvPr/>
        </p:nvSpPr>
        <p:spPr>
          <a:xfrm>
            <a:off x="3895241" y="1549238"/>
            <a:ext cx="185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Kinetic energy density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6965AA-E1B9-25B9-0898-9BCDBF6F2815}"/>
              </a:ext>
            </a:extLst>
          </p:cNvPr>
          <p:cNvSpPr txBox="1"/>
          <p:nvPr/>
        </p:nvSpPr>
        <p:spPr>
          <a:xfrm>
            <a:off x="945397" y="3551767"/>
            <a:ext cx="198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Energy-angle diagram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B19348-96FC-191E-1E9E-E0688C955209}"/>
              </a:ext>
            </a:extLst>
          </p:cNvPr>
          <p:cNvSpPr txBox="1"/>
          <p:nvPr/>
        </p:nvSpPr>
        <p:spPr>
          <a:xfrm>
            <a:off x="4003379" y="3551767"/>
            <a:ext cx="198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Energy-angle diagram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E3FF8A-2A14-DBA1-2374-A392B938C4D2}"/>
                  </a:ext>
                </a:extLst>
              </p:cNvPr>
              <p:cNvSpPr txBox="1"/>
              <p:nvPr/>
            </p:nvSpPr>
            <p:spPr>
              <a:xfrm>
                <a:off x="6348709" y="1067318"/>
                <a:ext cx="585835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2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1400" dirty="0"/>
                  <a:t>: </a:t>
                </a:r>
                <a:r>
                  <a:rPr lang="en-US" sz="1400" dirty="0">
                    <a:latin typeface="+mj-lt"/>
                  </a:rPr>
                  <a:t>512</a:t>
                </a:r>
                <a:r>
                  <a:rPr lang="en-US" sz="1400" dirty="0">
                    <a:sym typeface="Symbol" panose="05050102010706020507" pitchFamily="18" charset="2"/>
                  </a:rPr>
                  <a:t>  </a:t>
                </a:r>
                <a:r>
                  <a:rPr lang="en-US" sz="1400" dirty="0">
                    <a:latin typeface="+mj-lt"/>
                  </a:rPr>
                  <a:t>384</a:t>
                </a:r>
                <a:r>
                  <a:rPr lang="en-US" sz="1400" dirty="0">
                    <a:sym typeface="Symbol" panose="05050102010706020507" pitchFamily="18" charset="2"/>
                  </a:rPr>
                  <a:t>  </a:t>
                </a:r>
                <a:r>
                  <a:rPr lang="en-US" sz="1400" dirty="0">
                    <a:latin typeface="+mj-lt"/>
                  </a:rPr>
                  <a:t>384 cells on 1280 cores time = 2:50 h</a:t>
                </a:r>
              </a:p>
              <a:p>
                <a:endParaRPr lang="en-US" sz="1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2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1400" dirty="0"/>
                  <a:t>: </a:t>
                </a:r>
                <a:r>
                  <a:rPr lang="en-US" sz="1400" dirty="0">
                    <a:latin typeface="+mj-lt"/>
                  </a:rPr>
                  <a:t>1024</a:t>
                </a:r>
                <a:r>
                  <a:rPr lang="en-US" sz="1400" dirty="0">
                    <a:sym typeface="Symbol" panose="05050102010706020507" pitchFamily="18" charset="2"/>
                  </a:rPr>
                  <a:t>  </a:t>
                </a:r>
                <a:r>
                  <a:rPr lang="en-US" sz="1400" dirty="0">
                    <a:latin typeface="+mj-lt"/>
                  </a:rPr>
                  <a:t>768</a:t>
                </a:r>
                <a:r>
                  <a:rPr lang="en-US" sz="1400" dirty="0">
                    <a:sym typeface="Symbol" panose="05050102010706020507" pitchFamily="18" charset="2"/>
                  </a:rPr>
                  <a:t>  </a:t>
                </a:r>
                <a:r>
                  <a:rPr lang="en-US" sz="1400" dirty="0">
                    <a:latin typeface="+mj-lt"/>
                  </a:rPr>
                  <a:t>768 cells on 5120 cores time = 18:23 h</a:t>
                </a:r>
              </a:p>
              <a:p>
                <a:endParaRPr lang="en-US" sz="1400" dirty="0">
                  <a:latin typeface="+mj-lt"/>
                </a:endParaRPr>
              </a:p>
              <a:p>
                <a:r>
                  <a:rPr lang="en-US" sz="1400" dirty="0">
                    <a:latin typeface="+mj-lt"/>
                  </a:rPr>
                  <a:t>20 particles/cell (for electrons)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E3FF8A-2A14-DBA1-2374-A392B938C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709" y="1067318"/>
                <a:ext cx="5858359" cy="1169551"/>
              </a:xfrm>
              <a:prstGeom prst="rect">
                <a:avLst/>
              </a:prstGeom>
              <a:blipFill>
                <a:blip r:embed="rId4"/>
                <a:stretch>
                  <a:fillRect l="-312" t="-24479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06DDFE7-1588-C9B5-70DE-4AEBD25D5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709" y="2688970"/>
            <a:ext cx="5597348" cy="20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43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B659B-8D5F-AAB2-748F-E3E5262324DA}"/>
              </a:ext>
            </a:extLst>
          </p:cNvPr>
          <p:cNvSpPr txBox="1"/>
          <p:nvPr/>
        </p:nvSpPr>
        <p:spPr>
          <a:xfrm>
            <a:off x="1441342" y="519193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Conclusions and outlook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00D990-A54B-1DB6-58B8-E7C480AC97CA}"/>
              </a:ext>
            </a:extLst>
          </p:cNvPr>
          <p:cNvSpPr txBox="1"/>
          <p:nvPr/>
        </p:nvSpPr>
        <p:spPr>
          <a:xfrm>
            <a:off x="1015138" y="1397675"/>
            <a:ext cx="10035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It was demonstrated that a decrease in the cell size leads to the convergence of </a:t>
            </a:r>
          </a:p>
          <a:p>
            <a:r>
              <a:rPr lang="en-US" dirty="0">
                <a:latin typeface="+mj-lt"/>
              </a:rPr>
              <a:t>     the solutions obtained in two models: (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) PIC with Laser creator and (ii) PIC with SFF.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2. SFF coupled with the PIC code is a promising approach for simulating particle</a:t>
            </a:r>
          </a:p>
          <a:p>
            <a:r>
              <a:rPr lang="en-US" dirty="0">
                <a:latin typeface="+mj-lt"/>
              </a:rPr>
              <a:t>    acceleration in tightly focused laser beams linearly and radially polarized.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3. To do: solid targets, tests at shifted laser parameters.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4. To do: tuning computing performance.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5B0D-9B6A-52EC-51D8-ABF5052F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27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2963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B659B-8D5F-AAB2-748F-E3E5262324DA}"/>
              </a:ext>
            </a:extLst>
          </p:cNvPr>
          <p:cNvSpPr txBox="1"/>
          <p:nvPr/>
        </p:nvSpPr>
        <p:spPr>
          <a:xfrm>
            <a:off x="1441342" y="519193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Conclusions and outlook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15C66-6696-2889-6173-857D0E47F885}"/>
              </a:ext>
            </a:extLst>
          </p:cNvPr>
          <p:cNvSpPr txBox="1"/>
          <p:nvPr/>
        </p:nvSpPr>
        <p:spPr>
          <a:xfrm>
            <a:off x="4944082" y="5331417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Thank you!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9B7A8D-61F5-F118-FE05-450F397DA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027913"/>
              </p:ext>
            </p:extLst>
          </p:nvPr>
        </p:nvGraphicFramePr>
        <p:xfrm>
          <a:off x="7738069" y="4612827"/>
          <a:ext cx="3645518" cy="365760"/>
        </p:xfrm>
        <a:graphic>
          <a:graphicData uri="http://schemas.openxmlformats.org/drawingml/2006/table">
            <a:tbl>
              <a:tblPr/>
              <a:tblGrid>
                <a:gridCol w="3645518">
                  <a:extLst>
                    <a:ext uri="{9D8B030D-6E8A-4147-A177-3AD203B41FA5}">
                      <a16:colId xmlns:a16="http://schemas.microsoft.com/office/drawing/2014/main" val="2668155207"/>
                    </a:ext>
                  </a:extLst>
                </a:gridCol>
              </a:tblGrid>
              <a:tr h="263576">
                <a:tc>
                  <a:txBody>
                    <a:bodyPr/>
                    <a:lstStyle/>
                    <a:p>
                      <a:pPr fontAlgn="t"/>
                      <a:r>
                        <a:rPr lang="en-US" b="0" u="none" strike="noStrike" dirty="0">
                          <a:effectLst/>
                          <a:hlinkClick r:id="rId2"/>
                        </a:rPr>
                        <a:t>arXiv:2310.11393</a:t>
                      </a:r>
                      <a:r>
                        <a:rPr lang="en-US" dirty="0">
                          <a:effectLst/>
                        </a:rPr>
                        <a:t> [</a:t>
                      </a:r>
                      <a:r>
                        <a:rPr lang="en-US" dirty="0" err="1">
                          <a:effectLst/>
                        </a:rPr>
                        <a:t>physics.optics</a:t>
                      </a:r>
                      <a:r>
                        <a:rPr lang="en-US" dirty="0">
                          <a:effectLst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171315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91274-65CC-0882-0FCF-0202F78B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28</a:t>
            </a:fld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0A79A-0A22-DD95-F55D-A5E30E7BF7DC}"/>
              </a:ext>
            </a:extLst>
          </p:cNvPr>
          <p:cNvSpPr txBox="1"/>
          <p:nvPr/>
        </p:nvSpPr>
        <p:spPr>
          <a:xfrm>
            <a:off x="1015138" y="1397675"/>
            <a:ext cx="10035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It was demonstrated that a decrease in the cell size leads to the convergence of </a:t>
            </a:r>
          </a:p>
          <a:p>
            <a:r>
              <a:rPr lang="en-US" dirty="0">
                <a:latin typeface="+mj-lt"/>
              </a:rPr>
              <a:t>     the solutions obtained in two models: (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) PIC with Laser creator and (ii) PIC with SFF.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2. SFF coupled with the PIC code is a promising approach for simulating particle</a:t>
            </a:r>
          </a:p>
          <a:p>
            <a:r>
              <a:rPr lang="en-US" dirty="0">
                <a:latin typeface="+mj-lt"/>
              </a:rPr>
              <a:t>    acceleration in tightly focused laser beams linearly and radially polarized.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3. To do: solid targets, tests at shifted laser parameters.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4. To do: tuning computing performance.</a:t>
            </a:r>
          </a:p>
        </p:txBody>
      </p:sp>
    </p:spTree>
    <p:extLst>
      <p:ext uri="{BB962C8B-B14F-4D97-AF65-F5344CB8AC3E}">
        <p14:creationId xmlns:p14="http://schemas.microsoft.com/office/powerpoint/2010/main" val="4156324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F3D467-5C00-D56F-E0A5-57DA2012E052}"/>
                  </a:ext>
                </a:extLst>
              </p:cNvPr>
              <p:cNvSpPr txBox="1"/>
              <p:nvPr/>
            </p:nvSpPr>
            <p:spPr>
              <a:xfrm>
                <a:off x="475359" y="238581"/>
                <a:ext cx="1112445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3D simulations: acceleration by tightly-focused radially polarized pulse;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TW,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sym typeface="Symbol" panose="05050102010706020507" pitchFamily="18" charset="2"/>
                  </a:rPr>
                  <a:t>=1.8 m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F3D467-5C00-D56F-E0A5-57DA2012E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59" y="238581"/>
                <a:ext cx="11124456" cy="390748"/>
              </a:xfrm>
              <a:prstGeom prst="rect">
                <a:avLst/>
              </a:prstGeom>
              <a:blipFill>
                <a:blip r:embed="rId2"/>
                <a:stretch>
                  <a:fillRect l="-493" t="-9375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33E18-890B-D15D-223D-4FD62A05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29</a:t>
            </a:fld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73CF9-2CE5-3738-3B82-DFC3E548F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9" y="1367392"/>
            <a:ext cx="6348327" cy="434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65A6D4-F42B-0644-4F91-556BB3B48F2C}"/>
              </a:ext>
            </a:extLst>
          </p:cNvPr>
          <p:cNvSpPr txBox="1"/>
          <p:nvPr/>
        </p:nvSpPr>
        <p:spPr>
          <a:xfrm>
            <a:off x="823620" y="1555589"/>
            <a:ext cx="185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Kinetic energy density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86129-067C-242E-C162-9C18FC131AF1}"/>
              </a:ext>
            </a:extLst>
          </p:cNvPr>
          <p:cNvSpPr txBox="1"/>
          <p:nvPr/>
        </p:nvSpPr>
        <p:spPr>
          <a:xfrm>
            <a:off x="1162372" y="939614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 = 132 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5F02D-959C-6332-AB77-E19C664E61D7}"/>
              </a:ext>
            </a:extLst>
          </p:cNvPr>
          <p:cNvSpPr txBox="1"/>
          <p:nvPr/>
        </p:nvSpPr>
        <p:spPr>
          <a:xfrm>
            <a:off x="3895241" y="1549238"/>
            <a:ext cx="185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Kinetic energy density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8500A-B1C7-04E6-BCD4-42F056EF2E96}"/>
              </a:ext>
            </a:extLst>
          </p:cNvPr>
          <p:cNvSpPr txBox="1"/>
          <p:nvPr/>
        </p:nvSpPr>
        <p:spPr>
          <a:xfrm>
            <a:off x="4158712" y="913430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 = 180 fs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43DDD-9623-2FB6-73D5-784D9F0D606B}"/>
              </a:ext>
            </a:extLst>
          </p:cNvPr>
          <p:cNvSpPr txBox="1"/>
          <p:nvPr/>
        </p:nvSpPr>
        <p:spPr>
          <a:xfrm>
            <a:off x="945397" y="3551767"/>
            <a:ext cx="198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Energy-angle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2535D-7BB1-E06E-5CE3-0510C6646E9C}"/>
              </a:ext>
            </a:extLst>
          </p:cNvPr>
          <p:cNvSpPr txBox="1"/>
          <p:nvPr/>
        </p:nvSpPr>
        <p:spPr>
          <a:xfrm>
            <a:off x="4106677" y="3551767"/>
            <a:ext cx="198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Energy-angle diagram</a:t>
            </a:r>
          </a:p>
        </p:txBody>
      </p:sp>
    </p:spTree>
    <p:extLst>
      <p:ext uri="{BB962C8B-B14F-4D97-AF65-F5344CB8AC3E}">
        <p14:creationId xmlns:p14="http://schemas.microsoft.com/office/powerpoint/2010/main" val="123233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CC56A2-8963-E42C-A794-19B5503848B3}"/>
              </a:ext>
            </a:extLst>
          </p:cNvPr>
          <p:cNvSpPr txBox="1"/>
          <p:nvPr/>
        </p:nvSpPr>
        <p:spPr>
          <a:xfrm>
            <a:off x="2652147" y="262694"/>
            <a:ext cx="7119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+mj-lt"/>
              </a:rPr>
              <a:t>Radiation experiment as motivation for modeling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0525-F320-DF75-8B82-8EA3F79AD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43" y="2708973"/>
            <a:ext cx="5918622" cy="32112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FB031-436C-4430-CCE0-3AD9222F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3</a:t>
            </a:fld>
            <a:endParaRPr lang="en-US" sz="1600" dirty="0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AA9FAB86-3EF1-5030-F4EF-298FB9088A72}"/>
              </a:ext>
            </a:extLst>
          </p:cNvPr>
          <p:cNvSpPr/>
          <p:nvPr/>
        </p:nvSpPr>
        <p:spPr>
          <a:xfrm>
            <a:off x="4479010" y="4318798"/>
            <a:ext cx="216122" cy="219393"/>
          </a:xfrm>
          <a:prstGeom prst="cub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22A2CC-53CD-DBBD-8F07-05E8141C6930}"/>
              </a:ext>
            </a:extLst>
          </p:cNvPr>
          <p:cNvSpPr txBox="1"/>
          <p:nvPr/>
        </p:nvSpPr>
        <p:spPr>
          <a:xfrm>
            <a:off x="3712076" y="2374809"/>
            <a:ext cx="2288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/>
              </a:rPr>
              <a:t>Laser &amp; Photonics Reviews (2023)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8D6257-B05E-E431-1922-15455D195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575" y="785931"/>
            <a:ext cx="3917019" cy="2751058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397DBD6-7B4A-56EB-4ECC-C96DA5B50088}"/>
              </a:ext>
            </a:extLst>
          </p:cNvPr>
          <p:cNvSpPr/>
          <p:nvPr/>
        </p:nvSpPr>
        <p:spPr>
          <a:xfrm rot="19737955">
            <a:off x="4444727" y="3415511"/>
            <a:ext cx="3417015" cy="62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B8A6C9-36A6-6BD8-2E7E-97A5CB2D59E3}"/>
              </a:ext>
            </a:extLst>
          </p:cNvPr>
          <p:cNvSpPr txBox="1"/>
          <p:nvPr/>
        </p:nvSpPr>
        <p:spPr>
          <a:xfrm>
            <a:off x="10424019" y="1822906"/>
            <a:ext cx="113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N~20-60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277D9-CC11-8C92-B617-716AE761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59" y="1054132"/>
            <a:ext cx="5851206" cy="12635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753BCE-D9EF-9A76-A9E6-F9970B5D2283}"/>
                  </a:ext>
                </a:extLst>
              </p14:cNvPr>
              <p14:cNvContentPartPr/>
              <p14:nvPr/>
            </p14:nvContentPartPr>
            <p14:xfrm>
              <a:off x="519169" y="1534174"/>
              <a:ext cx="1666080" cy="15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753BCE-D9EF-9A76-A9E6-F9970B5D22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169" y="1426174"/>
                <a:ext cx="1773720" cy="2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2364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F3D467-5C00-D56F-E0A5-57DA2012E052}"/>
                  </a:ext>
                </a:extLst>
              </p:cNvPr>
              <p:cNvSpPr txBox="1"/>
              <p:nvPr/>
            </p:nvSpPr>
            <p:spPr>
              <a:xfrm>
                <a:off x="475359" y="238581"/>
                <a:ext cx="1112445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3D simulations: acceleration by tightly-focused radially polarized pulse;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TW,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sym typeface="Symbol" panose="05050102010706020507" pitchFamily="18" charset="2"/>
                  </a:rPr>
                  <a:t>=1.8 m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F3D467-5C00-D56F-E0A5-57DA2012E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59" y="238581"/>
                <a:ext cx="11124456" cy="390748"/>
              </a:xfrm>
              <a:prstGeom prst="rect">
                <a:avLst/>
              </a:prstGeom>
              <a:blipFill>
                <a:blip r:embed="rId2"/>
                <a:stretch>
                  <a:fillRect l="-493" t="-9375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33E18-890B-D15D-223D-4FD62A05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30</a:t>
            </a:fld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73CF9-2CE5-3738-3B82-DFC3E548F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9" y="1367392"/>
            <a:ext cx="6348327" cy="434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65A6D4-F42B-0644-4F91-556BB3B48F2C}"/>
              </a:ext>
            </a:extLst>
          </p:cNvPr>
          <p:cNvSpPr txBox="1"/>
          <p:nvPr/>
        </p:nvSpPr>
        <p:spPr>
          <a:xfrm>
            <a:off x="823620" y="1555589"/>
            <a:ext cx="185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Kinetic energy density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86129-067C-242E-C162-9C18FC131AF1}"/>
              </a:ext>
            </a:extLst>
          </p:cNvPr>
          <p:cNvSpPr txBox="1"/>
          <p:nvPr/>
        </p:nvSpPr>
        <p:spPr>
          <a:xfrm>
            <a:off x="1162372" y="939614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 = 132 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5F02D-959C-6332-AB77-E19C664E61D7}"/>
              </a:ext>
            </a:extLst>
          </p:cNvPr>
          <p:cNvSpPr txBox="1"/>
          <p:nvPr/>
        </p:nvSpPr>
        <p:spPr>
          <a:xfrm>
            <a:off x="3895241" y="1549238"/>
            <a:ext cx="185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Kinetic energy density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8500A-B1C7-04E6-BCD4-42F056EF2E96}"/>
              </a:ext>
            </a:extLst>
          </p:cNvPr>
          <p:cNvSpPr txBox="1"/>
          <p:nvPr/>
        </p:nvSpPr>
        <p:spPr>
          <a:xfrm>
            <a:off x="4158712" y="913430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 = 180 fs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43DDD-9623-2FB6-73D5-784D9F0D606B}"/>
              </a:ext>
            </a:extLst>
          </p:cNvPr>
          <p:cNvSpPr txBox="1"/>
          <p:nvPr/>
        </p:nvSpPr>
        <p:spPr>
          <a:xfrm>
            <a:off x="945397" y="3551767"/>
            <a:ext cx="198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Energy-angle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2535D-7BB1-E06E-5CE3-0510C6646E9C}"/>
              </a:ext>
            </a:extLst>
          </p:cNvPr>
          <p:cNvSpPr txBox="1"/>
          <p:nvPr/>
        </p:nvSpPr>
        <p:spPr>
          <a:xfrm>
            <a:off x="4106677" y="3551767"/>
            <a:ext cx="198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Energy-angle diagram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259C9F-6DBB-E9ED-9FFB-ABE0CA5F3A7C}"/>
                  </a:ext>
                </a:extLst>
              </p:cNvPr>
              <p:cNvSpPr txBox="1"/>
              <p:nvPr/>
            </p:nvSpPr>
            <p:spPr>
              <a:xfrm>
                <a:off x="6472636" y="1067318"/>
                <a:ext cx="585835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2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1400" dirty="0"/>
                  <a:t>: </a:t>
                </a:r>
                <a:r>
                  <a:rPr lang="en-US" sz="1400" dirty="0">
                    <a:latin typeface="+mj-lt"/>
                  </a:rPr>
                  <a:t>512 </a:t>
                </a:r>
                <a:r>
                  <a:rPr lang="en-US" sz="1400" dirty="0">
                    <a:latin typeface="+mj-lt"/>
                    <a:sym typeface="Symbol" panose="05050102010706020507" pitchFamily="18" charset="2"/>
                  </a:rPr>
                  <a:t> </a:t>
                </a:r>
                <a:r>
                  <a:rPr lang="en-US" sz="1400" dirty="0">
                    <a:latin typeface="+mj-lt"/>
                  </a:rPr>
                  <a:t>384</a:t>
                </a:r>
                <a:r>
                  <a:rPr lang="en-US" sz="1400" dirty="0">
                    <a:sym typeface="Symbol" panose="05050102010706020507" pitchFamily="18" charset="2"/>
                  </a:rPr>
                  <a:t>  </a:t>
                </a:r>
                <a:r>
                  <a:rPr lang="en-US" sz="1400" dirty="0">
                    <a:latin typeface="+mj-lt"/>
                  </a:rPr>
                  <a:t>384 cells on 1280 nodes time = 1:30 h</a:t>
                </a:r>
              </a:p>
              <a:p>
                <a:endParaRPr lang="en-US" sz="1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2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1400" dirty="0"/>
                  <a:t>: </a:t>
                </a:r>
                <a:r>
                  <a:rPr lang="en-US" sz="1400" dirty="0">
                    <a:latin typeface="+mj-lt"/>
                  </a:rPr>
                  <a:t>1024</a:t>
                </a:r>
                <a:r>
                  <a:rPr lang="en-US" sz="1400" dirty="0">
                    <a:sym typeface="Symbol" panose="05050102010706020507" pitchFamily="18" charset="2"/>
                  </a:rPr>
                  <a:t>  </a:t>
                </a:r>
                <a:r>
                  <a:rPr lang="en-US" sz="1400" dirty="0">
                    <a:latin typeface="+mj-lt"/>
                  </a:rPr>
                  <a:t>768</a:t>
                </a:r>
                <a:r>
                  <a:rPr lang="en-US" sz="1400" dirty="0">
                    <a:sym typeface="Symbol" panose="05050102010706020507" pitchFamily="18" charset="2"/>
                  </a:rPr>
                  <a:t>  </a:t>
                </a:r>
                <a:r>
                  <a:rPr lang="en-US" sz="1400" dirty="0">
                    <a:latin typeface="+mj-lt"/>
                  </a:rPr>
                  <a:t>768 cells on 2560 nodes time = 9:47 h</a:t>
                </a:r>
              </a:p>
              <a:p>
                <a:endParaRPr lang="en-US" sz="1400" dirty="0">
                  <a:latin typeface="+mj-lt"/>
                </a:endParaRPr>
              </a:p>
              <a:p>
                <a:r>
                  <a:rPr lang="en-US" sz="1400" dirty="0">
                    <a:latin typeface="+mj-lt"/>
                  </a:rPr>
                  <a:t>20 particles/cell (for electrons)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259C9F-6DBB-E9ED-9FFB-ABE0CA5F3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636" y="1067318"/>
                <a:ext cx="5858359" cy="1169551"/>
              </a:xfrm>
              <a:prstGeom prst="rect">
                <a:avLst/>
              </a:prstGeom>
              <a:blipFill>
                <a:blip r:embed="rId4"/>
                <a:stretch>
                  <a:fillRect l="-312" t="-24479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15FB401-F24E-DF32-AECD-8DF53378E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636" y="2682295"/>
            <a:ext cx="5481947" cy="20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46C252-438F-DFCA-3ED4-F9A243BB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703" y="772063"/>
            <a:ext cx="3924640" cy="27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CC56A2-8963-E42C-A794-19B5503848B3}"/>
              </a:ext>
            </a:extLst>
          </p:cNvPr>
          <p:cNvSpPr txBox="1"/>
          <p:nvPr/>
        </p:nvSpPr>
        <p:spPr>
          <a:xfrm>
            <a:off x="2652147" y="262694"/>
            <a:ext cx="7119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+mj-lt"/>
              </a:rPr>
              <a:t>Radiation experiment as motivation for modeling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0525-F320-DF75-8B82-8EA3F79AD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3" y="2708973"/>
            <a:ext cx="5918622" cy="3211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267FC-65BB-8B7B-D5CB-624EA6C86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59" y="1054132"/>
            <a:ext cx="5851206" cy="12635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FB031-436C-4430-CCE0-3AD9222F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4</a:t>
            </a:fld>
            <a:endParaRPr lang="en-US" sz="1600" dirty="0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AA9FAB86-3EF1-5030-F4EF-298FB9088A72}"/>
              </a:ext>
            </a:extLst>
          </p:cNvPr>
          <p:cNvSpPr/>
          <p:nvPr/>
        </p:nvSpPr>
        <p:spPr>
          <a:xfrm>
            <a:off x="4479010" y="4318798"/>
            <a:ext cx="216122" cy="219393"/>
          </a:xfrm>
          <a:prstGeom prst="cub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22A2CC-53CD-DBBD-8F07-05E8141C6930}"/>
              </a:ext>
            </a:extLst>
          </p:cNvPr>
          <p:cNvSpPr txBox="1"/>
          <p:nvPr/>
        </p:nvSpPr>
        <p:spPr>
          <a:xfrm>
            <a:off x="3712076" y="2374809"/>
            <a:ext cx="2288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/>
              </a:rPr>
              <a:t>Laser &amp; Photonics Reviews (2023)</a:t>
            </a:r>
            <a:endParaRPr lang="en-US" sz="12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C2D712F-6297-DB40-3C8E-F8839A266ABA}"/>
              </a:ext>
            </a:extLst>
          </p:cNvPr>
          <p:cNvSpPr/>
          <p:nvPr/>
        </p:nvSpPr>
        <p:spPr>
          <a:xfrm rot="19737955">
            <a:off x="4444727" y="3415511"/>
            <a:ext cx="3417015" cy="62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14375C-BE3A-88B0-A529-8D4ED4679EAC}"/>
                  </a:ext>
                </a:extLst>
              </p14:cNvPr>
              <p14:cNvContentPartPr/>
              <p14:nvPr/>
            </p14:nvContentPartPr>
            <p14:xfrm>
              <a:off x="519169" y="1534174"/>
              <a:ext cx="1666080" cy="15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14375C-BE3A-88B0-A529-8D4ED4679E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169" y="1426174"/>
                <a:ext cx="1773720" cy="2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040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46C252-438F-DFCA-3ED4-F9A243BB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703" y="772063"/>
            <a:ext cx="3924640" cy="27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CC56A2-8963-E42C-A794-19B5503848B3}"/>
              </a:ext>
            </a:extLst>
          </p:cNvPr>
          <p:cNvSpPr txBox="1"/>
          <p:nvPr/>
        </p:nvSpPr>
        <p:spPr>
          <a:xfrm>
            <a:off x="2652147" y="262694"/>
            <a:ext cx="7119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+mj-lt"/>
              </a:rPr>
              <a:t>Radiation experiment as motivation for modeling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0525-F320-DF75-8B82-8EA3F79AD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3" y="2708973"/>
            <a:ext cx="5918622" cy="3211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267FC-65BB-8B7B-D5CB-624EA6C86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59" y="1054132"/>
            <a:ext cx="5851206" cy="12635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FB031-436C-4430-CCE0-3AD9222F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5</a:t>
            </a:fld>
            <a:endParaRPr lang="en-US" sz="1600" dirty="0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AA9FAB86-3EF1-5030-F4EF-298FB9088A72}"/>
              </a:ext>
            </a:extLst>
          </p:cNvPr>
          <p:cNvSpPr/>
          <p:nvPr/>
        </p:nvSpPr>
        <p:spPr>
          <a:xfrm>
            <a:off x="4479010" y="4318798"/>
            <a:ext cx="216122" cy="219393"/>
          </a:xfrm>
          <a:prstGeom prst="cub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22A2CC-53CD-DBBD-8F07-05E8141C6930}"/>
              </a:ext>
            </a:extLst>
          </p:cNvPr>
          <p:cNvSpPr txBox="1"/>
          <p:nvPr/>
        </p:nvSpPr>
        <p:spPr>
          <a:xfrm>
            <a:off x="3712076" y="2374809"/>
            <a:ext cx="2288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/>
              </a:rPr>
              <a:t>Laser &amp; Photonics Reviews (2023)</a:t>
            </a:r>
            <a:endParaRPr lang="en-US" sz="12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C2D712F-6297-DB40-3C8E-F8839A266ABA}"/>
              </a:ext>
            </a:extLst>
          </p:cNvPr>
          <p:cNvSpPr/>
          <p:nvPr/>
        </p:nvSpPr>
        <p:spPr>
          <a:xfrm rot="19737955">
            <a:off x="4444727" y="3415511"/>
            <a:ext cx="3417015" cy="62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8D656F-C3C7-F6CD-D7C8-D0D4F777A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7023" y="3478265"/>
            <a:ext cx="2632953" cy="1753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FDDB8-D29D-ABE0-BB1E-20905BF3B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949" y="5404334"/>
            <a:ext cx="3822420" cy="717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2E149F-1B63-F836-DA83-5D498A2DD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0032" y="4110783"/>
            <a:ext cx="1610145" cy="5252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5E42A55-B2BF-F840-5729-ACE46CE95C50}"/>
                  </a:ext>
                </a:extLst>
              </p14:cNvPr>
              <p14:cNvContentPartPr/>
              <p14:nvPr/>
            </p14:nvContentPartPr>
            <p14:xfrm>
              <a:off x="519169" y="1534174"/>
              <a:ext cx="1666080" cy="15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5E42A55-B2BF-F840-5729-ACE46CE95C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5169" y="1426174"/>
                <a:ext cx="1773720" cy="2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081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90E5DD-A4F1-C24C-FFE0-28E5B1263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96" y="827197"/>
            <a:ext cx="3817951" cy="2667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CC56A2-8963-E42C-A794-19B5503848B3}"/>
              </a:ext>
            </a:extLst>
          </p:cNvPr>
          <p:cNvSpPr txBox="1"/>
          <p:nvPr/>
        </p:nvSpPr>
        <p:spPr>
          <a:xfrm>
            <a:off x="2652147" y="262694"/>
            <a:ext cx="7119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+mj-lt"/>
              </a:rPr>
              <a:t>Radiation experiment as motivation for modeling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0525-F320-DF75-8B82-8EA3F79AD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3" y="2708973"/>
            <a:ext cx="5918622" cy="3211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267FC-65BB-8B7B-D5CB-624EA6C86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59" y="1054132"/>
            <a:ext cx="5851206" cy="12635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FB031-436C-4430-CCE0-3AD9222F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6</a:t>
            </a:fld>
            <a:endParaRPr lang="en-US" sz="1600" dirty="0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AA9FAB86-3EF1-5030-F4EF-298FB9088A72}"/>
              </a:ext>
            </a:extLst>
          </p:cNvPr>
          <p:cNvSpPr/>
          <p:nvPr/>
        </p:nvSpPr>
        <p:spPr>
          <a:xfrm>
            <a:off x="4479010" y="4318798"/>
            <a:ext cx="216122" cy="219393"/>
          </a:xfrm>
          <a:prstGeom prst="cub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22A2CC-53CD-DBBD-8F07-05E8141C6930}"/>
              </a:ext>
            </a:extLst>
          </p:cNvPr>
          <p:cNvSpPr txBox="1"/>
          <p:nvPr/>
        </p:nvSpPr>
        <p:spPr>
          <a:xfrm>
            <a:off x="3712076" y="2374809"/>
            <a:ext cx="2288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/>
              </a:rPr>
              <a:t>Laser &amp; Photonics Reviews (2023)</a:t>
            </a:r>
            <a:endParaRPr lang="en-US" sz="12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C7CD391-1FB8-2CFD-1C87-DD93408A683B}"/>
              </a:ext>
            </a:extLst>
          </p:cNvPr>
          <p:cNvSpPr/>
          <p:nvPr/>
        </p:nvSpPr>
        <p:spPr>
          <a:xfrm rot="19737955">
            <a:off x="4444727" y="3415511"/>
            <a:ext cx="3417015" cy="62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C261AD-DC6E-A87E-C463-8BDA9232825F}"/>
                  </a:ext>
                </a:extLst>
              </p14:cNvPr>
              <p14:cNvContentPartPr/>
              <p14:nvPr/>
            </p14:nvContentPartPr>
            <p14:xfrm>
              <a:off x="519169" y="1534174"/>
              <a:ext cx="1666080" cy="15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C261AD-DC6E-A87E-C463-8BDA923282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169" y="1426174"/>
                <a:ext cx="1773720" cy="2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6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90E5DD-A4F1-C24C-FFE0-28E5B1263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96" y="827197"/>
            <a:ext cx="3817951" cy="2667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CC56A2-8963-E42C-A794-19B5503848B3}"/>
              </a:ext>
            </a:extLst>
          </p:cNvPr>
          <p:cNvSpPr txBox="1"/>
          <p:nvPr/>
        </p:nvSpPr>
        <p:spPr>
          <a:xfrm>
            <a:off x="2652147" y="262694"/>
            <a:ext cx="7119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+mj-lt"/>
              </a:rPr>
              <a:t>Radiation experiment as motivation for modeling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0525-F320-DF75-8B82-8EA3F79AD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3" y="2708973"/>
            <a:ext cx="5918622" cy="3211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267FC-65BB-8B7B-D5CB-624EA6C86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59" y="1054132"/>
            <a:ext cx="5851206" cy="12635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FB031-436C-4430-CCE0-3AD9222F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7</a:t>
            </a:fld>
            <a:endParaRPr lang="en-US" sz="1600" dirty="0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AA9FAB86-3EF1-5030-F4EF-298FB9088A72}"/>
              </a:ext>
            </a:extLst>
          </p:cNvPr>
          <p:cNvSpPr/>
          <p:nvPr/>
        </p:nvSpPr>
        <p:spPr>
          <a:xfrm>
            <a:off x="4479010" y="4318798"/>
            <a:ext cx="216122" cy="219393"/>
          </a:xfrm>
          <a:prstGeom prst="cub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22A2CC-53CD-DBBD-8F07-05E8141C6930}"/>
              </a:ext>
            </a:extLst>
          </p:cNvPr>
          <p:cNvSpPr txBox="1"/>
          <p:nvPr/>
        </p:nvSpPr>
        <p:spPr>
          <a:xfrm>
            <a:off x="3712076" y="2374809"/>
            <a:ext cx="2288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/>
              </a:rPr>
              <a:t>Laser &amp; Photonics Reviews (2023)</a:t>
            </a:r>
            <a:endParaRPr lang="en-US" sz="12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C7CD391-1FB8-2CFD-1C87-DD93408A683B}"/>
              </a:ext>
            </a:extLst>
          </p:cNvPr>
          <p:cNvSpPr/>
          <p:nvPr/>
        </p:nvSpPr>
        <p:spPr>
          <a:xfrm rot="19737955">
            <a:off x="4444727" y="3415511"/>
            <a:ext cx="3417015" cy="62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ED2A9-D4BA-5E16-41D0-78F2FF0188C2}"/>
              </a:ext>
            </a:extLst>
          </p:cNvPr>
          <p:cNvSpPr txBox="1"/>
          <p:nvPr/>
        </p:nvSpPr>
        <p:spPr>
          <a:xfrm>
            <a:off x="8823699" y="3753361"/>
            <a:ext cx="1278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D99727A-BEDD-8FCD-95C9-DD9489E11997}"/>
                  </a:ext>
                </a:extLst>
              </p14:cNvPr>
              <p14:cNvContentPartPr/>
              <p14:nvPr/>
            </p14:nvContentPartPr>
            <p14:xfrm>
              <a:off x="519169" y="1534174"/>
              <a:ext cx="1666080" cy="15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D99727A-BEDD-8FCD-95C9-DD9489E119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169" y="1426174"/>
                <a:ext cx="1773720" cy="2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38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57E38-3D46-5C7C-39AA-EF92E0BC0F4C}"/>
              </a:ext>
            </a:extLst>
          </p:cNvPr>
          <p:cNvSpPr txBox="1"/>
          <p:nvPr/>
        </p:nvSpPr>
        <p:spPr>
          <a:xfrm>
            <a:off x="3285641" y="209228"/>
            <a:ext cx="574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+mj-lt"/>
              </a:rPr>
              <a:t>Scattered field formulation (SFF) in PIC algorithm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379DC-7E83-D36C-5E17-1978E3E8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8</a:t>
            </a:fld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890E7-A0C5-C5BE-68B1-24EBF06F4F52}"/>
              </a:ext>
            </a:extLst>
          </p:cNvPr>
          <p:cNvSpPr txBox="1"/>
          <p:nvPr/>
        </p:nvSpPr>
        <p:spPr>
          <a:xfrm>
            <a:off x="3061407" y="846625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sym typeface="Symbol" panose="05050102010706020507" pitchFamily="18" charset="2"/>
              </a:rPr>
              <a:t>  </a:t>
            </a:r>
            <a:r>
              <a:rPr lang="en-US" sz="1600" dirty="0">
                <a:latin typeface="+mj-lt"/>
                <a:sym typeface="Symbol" panose="05050102010706020507" pitchFamily="18" charset="2"/>
              </a:rPr>
              <a:t>requires l</a:t>
            </a:r>
            <a:r>
              <a:rPr lang="en-US" sz="1600" dirty="0">
                <a:latin typeface="+mj-lt"/>
              </a:rPr>
              <a:t>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F59423-6BAC-6600-F967-14BF73C94A38}"/>
                  </a:ext>
                </a:extLst>
              </p:cNvPr>
              <p:cNvSpPr txBox="1"/>
              <p:nvPr/>
            </p:nvSpPr>
            <p:spPr>
              <a:xfrm>
                <a:off x="771118" y="1401840"/>
                <a:ext cx="2656430" cy="352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0" smtClean="0"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7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1" i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7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F59423-6BAC-6600-F967-14BF73C94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8" y="1401840"/>
                <a:ext cx="2656430" cy="3523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780E5A-1521-3B0F-C026-0ACCDB193C7B}"/>
                  </a:ext>
                </a:extLst>
              </p:cNvPr>
              <p:cNvSpPr txBox="1"/>
              <p:nvPr/>
            </p:nvSpPr>
            <p:spPr>
              <a:xfrm>
                <a:off x="771118" y="875546"/>
                <a:ext cx="1745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scatt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780E5A-1521-3B0F-C026-0ACCDB193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8" y="875546"/>
                <a:ext cx="1745478" cy="276999"/>
              </a:xfrm>
              <a:prstGeom prst="rect">
                <a:avLst/>
              </a:prstGeom>
              <a:blipFill>
                <a:blip r:embed="rId3"/>
                <a:stretch>
                  <a:fillRect l="-2439" r="-69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87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DA4E42-22AC-2E26-A672-050430CBA271}"/>
              </a:ext>
            </a:extLst>
          </p:cNvPr>
          <p:cNvSpPr txBox="1"/>
          <p:nvPr/>
        </p:nvSpPr>
        <p:spPr>
          <a:xfrm>
            <a:off x="3061407" y="846625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sym typeface="Symbol" panose="05050102010706020507" pitchFamily="18" charset="2"/>
              </a:rPr>
              <a:t>  </a:t>
            </a:r>
            <a:r>
              <a:rPr lang="en-US" sz="1600" dirty="0">
                <a:latin typeface="+mj-lt"/>
                <a:sym typeface="Symbol" panose="05050102010706020507" pitchFamily="18" charset="2"/>
              </a:rPr>
              <a:t>requires l</a:t>
            </a:r>
            <a:r>
              <a:rPr lang="en-US" sz="1600" dirty="0">
                <a:latin typeface="+mj-lt"/>
              </a:rPr>
              <a:t>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BA534B-E308-D9EF-36AF-4B6C17A5E66E}"/>
                  </a:ext>
                </a:extLst>
              </p:cNvPr>
              <p:cNvSpPr txBox="1"/>
              <p:nvPr/>
            </p:nvSpPr>
            <p:spPr>
              <a:xfrm>
                <a:off x="771118" y="1401840"/>
                <a:ext cx="2656430" cy="352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0" smtClean="0"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7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1" i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7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17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BA534B-E308-D9EF-36AF-4B6C17A5E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8" y="1401840"/>
                <a:ext cx="2656430" cy="3523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3FE260A0-F324-5BE8-883C-79C87818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368" y="2837647"/>
            <a:ext cx="2257425" cy="6762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40F79-86A5-5628-9C73-E6994BB51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41" y="4817330"/>
            <a:ext cx="5638800" cy="6286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677FC9C-7485-BEAB-0A36-DE7F655B9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290" y="3892615"/>
            <a:ext cx="3076575" cy="685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50894-F254-9C9F-0988-0E25A7EE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9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364E8-9523-E6A6-8088-624E8132FE72}"/>
              </a:ext>
            </a:extLst>
          </p:cNvPr>
          <p:cNvSpPr txBox="1"/>
          <p:nvPr/>
        </p:nvSpPr>
        <p:spPr>
          <a:xfrm>
            <a:off x="681589" y="2003611"/>
            <a:ext cx="475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+mj-lt"/>
                <a:ea typeface="Cambria Math" panose="02040503050406030204" pitchFamily="18" charset="0"/>
              </a:rPr>
              <a:t>The Vlasov–Maxwell system of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A585CC-4A0E-A776-2B8F-3CA0807A0203}"/>
                  </a:ext>
                </a:extLst>
              </p:cNvPr>
              <p:cNvSpPr txBox="1"/>
              <p:nvPr/>
            </p:nvSpPr>
            <p:spPr>
              <a:xfrm>
                <a:off x="771118" y="875546"/>
                <a:ext cx="1745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scatt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A585CC-4A0E-A776-2B8F-3CA0807A0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8" y="875546"/>
                <a:ext cx="1745478" cy="276999"/>
              </a:xfrm>
              <a:prstGeom prst="rect">
                <a:avLst/>
              </a:prstGeom>
              <a:blipFill>
                <a:blip r:embed="rId6"/>
                <a:stretch>
                  <a:fillRect l="-2439" r="-69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18D376F-FFB1-A605-FB57-8DA6171E09F2}"/>
              </a:ext>
            </a:extLst>
          </p:cNvPr>
          <p:cNvSpPr txBox="1"/>
          <p:nvPr/>
        </p:nvSpPr>
        <p:spPr>
          <a:xfrm>
            <a:off x="3285641" y="209228"/>
            <a:ext cx="574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+mj-lt"/>
              </a:rPr>
              <a:t>Scattered field formulation (SFF) in PIC algorithm</a:t>
            </a:r>
          </a:p>
        </p:txBody>
      </p:sp>
    </p:spTree>
    <p:extLst>
      <p:ext uri="{BB962C8B-B14F-4D97-AF65-F5344CB8AC3E}">
        <p14:creationId xmlns:p14="http://schemas.microsoft.com/office/powerpoint/2010/main" val="19933031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{2C297DAA-6A31-4EE3-9268-2D4F93F95493}tf33845126_win32</Template>
  <TotalTime>23370</TotalTime>
  <Words>1232</Words>
  <Application>Microsoft Office PowerPoint</Application>
  <PresentationFormat>Widescreen</PresentationFormat>
  <Paragraphs>203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Bookman Old Style</vt:lpstr>
      <vt:lpstr>Calibri</vt:lpstr>
      <vt:lpstr>Cambria Math</vt:lpstr>
      <vt:lpstr>Franklin Gothic Book</vt:lpstr>
      <vt:lpstr>Sitka Display</vt:lpstr>
      <vt:lpstr>1_RetrospectVTI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Smilei ;)</dc:title>
  <dc:creator>Lytova Marianna</dc:creator>
  <cp:lastModifiedBy>Lytova Marianna</cp:lastModifiedBy>
  <cp:revision>66</cp:revision>
  <dcterms:created xsi:type="dcterms:W3CDTF">2023-01-03T16:04:38Z</dcterms:created>
  <dcterms:modified xsi:type="dcterms:W3CDTF">2023-11-07T21:54:22Z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