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sldIdLst>
    <p:sldId id="256" r:id="rId2"/>
    <p:sldId id="294" r:id="rId3"/>
    <p:sldId id="295" r:id="rId4"/>
    <p:sldId id="298" r:id="rId5"/>
    <p:sldId id="257" r:id="rId6"/>
    <p:sldId id="296" r:id="rId7"/>
    <p:sldId id="310" r:id="rId8"/>
    <p:sldId id="261" r:id="rId9"/>
    <p:sldId id="299" r:id="rId10"/>
    <p:sldId id="264" r:id="rId11"/>
    <p:sldId id="265" r:id="rId12"/>
    <p:sldId id="266" r:id="rId13"/>
    <p:sldId id="300" r:id="rId14"/>
    <p:sldId id="267" r:id="rId15"/>
    <p:sldId id="308" r:id="rId16"/>
    <p:sldId id="271" r:id="rId17"/>
    <p:sldId id="270" r:id="rId18"/>
    <p:sldId id="272" r:id="rId19"/>
    <p:sldId id="301" r:id="rId20"/>
    <p:sldId id="275" r:id="rId21"/>
    <p:sldId id="276" r:id="rId22"/>
    <p:sldId id="277" r:id="rId23"/>
    <p:sldId id="278" r:id="rId24"/>
    <p:sldId id="303" r:id="rId25"/>
    <p:sldId id="283" r:id="rId26"/>
    <p:sldId id="279" r:id="rId27"/>
    <p:sldId id="311" r:id="rId28"/>
    <p:sldId id="286" r:id="rId29"/>
    <p:sldId id="287" r:id="rId30"/>
    <p:sldId id="302" r:id="rId31"/>
    <p:sldId id="305" r:id="rId32"/>
    <p:sldId id="280" r:id="rId33"/>
    <p:sldId id="312" r:id="rId34"/>
    <p:sldId id="309" r:id="rId35"/>
    <p:sldId id="304" r:id="rId36"/>
    <p:sldId id="306" r:id="rId37"/>
    <p:sldId id="291" r:id="rId38"/>
    <p:sldId id="307" r:id="rId39"/>
    <p:sldId id="292" r:id="rId40"/>
    <p:sldId id="313" r:id="rId41"/>
  </p:sldIdLst>
  <p:sldSz cx="10071100" cy="6299200"/>
  <p:notesSz cx="6858000" cy="9144000"/>
  <p:embeddedFontLst>
    <p:embeddedFont>
      <p:font typeface="Clear Sans Light" panose="020B0303030202020304" pitchFamily="34" charset="0"/>
      <p:regular r:id="rId43"/>
    </p:embeddedFont>
    <p:embeddedFont>
      <p:font typeface="Courier" pitchFamily="2" charset="0"/>
      <p:regular r:id="rId44"/>
    </p:embeddedFont>
    <p:embeddedFont>
      <p:font typeface="Clear Sans Thin" panose="020B0203030202020304" pitchFamily="34" charset="0"/>
      <p:regular r:id="rId45"/>
    </p:embeddedFont>
    <p:embeddedFont>
      <p:font typeface="BPreplay" panose="02000503000000020004" pitchFamily="50" charset="0"/>
      <p:regular r:id="rId46"/>
      <p:bold r:id="rId47"/>
      <p:italic r:id="rId48"/>
      <p:boldItalic r:id="rId49"/>
    </p:embeddedFont>
    <p:embeddedFont>
      <p:font typeface="Consolas" panose="020B0609020204030204" pitchFamily="49" charset="0"/>
      <p:regular r:id="rId50"/>
      <p:bold r:id="rId51"/>
      <p:italic r:id="rId52"/>
      <p:boldItalic r:id="rId53"/>
    </p:embeddedFont>
    <p:embeddedFont>
      <p:font typeface="Chalkduster" panose="03050602040202020205" pitchFamily="66" charset="0"/>
      <p:regular r:id="rId54"/>
    </p:embeddedFont>
    <p:embeddedFont>
      <p:font typeface="Ink Free" panose="03080402000500000000" pitchFamily="66" charset="0"/>
      <p:regular r:id="rId5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1pPr>
    <a:lvl2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2pPr>
    <a:lvl3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3pPr>
    <a:lvl4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4pPr>
    <a:lvl5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5pPr>
    <a:lvl6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6pPr>
    <a:lvl7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7pPr>
    <a:lvl8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8pPr>
    <a:lvl9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lear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2BA"/>
    <a:srgbClr val="666666"/>
    <a:srgbClr val="1E3666"/>
    <a:srgbClr val="000099"/>
    <a:srgbClr val="4C4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52" autoAdjust="0"/>
    <p:restoredTop sz="61057" autoAdjust="0"/>
  </p:normalViewPr>
  <p:slideViewPr>
    <p:cSldViewPr snapToGrid="0" snapToObjects="1">
      <p:cViewPr varScale="1">
        <p:scale>
          <a:sx n="104" d="100"/>
          <a:sy n="104" d="100"/>
        </p:scale>
        <p:origin x="1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3300">
        <a:latin typeface="Clear Sans Thin" panose="020B0203030202020304" pitchFamily="34" charset="0"/>
        <a:ea typeface="+mj-ea"/>
        <a:cs typeface="Clear Sans Thin" panose="020B0203030202020304" pitchFamily="34" charset="0"/>
        <a:sym typeface="Clear Sans Light"/>
      </a:defRPr>
    </a:lvl1pPr>
    <a:lvl2pPr indent="228600" latinLnBrk="0">
      <a:defRPr sz="3300">
        <a:latin typeface="+mj-lt"/>
        <a:ea typeface="+mj-ea"/>
        <a:cs typeface="+mj-cs"/>
        <a:sym typeface="Clear Sans Light"/>
      </a:defRPr>
    </a:lvl2pPr>
    <a:lvl3pPr indent="457200" latinLnBrk="0">
      <a:defRPr sz="3300">
        <a:latin typeface="+mj-lt"/>
        <a:ea typeface="+mj-ea"/>
        <a:cs typeface="+mj-cs"/>
        <a:sym typeface="Clear Sans Light"/>
      </a:defRPr>
    </a:lvl3pPr>
    <a:lvl4pPr indent="685800" latinLnBrk="0">
      <a:defRPr sz="3300">
        <a:latin typeface="+mj-lt"/>
        <a:ea typeface="+mj-ea"/>
        <a:cs typeface="+mj-cs"/>
        <a:sym typeface="Clear Sans Light"/>
      </a:defRPr>
    </a:lvl4pPr>
    <a:lvl5pPr indent="914400" latinLnBrk="0">
      <a:defRPr sz="3300">
        <a:latin typeface="+mj-lt"/>
        <a:ea typeface="+mj-ea"/>
        <a:cs typeface="+mj-cs"/>
        <a:sym typeface="Clear Sans Light"/>
      </a:defRPr>
    </a:lvl5pPr>
    <a:lvl6pPr indent="1143000" latinLnBrk="0">
      <a:defRPr sz="3300">
        <a:latin typeface="+mj-lt"/>
        <a:ea typeface="+mj-ea"/>
        <a:cs typeface="+mj-cs"/>
        <a:sym typeface="Clear Sans Light"/>
      </a:defRPr>
    </a:lvl6pPr>
    <a:lvl7pPr indent="1371600" latinLnBrk="0">
      <a:defRPr sz="3300">
        <a:latin typeface="+mj-lt"/>
        <a:ea typeface="+mj-ea"/>
        <a:cs typeface="+mj-cs"/>
        <a:sym typeface="Clear Sans Light"/>
      </a:defRPr>
    </a:lvl7pPr>
    <a:lvl8pPr indent="1600200" latinLnBrk="0">
      <a:defRPr sz="3300">
        <a:latin typeface="+mj-lt"/>
        <a:ea typeface="+mj-ea"/>
        <a:cs typeface="+mj-cs"/>
        <a:sym typeface="Clear Sans Light"/>
      </a:defRPr>
    </a:lvl8pPr>
    <a:lvl9pPr indent="1828800" latinLnBrk="0">
      <a:defRPr sz="3300">
        <a:latin typeface="+mj-lt"/>
        <a:ea typeface="+mj-ea"/>
        <a:cs typeface="+mj-cs"/>
        <a:sym typeface="Clear Sans Ligh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36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7184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6392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805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814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2880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814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0429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70" name="Shape 3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70" name="Shape 3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0930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453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3940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1587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911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949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12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png" descr="imag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9" y="2066544"/>
            <a:ext cx="4358735" cy="1637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"/>
          <p:cNvSpPr/>
          <p:nvPr/>
        </p:nvSpPr>
        <p:spPr>
          <a:xfrm>
            <a:off x="0" y="0"/>
            <a:ext cx="10079641" cy="2742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574" y="216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5" name="Triangle"/>
          <p:cNvSpPr/>
          <p:nvPr/>
        </p:nvSpPr>
        <p:spPr>
          <a:xfrm>
            <a:off x="0" y="5029200"/>
            <a:ext cx="10079641" cy="127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0574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6" name="Workshop"/>
          <p:cNvSpPr txBox="1"/>
          <p:nvPr/>
        </p:nvSpPr>
        <p:spPr>
          <a:xfrm>
            <a:off x="4814494" y="2335917"/>
            <a:ext cx="4533338" cy="1198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spc="-1">
                <a:solidFill>
                  <a:srgbClr val="494949"/>
                </a:solidFill>
                <a:latin typeface="BPreplay"/>
                <a:ea typeface="BPreplay"/>
                <a:cs typeface="BPreplay"/>
                <a:sym typeface="BPreplay"/>
              </a:defRPr>
            </a:pPr>
            <a:r>
              <a:rPr lang="en-US" sz="3600" b="1" dirty="0" smtClean="0">
                <a:solidFill>
                  <a:srgbClr val="666666"/>
                </a:solidFill>
              </a:rPr>
              <a:t>w</a:t>
            </a:r>
            <a:r>
              <a:rPr lang="en-US" sz="3600" b="1" dirty="0" smtClean="0">
                <a:solidFill>
                  <a:srgbClr val="0672BA"/>
                </a:solidFill>
              </a:rPr>
              <a:t>o</a:t>
            </a:r>
            <a:r>
              <a:rPr lang="en-US" sz="3600" b="1" dirty="0" smtClean="0">
                <a:solidFill>
                  <a:srgbClr val="666666"/>
                </a:solidFill>
              </a:rPr>
              <a:t>rksh</a:t>
            </a:r>
            <a:r>
              <a:rPr lang="en-US" sz="3600" b="1" dirty="0" smtClean="0">
                <a:solidFill>
                  <a:srgbClr val="0672BA"/>
                </a:solidFill>
              </a:rPr>
              <a:t>o</a:t>
            </a:r>
            <a:r>
              <a:rPr lang="en-US" sz="3600" b="1" dirty="0" smtClean="0">
                <a:solidFill>
                  <a:srgbClr val="666666"/>
                </a:solidFill>
              </a:rPr>
              <a:t>p</a:t>
            </a:r>
            <a:br>
              <a:rPr lang="en-US" sz="3600" b="1" dirty="0" smtClean="0">
                <a:solidFill>
                  <a:srgbClr val="666666"/>
                </a:solidFill>
              </a:rPr>
            </a:br>
            <a:r>
              <a:rPr lang="en-US" sz="3600" b="1" baseline="0" dirty="0" smtClean="0">
                <a:solidFill>
                  <a:srgbClr val="666666"/>
                </a:solidFill>
              </a:rPr>
              <a:t>20</a:t>
            </a:r>
            <a:r>
              <a:rPr lang="en-US" sz="3600" b="1" baseline="0" dirty="0" smtClean="0">
                <a:solidFill>
                  <a:srgbClr val="0672BA"/>
                </a:solidFill>
              </a:rPr>
              <a:t>23</a:t>
            </a:r>
            <a:endParaRPr sz="3600" b="1" dirty="0">
              <a:solidFill>
                <a:srgbClr val="0672BA"/>
              </a:solidFill>
            </a:endParaRPr>
          </a:p>
        </p:txBody>
      </p:sp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2600" spc="-1">
                <a:solidFill>
                  <a:srgbClr val="729FC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3562206"/>
            <a:ext cx="9144000" cy="2285994"/>
          </a:xfrm>
          <a:prstGeom prst="rect">
            <a:avLst/>
          </a:prstGeom>
        </p:spPr>
        <p:txBody>
          <a:bodyPr/>
          <a:lstStyle>
            <a:lvl1pPr>
              <a:spcBef>
                <a:spcPts val="1300"/>
              </a:spcBef>
              <a:defRPr sz="4000" spc="-1"/>
            </a:lvl1pPr>
            <a:lvl2pPr>
              <a:spcBef>
                <a:spcPts val="1300"/>
              </a:spcBef>
              <a:defRPr sz="4000" spc="-1"/>
            </a:lvl2pPr>
            <a:lvl3pPr marL="1295999" indent="-288000">
              <a:spcBef>
                <a:spcPts val="1300"/>
              </a:spcBef>
              <a:buSzPct val="45000"/>
              <a:buChar char=""/>
              <a:defRPr sz="4000" spc="-1"/>
            </a:lvl3pPr>
            <a:lvl4pPr marL="1727999" indent="-215999">
              <a:spcBef>
                <a:spcPts val="1300"/>
              </a:spcBef>
              <a:buSzPct val="75000"/>
              <a:buChar char=""/>
              <a:defRPr sz="4000" spc="-1"/>
            </a:lvl4pPr>
            <a:lvl5pPr marL="2159999" indent="-215999">
              <a:spcBef>
                <a:spcPts val="1300"/>
              </a:spcBef>
              <a:buSzPct val="45000"/>
              <a:buChar char=""/>
              <a:defRPr sz="4000" spc="-1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02378" y="6005223"/>
            <a:ext cx="352017" cy="276999"/>
          </a:xfrm>
          <a:prstGeom prst="rect">
            <a:avLst/>
          </a:prstGeom>
        </p:spPr>
        <p:txBody>
          <a:bodyPr wrap="none"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8085" y="2486974"/>
            <a:ext cx="7014930" cy="1691452"/>
          </a:xfrm>
          <a:prstGeom prst="rect">
            <a:avLst/>
          </a:prstGeom>
        </p:spPr>
        <p:txBody>
          <a:bodyPr anchor="ctr"/>
          <a:lstStyle>
            <a:lvl1pPr algn="ctr">
              <a:defRPr sz="40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" name="Shape"/>
          <p:cNvSpPr/>
          <p:nvPr/>
        </p:nvSpPr>
        <p:spPr>
          <a:xfrm>
            <a:off x="0" y="0"/>
            <a:ext cx="10079641" cy="2742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574" y="216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8" name="Triangle"/>
          <p:cNvSpPr/>
          <p:nvPr/>
        </p:nvSpPr>
        <p:spPr>
          <a:xfrm>
            <a:off x="0" y="5029200"/>
            <a:ext cx="10079641" cy="127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0574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02035" y="5935420"/>
            <a:ext cx="767889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03799" y="5935420"/>
            <a:ext cx="766125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341279" y="-16921"/>
            <a:ext cx="9488522" cy="83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9144000" cy="47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13872" y="5935420"/>
            <a:ext cx="756816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B4C7DC"/>
                </a:solidFill>
                <a:latin typeface="Clear Sans Thin" panose="020B0203030202020304" pitchFamily="34" charset="0"/>
                <a:cs typeface="Clear Sans Thin" panose="020B0203030202020304" pitchFamily="34" charset="0"/>
              </a:defRPr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Clear Sans Thin" panose="020B0203030202020304" pitchFamily="34" charset="0"/>
          <a:ea typeface="+mj-ea"/>
          <a:cs typeface="Clear Sans Thin" panose="020B0203030202020304" pitchFamily="34" charset="0"/>
          <a:sym typeface="Clear Sans Ligh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+mj-lt"/>
          <a:ea typeface="+mj-ea"/>
          <a:cs typeface="+mj-cs"/>
          <a:sym typeface="Clear Sans Ligh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+mj-lt"/>
          <a:ea typeface="+mj-ea"/>
          <a:cs typeface="+mj-cs"/>
          <a:sym typeface="Clear Sans Ligh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+mj-lt"/>
          <a:ea typeface="+mj-ea"/>
          <a:cs typeface="+mj-cs"/>
          <a:sym typeface="Clear Sans Ligh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+mj-lt"/>
          <a:ea typeface="+mj-ea"/>
          <a:cs typeface="+mj-cs"/>
          <a:sym typeface="Clear Sans Light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+mj-lt"/>
          <a:ea typeface="+mj-ea"/>
          <a:cs typeface="+mj-cs"/>
          <a:sym typeface="Clear Sans Light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+mj-lt"/>
          <a:ea typeface="+mj-ea"/>
          <a:cs typeface="+mj-cs"/>
          <a:sym typeface="Clear Sans Light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+mj-lt"/>
          <a:ea typeface="+mj-ea"/>
          <a:cs typeface="+mj-cs"/>
          <a:sym typeface="Clear Sans Light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B4C7DC"/>
          </a:solidFill>
          <a:uFillTx/>
          <a:latin typeface="+mj-lt"/>
          <a:ea typeface="+mj-ea"/>
          <a:cs typeface="+mj-cs"/>
          <a:sym typeface="Clear Sans Light"/>
        </a:defRPr>
      </a:lvl9pPr>
    </p:titleStyle>
    <p:body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Clear Sans Thin" panose="020B0203030202020304" pitchFamily="34" charset="0"/>
          <a:ea typeface="+mj-ea"/>
          <a:cs typeface="Clear Sans Thin" panose="020B0203030202020304" pitchFamily="34" charset="0"/>
          <a:sym typeface="Clear Sans Light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Clear Sans Thin" panose="020B0203030202020304" pitchFamily="34" charset="0"/>
          <a:ea typeface="+mj-ea"/>
          <a:cs typeface="Clear Sans Thin" panose="020B0203030202020304" pitchFamily="34" charset="0"/>
          <a:sym typeface="Clear Sans Light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Clear Sans Thin" panose="020B0203030202020304" pitchFamily="34" charset="0"/>
          <a:ea typeface="+mj-ea"/>
          <a:cs typeface="Clear Sans Thin" panose="020B0203030202020304" pitchFamily="34" charset="0"/>
          <a:sym typeface="Clear Sans Light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Clear Sans Thin" panose="020B0203030202020304" pitchFamily="34" charset="0"/>
          <a:ea typeface="+mj-ea"/>
          <a:cs typeface="Clear Sans Thin" panose="020B0203030202020304" pitchFamily="34" charset="0"/>
          <a:sym typeface="Clear Sans Light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Clear Sans Thin" panose="020B0203030202020304" pitchFamily="34" charset="0"/>
          <a:ea typeface="+mj-ea"/>
          <a:cs typeface="Clear Sans Thin" panose="020B0203030202020304" pitchFamily="34" charset="0"/>
          <a:sym typeface="Clear Sans Light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+mj-lt"/>
          <a:ea typeface="+mj-ea"/>
          <a:cs typeface="+mj-cs"/>
          <a:sym typeface="Clear Sans Light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+mj-lt"/>
          <a:ea typeface="+mj-ea"/>
          <a:cs typeface="+mj-cs"/>
          <a:sym typeface="Clear Sans Light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+mj-lt"/>
          <a:ea typeface="+mj-ea"/>
          <a:cs typeface="+mj-cs"/>
          <a:sym typeface="Clear Sans Light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666666"/>
          </a:solidFill>
          <a:uFillTx/>
          <a:latin typeface="+mj-lt"/>
          <a:ea typeface="+mj-ea"/>
          <a:cs typeface="+mj-cs"/>
          <a:sym typeface="Clear Sans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lear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tif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2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tiff"/><Relationship Id="rId18" Type="http://schemas.openxmlformats.org/officeDocument/2006/relationships/image" Target="../media/image75.tiff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tiff"/><Relationship Id="rId12" Type="http://schemas.openxmlformats.org/officeDocument/2006/relationships/image" Target="../media/image69.png"/><Relationship Id="rId17" Type="http://schemas.openxmlformats.org/officeDocument/2006/relationships/image" Target="../media/image74.tiff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tiff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11" Type="http://schemas.openxmlformats.org/officeDocument/2006/relationships/image" Target="../media/image68.png"/><Relationship Id="rId24" Type="http://schemas.openxmlformats.org/officeDocument/2006/relationships/image" Target="../media/image81.jpeg"/><Relationship Id="rId5" Type="http://schemas.openxmlformats.org/officeDocument/2006/relationships/image" Target="../media/image62.png"/><Relationship Id="rId15" Type="http://schemas.openxmlformats.org/officeDocument/2006/relationships/image" Target="../media/image72.tiff"/><Relationship Id="rId23" Type="http://schemas.openxmlformats.org/officeDocument/2006/relationships/image" Target="../media/image80.tif"/><Relationship Id="rId10" Type="http://schemas.openxmlformats.org/officeDocument/2006/relationships/image" Target="../media/image67.jpe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1.png"/><Relationship Id="rId22" Type="http://schemas.openxmlformats.org/officeDocument/2006/relationships/image" Target="../media/image7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2"/>
          <p:cNvSpPr txBox="1">
            <a:spLocks noGrp="1"/>
          </p:cNvSpPr>
          <p:nvPr>
            <p:ph type="subTitle" sz="half" idx="1"/>
          </p:nvPr>
        </p:nvSpPr>
        <p:spPr>
          <a:xfrm>
            <a:off x="866274" y="3613006"/>
            <a:ext cx="8747626" cy="187339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defRPr spc="-100"/>
            </a:pPr>
            <a:r>
              <a:rPr lang="en-US" sz="6000" dirty="0" smtClean="0">
                <a:latin typeface="BPreplay" panose="02000503000000020004" pitchFamily="50" charset="0"/>
              </a:rPr>
              <a:t>The ecosystem</a:t>
            </a:r>
            <a:endParaRPr sz="6000" u="sng" dirty="0">
              <a:latin typeface="BPreplay" panose="02000503000000020004" pitchFamily="50" charset="0"/>
            </a:endParaRPr>
          </a:p>
        </p:txBody>
      </p:sp>
      <p:sp>
        <p:nvSpPr>
          <p:cNvPr id="58" name="PlaceHolder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rPr dirty="0"/>
              <a:t>Session #1: Project review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69090" y="6005223"/>
            <a:ext cx="185305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29" name="get the co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Download</a:t>
            </a:r>
            <a:r>
              <a:rPr dirty="0" smtClean="0"/>
              <a:t> </a:t>
            </a:r>
            <a:r>
              <a:rPr dirty="0"/>
              <a:t>the </a:t>
            </a:r>
            <a:r>
              <a:rPr dirty="0" smtClean="0"/>
              <a:t>code</a:t>
            </a:r>
            <a:r>
              <a:rPr lang="en-US" dirty="0" smtClean="0"/>
              <a:t> with </a:t>
            </a:r>
            <a:r>
              <a:rPr lang="en-US" b="1" dirty="0" err="1">
                <a:solidFill>
                  <a:srgbClr val="FFFF00"/>
                </a:solidFill>
                <a:latin typeface="Consolas" panose="020B0609020204030204" pitchFamily="49" charset="0"/>
              </a:rPr>
              <a:t>git</a:t>
            </a:r>
            <a:r>
              <a:rPr lang="en-US" dirty="0" smtClean="0"/>
              <a:t> </a:t>
            </a:r>
            <a:endParaRPr dirty="0"/>
          </a:p>
        </p:txBody>
      </p:sp>
      <p:pic>
        <p:nvPicPr>
          <p:cNvPr id="131" name="output1.mov" descr="output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24" y="1020356"/>
            <a:ext cx="8151052" cy="47812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37" name="compi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</a:t>
            </a:r>
            <a:r>
              <a:rPr dirty="0" smtClean="0"/>
              <a:t>ompile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b="1" dirty="0" smtClean="0">
                <a:solidFill>
                  <a:srgbClr val="FFFF00"/>
                </a:solidFill>
                <a:latin typeface="Consolas" panose="020B0609020204030204" pitchFamily="49" charset="0"/>
              </a:rPr>
              <a:t>make</a:t>
            </a:r>
            <a:r>
              <a:rPr lang="en-US" dirty="0" smtClean="0"/>
              <a:t> </a:t>
            </a:r>
            <a:endParaRPr dirty="0"/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 dirty="0"/>
          </a:p>
        </p:txBody>
      </p:sp>
      <p:pic>
        <p:nvPicPr>
          <p:cNvPr id="2" name="output2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842" y="1013553"/>
            <a:ext cx="8218311" cy="48203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vlcsnap-2022-02-04-13h30m51s373.png" descr="vlcsnap-2022-02-04-13h30m51s37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40" y="1018978"/>
            <a:ext cx="8153401" cy="478266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46" name="compi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Compile with </a:t>
            </a:r>
            <a:r>
              <a:rPr lang="en-US" b="1" dirty="0">
                <a:solidFill>
                  <a:srgbClr val="FFFF00"/>
                </a:solidFill>
                <a:latin typeface="Consolas" panose="020B0609020204030204" pitchFamily="49" charset="0"/>
              </a:rPr>
              <a:t>make</a:t>
            </a:r>
            <a:r>
              <a:rPr lang="en-US" dirty="0"/>
              <a:t> </a:t>
            </a:r>
            <a:endParaRPr dirty="0"/>
          </a:p>
        </p:txBody>
      </p:sp>
      <p:grpSp>
        <p:nvGrpSpPr>
          <p:cNvPr id="150" name="Group"/>
          <p:cNvGrpSpPr/>
          <p:nvPr/>
        </p:nvGrpSpPr>
        <p:grpSpPr>
          <a:xfrm>
            <a:off x="4440876" y="2951633"/>
            <a:ext cx="1270001" cy="2497856"/>
            <a:chOff x="0" y="0"/>
            <a:chExt cx="1270000" cy="2497855"/>
          </a:xfrm>
        </p:grpSpPr>
        <p:sp>
          <p:nvSpPr>
            <p:cNvPr id="148" name="Rectangle"/>
            <p:cNvSpPr/>
            <p:nvPr/>
          </p:nvSpPr>
          <p:spPr>
            <a:xfrm>
              <a:off x="348069" y="2281390"/>
              <a:ext cx="573862" cy="216466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800">
                  <a:solidFill>
                    <a:srgbClr val="FFFFFF"/>
                  </a:solidFill>
                </a:defRPr>
              </a:pPr>
              <a:endParaRPr dirty="0">
                <a:latin typeface="Clear Sans Thin" panose="020B0203030202020304" pitchFamily="34" charset="0"/>
                <a:cs typeface="Clear Sans Thin" panose="020B0203030202020304" pitchFamily="34" charset="0"/>
              </a:endParaRPr>
            </a:p>
          </p:txBody>
        </p:sp>
        <p:sp>
          <p:nvSpPr>
            <p:cNvPr id="149" name="Arrow"/>
            <p:cNvSpPr/>
            <p:nvPr/>
          </p:nvSpPr>
          <p:spPr>
            <a:xfrm rot="5400000">
              <a:off x="-483068" y="483067"/>
              <a:ext cx="2236136" cy="1270001"/>
            </a:xfrm>
            <a:prstGeom prst="rightArrow">
              <a:avLst>
                <a:gd name="adj1" fmla="val 56017"/>
                <a:gd name="adj2" fmla="val 70957"/>
              </a:avLst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800">
                  <a:solidFill>
                    <a:srgbClr val="FFFFFF"/>
                  </a:solidFill>
                </a:defRPr>
              </a:pPr>
              <a:endParaRPr dirty="0">
                <a:latin typeface="Clear Sans Thin" panose="020B0203030202020304" pitchFamily="34" charset="0"/>
                <a:cs typeface="Clear Sans Thin" panose="020B0203030202020304" pitchFamily="34" charset="0"/>
              </a:endParaRPr>
            </a:p>
          </p:txBody>
        </p:sp>
      </p:grp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lang="en-US"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55" name="run a simple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How to compile on a supercomputer?</a:t>
            </a:r>
            <a:endParaRPr lang="en-US" dirty="0"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03799" y="5935420"/>
            <a:ext cx="766125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489526" y="1265382"/>
            <a:ext cx="8866909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On a supercomputer, compilation can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 be cumbersome.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We provide, in </a:t>
            </a:r>
            <a:r>
              <a:rPr lang="en-US" sz="2400" dirty="0" err="1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Smilei</a:t>
            </a:r>
            <a:r>
              <a:rPr lang="en-US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, a number of </a:t>
            </a:r>
            <a:r>
              <a:rPr lang="en-US" sz="2400" i="1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“machine files”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  to help.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grpSp>
        <p:nvGrpSpPr>
          <p:cNvPr id="7" name="Screenshot 2022-02-04 at 14.16.30.png"/>
          <p:cNvGrpSpPr/>
          <p:nvPr/>
        </p:nvGrpSpPr>
        <p:grpSpPr>
          <a:xfrm>
            <a:off x="1010453" y="2928896"/>
            <a:ext cx="5561994" cy="2244314"/>
            <a:chOff x="0" y="0"/>
            <a:chExt cx="7239000" cy="2921000"/>
          </a:xfrm>
        </p:grpSpPr>
        <p:pic>
          <p:nvPicPr>
            <p:cNvPr id="8" name="Screenshot 2022-02-04 at 14.16.30.png" descr="Screenshot 2022-02-04 at 14.16.3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139700"/>
              <a:ext cx="6959600" cy="2641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Screenshot 2022-02-04 at 14.16.30.png" descr="Screenshot 2022-02-04 at 14.16.30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239000" cy="2921000"/>
            </a:xfrm>
            <a:prstGeom prst="rect">
              <a:avLst/>
            </a:prstGeom>
            <a:effectLst/>
          </p:spPr>
        </p:pic>
      </p:grpSp>
      <p:sp>
        <p:nvSpPr>
          <p:cNvPr id="3" name="ZoneTexte 2"/>
          <p:cNvSpPr txBox="1"/>
          <p:nvPr/>
        </p:nvSpPr>
        <p:spPr>
          <a:xfrm>
            <a:off x="1010453" y="2601759"/>
            <a:ext cx="94897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Example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3674" y="5277430"/>
            <a:ext cx="7519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→   </a:t>
            </a:r>
            <a:r>
              <a:rPr lang="fr-FR" sz="2400" dirty="0" err="1" smtClean="0">
                <a:latin typeface="Consolas" panose="020B0609020204030204" pitchFamily="49" charset="0"/>
                <a:cs typeface="Clear Sans Thin" panose="020B0203030202020304" pitchFamily="34" charset="0"/>
              </a:rPr>
              <a:t>make</a:t>
            </a:r>
            <a:r>
              <a:rPr lang="fr-FR" sz="2400" dirty="0" smtClean="0">
                <a:latin typeface="Consolas" panose="020B0609020204030204" pitchFamily="49" charset="0"/>
                <a:cs typeface="Clear Sans Thin" panose="020B0203030202020304" pitchFamily="34" charset="0"/>
              </a:rPr>
              <a:t> </a:t>
            </a:r>
            <a:r>
              <a:rPr lang="fr-FR" sz="2400" dirty="0">
                <a:latin typeface="Consolas" panose="020B0609020204030204" pitchFamily="49" charset="0"/>
                <a:cs typeface="Clear Sans Thin" panose="020B0203030202020304" pitchFamily="34" charset="0"/>
              </a:rPr>
              <a:t>machine=</a:t>
            </a:r>
            <a:r>
              <a:rPr lang="fr-FR" sz="2400" dirty="0" err="1">
                <a:latin typeface="Consolas" panose="020B0609020204030204" pitchFamily="49" charset="0"/>
                <a:cs typeface="Clear Sans Thin" panose="020B0203030202020304" pitchFamily="34" charset="0"/>
              </a:rPr>
              <a:t>joliot_curie_knl</a:t>
            </a:r>
            <a:endParaRPr lang="fr-FR" sz="2400" dirty="0">
              <a:latin typeface="Consolas" panose="020B0609020204030204" pitchFamily="49" charset="0"/>
              <a:cs typeface="Clear Sans Thin" panose="020B02030302020203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7171492" y="2916535"/>
            <a:ext cx="2410295" cy="2203528"/>
            <a:chOff x="7171492" y="2916535"/>
            <a:chExt cx="2410295" cy="220352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492" y="2982042"/>
              <a:ext cx="2410295" cy="2138021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7324128" y="3646034"/>
              <a:ext cx="2032307" cy="1015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solidFill>
                    <a:srgbClr val="1E3666"/>
                  </a:solidFill>
                  <a:latin typeface="Ink Free" panose="03080402000500000000" pitchFamily="66" charset="0"/>
                  <a:cs typeface="Clear Sans Thin" panose="020B0203030202020304" pitchFamily="34" charset="0"/>
                </a:rPr>
                <a:t>Contribute by sending us your machine files!</a:t>
              </a: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509" y="2916535"/>
              <a:ext cx="690259" cy="645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279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outrun1.mov" descr="outrun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" y="1016000"/>
            <a:ext cx="9194800" cy="503272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55" name="run a simple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</a:t>
            </a:r>
            <a:r>
              <a:rPr dirty="0" smtClean="0"/>
              <a:t>un </a:t>
            </a:r>
            <a:r>
              <a:rPr dirty="0"/>
              <a:t>a simple case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6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nstall and run"/>
          <p:cNvSpPr txBox="1">
            <a:spLocks noGrp="1"/>
          </p:cNvSpPr>
          <p:nvPr>
            <p:ph type="body" sz="quarter" idx="1"/>
          </p:nvPr>
        </p:nvSpPr>
        <p:spPr>
          <a:xfrm>
            <a:off x="452582" y="2486974"/>
            <a:ext cx="8090433" cy="16914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dirty="0" smtClean="0">
                <a:latin typeface="BPreplay" panose="02000503000000020004" pitchFamily="50" charset="0"/>
              </a:rPr>
              <a:t>User-friendly input file</a:t>
            </a:r>
            <a:endParaRPr sz="5400" dirty="0">
              <a:latin typeface="BPreplay" panose="02000503000000020004" pitchFamily="50" charset="0"/>
            </a:endParaRP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9473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shot 2022-01-20 at 09.54.47.png" descr="Screenshot 2022-01-20 at 09.54.47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3" y="972137"/>
            <a:ext cx="5456050" cy="5238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04" y="2765252"/>
            <a:ext cx="4639682" cy="213802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210066" y="3238717"/>
            <a:ext cx="358271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 err="1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Smilei</a:t>
            </a:r>
            <a:r>
              <a:rPr lang="en-US" sz="2200" b="1" dirty="0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) is in C++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But the input file is in python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33" y="2706472"/>
            <a:ext cx="690259" cy="645393"/>
          </a:xfrm>
          <a:prstGeom prst="rect">
            <a:avLst/>
          </a:prstGeom>
        </p:spPr>
      </p:pic>
      <p:sp>
        <p:nvSpPr>
          <p:cNvPr id="191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92" name="PlaceHolder 1"/>
          <p:cNvSpPr txBox="1">
            <a:spLocks noGrp="1"/>
          </p:cNvSpPr>
          <p:nvPr>
            <p:ph type="title"/>
          </p:nvPr>
        </p:nvSpPr>
        <p:spPr>
          <a:xfrm>
            <a:off x="341279" y="-16921"/>
            <a:ext cx="9488522" cy="834122"/>
          </a:xfrm>
          <a:prstGeom prst="rect">
            <a:avLst/>
          </a:prstGeom>
        </p:spPr>
        <p:txBody>
          <a:bodyPr/>
          <a:lstStyle>
            <a:lvl1pPr defTabSz="850391">
              <a:defRPr sz="3720" spc="0"/>
            </a:lvl1pPr>
          </a:lstStyle>
          <a:p>
            <a:r>
              <a:rPr lang="en-US" dirty="0"/>
              <a:t>What the does the input file look like?</a:t>
            </a:r>
            <a:endParaRPr dirty="0"/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39" y="4892781"/>
            <a:ext cx="2688822" cy="9082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input de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All the details are in the doc</a:t>
            </a:r>
            <a:endParaRPr dirty="0"/>
          </a:p>
        </p:txBody>
      </p:sp>
      <p:sp>
        <p:nvSpPr>
          <p:cNvPr id="182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1714" y="1223063"/>
            <a:ext cx="7859424" cy="440188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12" name="it’s…"/>
          <p:cNvSpPr txBox="1"/>
          <p:nvPr/>
        </p:nvSpPr>
        <p:spPr>
          <a:xfrm rot="21000000">
            <a:off x="7418914" y="3555741"/>
            <a:ext cx="2406337" cy="1804239"/>
          </a:xfrm>
          <a:prstGeom prst="rect">
            <a:avLst/>
          </a:prstGeom>
          <a:solidFill>
            <a:srgbClr val="FFFC79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endParaRPr lang="en-US" sz="3600" dirty="0" smtClean="0">
              <a:latin typeface="Ink Free" panose="03080402000500000000" pitchFamily="66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3600" dirty="0" smtClean="0">
                <a:latin typeface="Ink Free" panose="03080402000500000000" pitchFamily="66" charset="0"/>
                <a:cs typeface="Arial" panose="020B0604020202020204" pitchFamily="34" charset="0"/>
              </a:rPr>
              <a:t>it’s in</a:t>
            </a:r>
            <a:endParaRPr lang="en-US" sz="3600" dirty="0" smtClean="0">
              <a:latin typeface="Ink Free" panose="03080402000500000000" pitchFamily="66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3600" dirty="0" smtClean="0">
                <a:latin typeface="Ink Free" panose="03080402000500000000" pitchFamily="66" charset="0"/>
                <a:cs typeface="Arial" panose="020B0604020202020204" pitchFamily="34" charset="0"/>
              </a:rPr>
              <a:t>the doc</a:t>
            </a:r>
            <a:r>
              <a:rPr sz="3600" dirty="0">
                <a:latin typeface="Ink Free" panose="03080402000500000000" pitchFamily="66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3" name="it’s… it’s in the doc!" descr="it’s… it’s in the doc!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7406213" y="3217976"/>
            <a:ext cx="2431737" cy="2274139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shot 2022-02-08 at 14.51.57.png" descr="Screenshot 2022-02-08 at 14.51.57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8" y="994685"/>
            <a:ext cx="5039150" cy="515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out.mp4" descr="o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6709" y="1289464"/>
            <a:ext cx="5114622" cy="383596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Arrow"/>
          <p:cNvSpPr/>
          <p:nvPr/>
        </p:nvSpPr>
        <p:spPr>
          <a:xfrm flipH="1">
            <a:off x="2990974" y="4466348"/>
            <a:ext cx="2236135" cy="1270001"/>
          </a:xfrm>
          <a:prstGeom prst="rightArrow">
            <a:avLst>
              <a:gd name="adj1" fmla="val 56017"/>
              <a:gd name="adj2" fmla="val 70957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0" tIns="0" rIns="0" bIns="0"/>
          <a:lstStyle/>
          <a:p>
            <a:pPr lvl="4" algn="l">
              <a:defRPr sz="1800">
                <a:solidFill>
                  <a:srgbClr val="FFFFFF"/>
                </a:solidFill>
              </a:defRPr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01" name="Rectangle"/>
          <p:cNvSpPr/>
          <p:nvPr/>
        </p:nvSpPr>
        <p:spPr>
          <a:xfrm>
            <a:off x="186169" y="3930115"/>
            <a:ext cx="5293061" cy="22525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grpSp>
        <p:nvGrpSpPr>
          <p:cNvPr id="205" name="Group"/>
          <p:cNvGrpSpPr/>
          <p:nvPr/>
        </p:nvGrpSpPr>
        <p:grpSpPr>
          <a:xfrm>
            <a:off x="5247810" y="1259499"/>
            <a:ext cx="4732239" cy="3823268"/>
            <a:chOff x="0" y="0"/>
            <a:chExt cx="4732237" cy="3823266"/>
          </a:xfrm>
        </p:grpSpPr>
        <p:sp>
          <p:nvSpPr>
            <p:cNvPr id="202" name="Rectangle"/>
            <p:cNvSpPr/>
            <p:nvPr/>
          </p:nvSpPr>
          <p:spPr>
            <a:xfrm>
              <a:off x="0" y="12700"/>
              <a:ext cx="4732237" cy="38105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800"/>
              </a:pPr>
              <a:endParaRPr dirty="0">
                <a:latin typeface="Clear Sans Thin" panose="020B0203030202020304" pitchFamily="34" charset="0"/>
                <a:cs typeface="Clear Sans Thin" panose="020B0203030202020304" pitchFamily="34" charset="0"/>
              </a:endParaRPr>
            </a:p>
          </p:txBody>
        </p:sp>
        <p:sp>
          <p:nvSpPr>
            <p:cNvPr id="203" name="image 128x128 px"/>
            <p:cNvSpPr txBox="1"/>
            <p:nvPr/>
          </p:nvSpPr>
          <p:spPr>
            <a:xfrm>
              <a:off x="864906" y="0"/>
              <a:ext cx="3002424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r>
                <a:rPr dirty="0">
                  <a:latin typeface="Clear Sans Thin" panose="020B0203030202020304" pitchFamily="34" charset="0"/>
                  <a:cs typeface="Clear Sans Thin" panose="020B0203030202020304" pitchFamily="34" charset="0"/>
                </a:rPr>
                <a:t>image 128x128 </a:t>
              </a:r>
              <a:r>
                <a:rPr dirty="0" err="1">
                  <a:latin typeface="Clear Sans Thin" panose="020B0203030202020304" pitchFamily="34" charset="0"/>
                  <a:cs typeface="Clear Sans Thin" panose="020B0203030202020304" pitchFamily="34" charset="0"/>
                </a:rPr>
                <a:t>px</a:t>
              </a:r>
              <a:endParaRPr dirty="0">
                <a:latin typeface="Clear Sans Thin" panose="020B0203030202020304" pitchFamily="34" charset="0"/>
                <a:cs typeface="Clear Sans Thin" panose="020B0203030202020304" pitchFamily="34" charset="0"/>
              </a:endParaRPr>
            </a:p>
          </p:txBody>
        </p:sp>
        <p:pic>
          <p:nvPicPr>
            <p:cNvPr id="204" name="logo.png" descr="log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306" y="498709"/>
              <a:ext cx="2955626" cy="295562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6" name="Rectangle"/>
          <p:cNvSpPr/>
          <p:nvPr/>
        </p:nvSpPr>
        <p:spPr>
          <a:xfrm>
            <a:off x="186169" y="2264230"/>
            <a:ext cx="5293061" cy="16335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07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08" name="PlaceHolder 1"/>
          <p:cNvSpPr txBox="1">
            <a:spLocks noGrp="1"/>
          </p:cNvSpPr>
          <p:nvPr>
            <p:ph type="title"/>
          </p:nvPr>
        </p:nvSpPr>
        <p:spPr>
          <a:xfrm>
            <a:off x="341279" y="-16921"/>
            <a:ext cx="9488522" cy="834122"/>
          </a:xfrm>
          <a:prstGeom prst="rect">
            <a:avLst/>
          </a:prstGeom>
        </p:spPr>
        <p:txBody>
          <a:bodyPr/>
          <a:lstStyle>
            <a:lvl1pPr>
              <a:defRPr spc="-1"/>
            </a:lvl1pPr>
          </a:lstStyle>
          <a:p>
            <a:r>
              <a:rPr lang="en-US" dirty="0" smtClean="0"/>
              <a:t>U</a:t>
            </a:r>
            <a:r>
              <a:rPr dirty="0" smtClean="0"/>
              <a:t>se </a:t>
            </a:r>
            <a:r>
              <a:rPr dirty="0"/>
              <a:t>any Python package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16499" y="5935420"/>
            <a:ext cx="766125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00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video>
            <p:seq concurrent="1" prevAc="none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</p:childTnLst>
        </p:cTn>
      </p:par>
    </p:tnLst>
    <p:bldLst>
      <p:bldP spid="201" grpId="2" animBg="1" advAuto="0"/>
      <p:bldP spid="205" grpId="3" animBg="1" advAuto="0"/>
      <p:bldP spid="206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nstall and run"/>
          <p:cNvSpPr txBox="1">
            <a:spLocks noGrp="1"/>
          </p:cNvSpPr>
          <p:nvPr>
            <p:ph type="body" sz="quarter" idx="1"/>
          </p:nvPr>
        </p:nvSpPr>
        <p:spPr>
          <a:xfrm>
            <a:off x="452582" y="2486974"/>
            <a:ext cx="8090433" cy="16914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dirty="0" smtClean="0">
                <a:latin typeface="BPreplay" panose="02000503000000020004" pitchFamily="50" charset="0"/>
              </a:rPr>
              <a:t>Post-processing</a:t>
            </a:r>
            <a:endParaRPr sz="5400" dirty="0">
              <a:latin typeface="BPreplay" panose="02000503000000020004" pitchFamily="50" charset="0"/>
            </a:endParaRP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7686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984463" y="2474376"/>
            <a:ext cx="3878156" cy="1377188"/>
          </a:xfrm>
          <a:prstGeom prst="roundRect">
            <a:avLst/>
          </a:prstGeom>
          <a:solidFill>
            <a:schemeClr val="bg1"/>
          </a:solidFill>
          <a:ln w="25400" cap="flat">
            <a:solidFill>
              <a:srgbClr val="0672BA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only a C++ code</a:t>
            </a:r>
            <a:endParaRPr lang="en-US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6510349" y="1499522"/>
            <a:ext cx="3319452" cy="7184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>
            <a:outerShdw blurRad="101600" sx="101000" sy="101000" algn="ctr" rotWithShape="0">
              <a:schemeClr val="bg1">
                <a:lumMod val="50000"/>
                <a:alpha val="35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0" rIns="91440" bIns="1828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Post-processing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731436" y="2896788"/>
            <a:ext cx="1860844" cy="7184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>
            <a:outerShdw blurRad="101600" sx="101000" sy="101000" algn="ctr" rotWithShape="0">
              <a:schemeClr val="bg1">
                <a:lumMod val="50000"/>
                <a:alpha val="35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0" rIns="91440" bIns="18288" numCol="1" spcCol="38100" rtlCol="0" anchor="t">
            <a:spAutoFit/>
          </a:bodyPr>
          <a:lstStyle/>
          <a:p>
            <a:r>
              <a:rPr lang="en-US" sz="32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Support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856250" y="4772482"/>
            <a:ext cx="1877059" cy="7184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>
            <a:outerShdw blurRad="101600" sx="101000" sy="101000" algn="ctr" rotWithShape="0">
              <a:schemeClr val="bg1">
                <a:lumMod val="50000"/>
                <a:alpha val="35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0" rIns="91440" bIns="18288" numCol="1" spcCol="38100" rtlCol="0" anchor="t">
            <a:spAutoFit/>
          </a:bodyPr>
          <a:lstStyle/>
          <a:p>
            <a:r>
              <a:rPr lang="en-US" sz="32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Training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2050946" y="4556926"/>
            <a:ext cx="2031052" cy="7184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>
            <a:outerShdw blurRad="101600" sx="101000" sy="101000" algn="ctr" rotWithShape="0">
              <a:schemeClr val="bg1">
                <a:lumMod val="50000"/>
                <a:alpha val="35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0" rIns="91440" bIns="18288" numCol="1" spcCol="38100" rtlCol="0" anchor="t">
            <a:spAutoFit/>
          </a:bodyPr>
          <a:lstStyle/>
          <a:p>
            <a:r>
              <a:rPr lang="en-US" sz="32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Teaching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404057" y="3429199"/>
            <a:ext cx="1747607" cy="7184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>
            <a:outerShdw blurRad="101600" sx="101000" sy="101000" algn="ctr" rotWithShape="0">
              <a:schemeClr val="bg1">
                <a:lumMod val="50000"/>
                <a:alpha val="35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0" rIns="91440" bIns="18288" numCol="1" spcCol="38100" rtlCol="0" anchor="t">
            <a:spAutoFit/>
          </a:bodyPr>
          <a:lstStyle/>
          <a:p>
            <a:r>
              <a:rPr lang="en-US" sz="32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License</a:t>
            </a:r>
            <a:endParaRPr lang="en-US" sz="3200"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404057" y="1790906"/>
            <a:ext cx="2432920" cy="7184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>
            <a:outerShdw blurRad="101600" sx="101000" sy="101000" algn="ctr" rotWithShape="0">
              <a:schemeClr val="bg1">
                <a:lumMod val="50000"/>
                <a:alpha val="35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0" rIns="91440" bIns="18288" numCol="1" spcCol="38100" rtlCol="0" anchor="t">
            <a:spAutoFit/>
          </a:bodyPr>
          <a:lstStyle/>
          <a:p>
            <a:r>
              <a:rPr lang="en-US" sz="32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Installation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3066472" y="1121940"/>
            <a:ext cx="2846485" cy="7184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>
            <a:outerShdw blurRad="101600" sx="101000" sy="101000" algn="ctr" rotWithShape="0">
              <a:schemeClr val="bg1">
                <a:lumMod val="50000"/>
                <a:alpha val="35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0" rIns="91440" bIns="18288" numCol="1" spcCol="38100" rtlCol="0" anchor="t">
            <a:spAutoFit/>
          </a:bodyPr>
          <a:lstStyle/>
          <a:p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Simple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 inputs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2"/>
          </p:nvPr>
        </p:nvSpPr>
        <p:spPr>
          <a:xfrm>
            <a:off x="9213872" y="5935420"/>
            <a:ext cx="756816" cy="276999"/>
          </a:xfrm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7276923" y="4297544"/>
            <a:ext cx="1651145" cy="7184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>
            <a:outerShdw blurRad="101600" sx="101000" sy="101000" algn="ctr" rotWithShape="0">
              <a:schemeClr val="bg1">
                <a:lumMod val="50000"/>
                <a:alpha val="35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0" rIns="91440" bIns="18288" numCol="1" spcCol="38100" rtlCol="0" anchor="t">
            <a:spAutoFit/>
          </a:bodyPr>
          <a:lstStyle/>
          <a:p>
            <a:r>
              <a:rPr lang="en-US" sz="32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Quality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60" y="2675710"/>
            <a:ext cx="3225089" cy="94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0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Screenshot 2022-01-25 at 14.58.57.png"/>
          <p:cNvGrpSpPr/>
          <p:nvPr/>
        </p:nvGrpSpPr>
        <p:grpSpPr>
          <a:xfrm>
            <a:off x="1848102" y="1076237"/>
            <a:ext cx="6374896" cy="4669526"/>
            <a:chOff x="0" y="0"/>
            <a:chExt cx="6374894" cy="4669525"/>
          </a:xfrm>
        </p:grpSpPr>
        <p:pic>
          <p:nvPicPr>
            <p:cNvPr id="229" name="Screenshot 2022-01-25 at 14.58.57.png" descr="Screenshot 2022-01-25 at 14.58.57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9700" y="139700"/>
              <a:ext cx="6095495" cy="4390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8" name="Screenshot 2022-01-25 at 14.58.57.png" descr="Screenshot 2022-01-25 at 14.58.57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6374895" cy="4669527"/>
            </a:xfrm>
            <a:prstGeom prst="rect">
              <a:avLst/>
            </a:prstGeom>
            <a:effectLst/>
          </p:spPr>
        </p:pic>
      </p:grpSp>
      <p:sp>
        <p:nvSpPr>
          <p:cNvPr id="231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32" name="PlaceHolder 1"/>
          <p:cNvSpPr txBox="1">
            <a:spLocks noGrp="1"/>
          </p:cNvSpPr>
          <p:nvPr>
            <p:ph type="title"/>
          </p:nvPr>
        </p:nvSpPr>
        <p:spPr>
          <a:xfrm>
            <a:off x="341279" y="-16921"/>
            <a:ext cx="9488522" cy="834122"/>
          </a:xfrm>
          <a:prstGeom prst="rect">
            <a:avLst/>
          </a:prstGeom>
        </p:spPr>
        <p:txBody>
          <a:bodyPr/>
          <a:lstStyle>
            <a:lvl1pPr>
              <a:defRPr spc="-1"/>
            </a:lvl1pPr>
          </a:lstStyle>
          <a:p>
            <a:r>
              <a:rPr dirty="0"/>
              <a:t>             friendly </a:t>
            </a:r>
            <a:r>
              <a:rPr dirty="0" err="1"/>
              <a:t>postprocessing</a:t>
            </a:r>
            <a:endParaRPr dirty="0"/>
          </a:p>
        </p:txBody>
      </p:sp>
      <p:pic>
        <p:nvPicPr>
          <p:cNvPr id="233" name="Group" descr="Gro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5" y="221320"/>
            <a:ext cx="1585779" cy="52144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 dirty="0"/>
          </a:p>
        </p:txBody>
      </p:sp>
      <p:sp>
        <p:nvSpPr>
          <p:cNvPr id="12" name="it’s…"/>
          <p:cNvSpPr txBox="1"/>
          <p:nvPr/>
        </p:nvSpPr>
        <p:spPr>
          <a:xfrm rot="21000000">
            <a:off x="7418914" y="3555741"/>
            <a:ext cx="2406337" cy="1804239"/>
          </a:xfrm>
          <a:prstGeom prst="rect">
            <a:avLst/>
          </a:prstGeom>
          <a:solidFill>
            <a:srgbClr val="FFFC79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endParaRPr lang="en-US" sz="3600" dirty="0" smtClean="0">
              <a:latin typeface="Ink Free" panose="03080402000500000000" pitchFamily="66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3600" dirty="0" smtClean="0">
                <a:latin typeface="Ink Free" panose="03080402000500000000" pitchFamily="66" charset="0"/>
                <a:cs typeface="Arial" panose="020B0604020202020204" pitchFamily="34" charset="0"/>
              </a:rPr>
              <a:t>it’s in</a:t>
            </a:r>
            <a:endParaRPr lang="en-US" sz="3600" dirty="0" smtClean="0">
              <a:latin typeface="Ink Free" panose="03080402000500000000" pitchFamily="66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3600" dirty="0" smtClean="0">
                <a:latin typeface="Ink Free" panose="03080402000500000000" pitchFamily="66" charset="0"/>
                <a:cs typeface="Arial" panose="020B0604020202020204" pitchFamily="34" charset="0"/>
              </a:rPr>
              <a:t>the doc</a:t>
            </a:r>
            <a:r>
              <a:rPr sz="3600" dirty="0">
                <a:latin typeface="Ink Free" panose="03080402000500000000" pitchFamily="66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3" name="it’s… it’s in the doc!" descr="it’s… it’s in the doc!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7406213" y="3217976"/>
            <a:ext cx="2431737" cy="2274139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2dEy.mov" descr="2dE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1310" y="989327"/>
            <a:ext cx="6544874" cy="492174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43" name="PlaceHolder 1"/>
          <p:cNvSpPr txBox="1">
            <a:spLocks noGrp="1"/>
          </p:cNvSpPr>
          <p:nvPr>
            <p:ph type="title"/>
          </p:nvPr>
        </p:nvSpPr>
        <p:spPr>
          <a:xfrm>
            <a:off x="341279" y="-16921"/>
            <a:ext cx="9488522" cy="834122"/>
          </a:xfrm>
          <a:prstGeom prst="rect">
            <a:avLst/>
          </a:prstGeom>
        </p:spPr>
        <p:txBody>
          <a:bodyPr/>
          <a:lstStyle>
            <a:lvl1pPr>
              <a:defRPr spc="-1"/>
            </a:lvl1pPr>
          </a:lstStyle>
          <a:p>
            <a:r>
              <a:rPr dirty="0"/>
              <a:t>            </a:t>
            </a:r>
            <a:r>
              <a:rPr dirty="0" err="1"/>
              <a:t>postprocessing</a:t>
            </a:r>
            <a:endParaRPr dirty="0"/>
          </a:p>
        </p:txBody>
      </p:sp>
      <p:pic>
        <p:nvPicPr>
          <p:cNvPr id="244" name="Group" descr="Grou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5" y="221320"/>
            <a:ext cx="1585779" cy="52144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 b="1">
                <a:solidFill>
                  <a:srgbClr val="229518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b="0" dirty="0">
                <a:solidFill>
                  <a:srgbClr val="18AD10"/>
                </a:solidFill>
                <a:latin typeface="Consolas" panose="020B0609020204030204" pitchFamily="49" charset="0"/>
              </a:rPr>
              <a:t>In [</a:t>
            </a:r>
            <a:r>
              <a:rPr dirty="0">
                <a:solidFill>
                  <a:srgbClr val="00D300"/>
                </a:solidFill>
                <a:latin typeface="Consolas" panose="020B0609020204030204" pitchFamily="49" charset="0"/>
              </a:rPr>
              <a:t>1</a:t>
            </a:r>
            <a:r>
              <a:rPr b="0" dirty="0">
                <a:solidFill>
                  <a:srgbClr val="18AD10"/>
                </a:solidFill>
                <a:latin typeface="Consolas" panose="020B0609020204030204" pitchFamily="49" charset="0"/>
              </a:rPr>
              <a:t>]: </a:t>
            </a:r>
            <a:r>
              <a:rPr dirty="0">
                <a:latin typeface="Consolas" panose="020B0609020204030204" pitchFamily="49" charset="0"/>
              </a:rPr>
              <a:t>import</a:t>
            </a:r>
            <a:r>
              <a:rPr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dirty="0" err="1">
                <a:solidFill>
                  <a:srgbClr val="4828D8"/>
                </a:solidFill>
                <a:latin typeface="Consolas" panose="020B0609020204030204" pitchFamily="49" charset="0"/>
              </a:rPr>
              <a:t>happi</a:t>
            </a:r>
            <a:endParaRPr b="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endParaRPr b="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In [</a:t>
            </a:r>
            <a:r>
              <a:rPr b="1" dirty="0">
                <a:solidFill>
                  <a:srgbClr val="00D300"/>
                </a:solidFill>
                <a:latin typeface="Consolas" panose="020B0609020204030204" pitchFamily="49" charset="0"/>
              </a:rPr>
              <a:t>2</a:t>
            </a: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]: </a:t>
            </a:r>
            <a:r>
              <a:rPr dirty="0">
                <a:latin typeface="Consolas" panose="020B0609020204030204" pitchFamily="49" charset="0"/>
              </a:rPr>
              <a:t>S = </a:t>
            </a:r>
            <a:r>
              <a:rPr dirty="0" err="1">
                <a:latin typeface="Consolas" panose="020B0609020204030204" pitchFamily="49" charset="0"/>
              </a:rPr>
              <a:t>happi.Open</a:t>
            </a:r>
            <a:r>
              <a:rPr dirty="0">
                <a:latin typeface="Consolas" panose="020B0609020204030204" pitchFamily="49" charset="0"/>
              </a:rPr>
              <a:t>(</a:t>
            </a:r>
            <a:r>
              <a:rPr dirty="0">
                <a:solidFill>
                  <a:srgbClr val="9E9E0C"/>
                </a:solidFill>
                <a:latin typeface="Consolas" panose="020B0609020204030204" pitchFamily="49" charset="0"/>
              </a:rPr>
              <a:t>"."</a:t>
            </a:r>
            <a:r>
              <a:rPr dirty="0">
                <a:latin typeface="Consolas" panose="020B0609020204030204" pitchFamily="49" charset="0"/>
              </a:rPr>
              <a:t>)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Loaded simulation '.'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Scanning for Scalar diagnostics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Scanning for Field diagnostics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Scanning for Probe diagnostics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Scanning for </a:t>
            </a:r>
            <a:r>
              <a:rPr dirty="0" err="1">
                <a:latin typeface="Consolas" panose="020B0609020204030204" pitchFamily="49" charset="0"/>
              </a:rPr>
              <a:t>ParticleBinning</a:t>
            </a:r>
            <a:r>
              <a:rPr dirty="0">
                <a:latin typeface="Consolas" panose="020B0609020204030204" pitchFamily="49" charset="0"/>
              </a:rPr>
              <a:t> diagnostics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Scanning for </a:t>
            </a:r>
            <a:r>
              <a:rPr dirty="0" err="1">
                <a:latin typeface="Consolas" panose="020B0609020204030204" pitchFamily="49" charset="0"/>
              </a:rPr>
              <a:t>RadiationSpectrum</a:t>
            </a:r>
            <a:r>
              <a:rPr dirty="0">
                <a:latin typeface="Consolas" panose="020B0609020204030204" pitchFamily="49" charset="0"/>
              </a:rPr>
              <a:t> diagnostics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Scanning for Performance diagnostics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Scanning for Screen diagnostics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Scanning for Tracked particle diagnostics</a:t>
            </a:r>
          </a:p>
          <a:p>
            <a:pPr lvl="1" indent="228600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endParaRPr dirty="0"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In [</a:t>
            </a:r>
            <a:r>
              <a:rPr b="1" dirty="0">
                <a:solidFill>
                  <a:srgbClr val="00D300"/>
                </a:solidFill>
                <a:latin typeface="Consolas" panose="020B0609020204030204" pitchFamily="49" charset="0"/>
              </a:rPr>
              <a:t>3</a:t>
            </a: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]: </a:t>
            </a:r>
            <a:r>
              <a:rPr dirty="0" err="1">
                <a:latin typeface="Consolas" panose="020B0609020204030204" pitchFamily="49" charset="0"/>
              </a:rPr>
              <a:t>my_Ey</a:t>
            </a:r>
            <a:r>
              <a:rPr dirty="0">
                <a:latin typeface="Consolas" panose="020B0609020204030204" pitchFamily="49" charset="0"/>
              </a:rPr>
              <a:t> = </a:t>
            </a:r>
            <a:r>
              <a:rPr dirty="0" err="1">
                <a:latin typeface="Consolas" panose="020B0609020204030204" pitchFamily="49" charset="0"/>
              </a:rPr>
              <a:t>S.Field</a:t>
            </a:r>
            <a:r>
              <a:rPr dirty="0">
                <a:latin typeface="Consolas" panose="020B0609020204030204" pitchFamily="49" charset="0"/>
              </a:rPr>
              <a:t>(</a:t>
            </a: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0</a:t>
            </a:r>
            <a:r>
              <a:rPr dirty="0">
                <a:latin typeface="Consolas" panose="020B0609020204030204" pitchFamily="49" charset="0"/>
              </a:rPr>
              <a:t>, </a:t>
            </a:r>
            <a:r>
              <a:rPr dirty="0">
                <a:solidFill>
                  <a:srgbClr val="9E9E0C"/>
                </a:solidFill>
                <a:latin typeface="Consolas" panose="020B0609020204030204" pitchFamily="49" charset="0"/>
              </a:rPr>
              <a:t>"</a:t>
            </a:r>
            <a:r>
              <a:rPr dirty="0" err="1">
                <a:solidFill>
                  <a:srgbClr val="9E9E0C"/>
                </a:solidFill>
                <a:latin typeface="Consolas" panose="020B0609020204030204" pitchFamily="49" charset="0"/>
              </a:rPr>
              <a:t>Ey</a:t>
            </a:r>
            <a:r>
              <a:rPr dirty="0">
                <a:solidFill>
                  <a:srgbClr val="9E9E0C"/>
                </a:solidFill>
                <a:latin typeface="Consolas" panose="020B0609020204030204" pitchFamily="49" charset="0"/>
              </a:rPr>
              <a:t>"</a:t>
            </a:r>
            <a:r>
              <a:rPr dirty="0">
                <a:latin typeface="Consolas" panose="020B0609020204030204" pitchFamily="49" charset="0"/>
              </a:rPr>
              <a:t>)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endParaRPr dirty="0"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In [</a:t>
            </a:r>
            <a:r>
              <a:rPr b="1" dirty="0">
                <a:solidFill>
                  <a:srgbClr val="00D300"/>
                </a:solidFill>
                <a:latin typeface="Consolas" panose="020B0609020204030204" pitchFamily="49" charset="0"/>
              </a:rPr>
              <a:t>4</a:t>
            </a: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]: </a:t>
            </a:r>
            <a:r>
              <a:rPr dirty="0" err="1">
                <a:latin typeface="Consolas" panose="020B0609020204030204" pitchFamily="49" charset="0"/>
              </a:rPr>
              <a:t>my_Ey.slide</a:t>
            </a:r>
            <a:r>
              <a:rPr dirty="0">
                <a:latin typeface="Consolas" panose="020B0609020204030204" pitchFamily="49" charset="0"/>
              </a:rPr>
              <a:t>(aspect=</a:t>
            </a:r>
            <a:r>
              <a:rPr dirty="0">
                <a:solidFill>
                  <a:srgbClr val="9E9E0C"/>
                </a:solidFill>
                <a:latin typeface="Consolas" panose="020B0609020204030204" pitchFamily="49" charset="0"/>
              </a:rPr>
              <a:t>'equal'</a:t>
            </a:r>
            <a:r>
              <a:rPr dirty="0">
                <a:latin typeface="Consolas" panose="020B0609020204030204" pitchFamily="49" charset="0"/>
              </a:rPr>
              <a:t>,</a:t>
            </a:r>
            <a:r>
              <a:rPr dirty="0" err="1">
                <a:latin typeface="Consolas" panose="020B0609020204030204" pitchFamily="49" charset="0"/>
              </a:rPr>
              <a:t>vsym</a:t>
            </a:r>
            <a:r>
              <a:rPr dirty="0">
                <a:latin typeface="Consolas" panose="020B0609020204030204" pitchFamily="49" charset="0"/>
              </a:rPr>
              <a:t> = </a:t>
            </a:r>
            <a:r>
              <a:rPr b="1" dirty="0">
                <a:solidFill>
                  <a:srgbClr val="34A327"/>
                </a:solidFill>
                <a:latin typeface="Consolas" panose="020B0609020204030204" pitchFamily="49" charset="0"/>
              </a:rPr>
              <a:t>True</a:t>
            </a:r>
            <a:r>
              <a:rPr dirty="0">
                <a:latin typeface="Consolas" panose="020B0609020204030204" pitchFamily="49" charset="0"/>
              </a:rPr>
              <a:t>)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B4C7DC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Field diagnostic #0: 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4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736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6" repeatCount="indefinite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video>
            <p:seq concurrent="1" prevAc="none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</p:childTnLst>
        </p:cTn>
      </p:par>
    </p:tnLst>
    <p:bldLst>
      <p:bldP spid="241" grpId="2" animBg="1" advAuto="0"/>
      <p:bldP spid="245" grpId="1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out.mp4" descr="o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5778" y="619630"/>
            <a:ext cx="8995134" cy="529045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52" name="PlaceHolder 2"/>
          <p:cNvSpPr txBox="1">
            <a:spLocks noGrp="1"/>
          </p:cNvSpPr>
          <p:nvPr>
            <p:ph type="body" sz="half" idx="1"/>
          </p:nvPr>
        </p:nvSpPr>
        <p:spPr>
          <a:xfrm>
            <a:off x="147361" y="980008"/>
            <a:ext cx="4902584" cy="4204798"/>
          </a:xfrm>
          <a:prstGeom prst="rect">
            <a:avLst/>
          </a:prstGeom>
        </p:spPr>
        <p:txBody>
          <a:bodyPr/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endParaRPr dirty="0"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 b="1">
                <a:solidFill>
                  <a:srgbClr val="229518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b="0" dirty="0">
                <a:solidFill>
                  <a:srgbClr val="18AD10"/>
                </a:solidFill>
                <a:latin typeface="Consolas" panose="020B0609020204030204" pitchFamily="49" charset="0"/>
              </a:rPr>
              <a:t>In [</a:t>
            </a:r>
            <a:r>
              <a:rPr dirty="0">
                <a:solidFill>
                  <a:srgbClr val="00D300"/>
                </a:solidFill>
                <a:latin typeface="Consolas" panose="020B0609020204030204" pitchFamily="49" charset="0"/>
              </a:rPr>
              <a:t>1</a:t>
            </a:r>
            <a:r>
              <a:rPr b="0" dirty="0">
                <a:solidFill>
                  <a:srgbClr val="18AD10"/>
                </a:solidFill>
                <a:latin typeface="Consolas" panose="020B0609020204030204" pitchFamily="49" charset="0"/>
              </a:rPr>
              <a:t>]: </a:t>
            </a:r>
            <a:r>
              <a:rPr dirty="0">
                <a:latin typeface="Consolas" panose="020B0609020204030204" pitchFamily="49" charset="0"/>
              </a:rPr>
              <a:t>import</a:t>
            </a:r>
            <a:r>
              <a:rPr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dirty="0" err="1">
                <a:solidFill>
                  <a:srgbClr val="4828D8"/>
                </a:solidFill>
                <a:latin typeface="Consolas" panose="020B0609020204030204" pitchFamily="49" charset="0"/>
              </a:rPr>
              <a:t>happi</a:t>
            </a:r>
            <a:endParaRPr b="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endParaRPr b="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In [</a:t>
            </a:r>
            <a:r>
              <a:rPr b="1" dirty="0">
                <a:solidFill>
                  <a:srgbClr val="00D300"/>
                </a:solidFill>
                <a:latin typeface="Consolas" panose="020B0609020204030204" pitchFamily="49" charset="0"/>
              </a:rPr>
              <a:t>2</a:t>
            </a: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]: </a:t>
            </a:r>
            <a:r>
              <a:rPr dirty="0">
                <a:latin typeface="Consolas" panose="020B0609020204030204" pitchFamily="49" charset="0"/>
              </a:rPr>
              <a:t>s = </a:t>
            </a:r>
            <a:r>
              <a:rPr dirty="0" err="1">
                <a:latin typeface="Consolas" panose="020B0609020204030204" pitchFamily="49" charset="0"/>
              </a:rPr>
              <a:t>happi.Open</a:t>
            </a:r>
            <a:r>
              <a:rPr dirty="0">
                <a:latin typeface="Consolas" panose="020B0609020204030204" pitchFamily="49" charset="0"/>
              </a:rPr>
              <a:t>()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[...]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endParaRPr dirty="0"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In [</a:t>
            </a:r>
            <a:r>
              <a:rPr b="1" dirty="0">
                <a:solidFill>
                  <a:srgbClr val="00D300"/>
                </a:solidFill>
                <a:latin typeface="Consolas" panose="020B0609020204030204" pitchFamily="49" charset="0"/>
              </a:rPr>
              <a:t>3</a:t>
            </a: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]: </a:t>
            </a:r>
            <a:r>
              <a:rPr dirty="0">
                <a:latin typeface="Consolas" panose="020B0609020204030204" pitchFamily="49" charset="0"/>
              </a:rPr>
              <a:t>f = </a:t>
            </a:r>
            <a:r>
              <a:rPr dirty="0" err="1">
                <a:latin typeface="Consolas" panose="020B0609020204030204" pitchFamily="49" charset="0"/>
              </a:rPr>
              <a:t>s.Field</a:t>
            </a:r>
            <a:r>
              <a:rPr dirty="0">
                <a:latin typeface="Consolas" panose="020B0609020204030204" pitchFamily="49" charset="0"/>
              </a:rPr>
              <a:t>(</a:t>
            </a: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0</a:t>
            </a:r>
            <a:r>
              <a:rPr dirty="0">
                <a:latin typeface="Consolas" panose="020B0609020204030204" pitchFamily="49" charset="0"/>
              </a:rPr>
              <a:t>, </a:t>
            </a:r>
            <a:r>
              <a:rPr dirty="0">
                <a:solidFill>
                  <a:srgbClr val="9E9E0C"/>
                </a:solidFill>
                <a:latin typeface="Consolas" panose="020B0609020204030204" pitchFamily="49" charset="0"/>
              </a:rPr>
              <a:t>"</a:t>
            </a:r>
            <a:r>
              <a:rPr dirty="0" err="1">
                <a:solidFill>
                  <a:srgbClr val="9E9E0C"/>
                </a:solidFill>
                <a:latin typeface="Consolas" panose="020B0609020204030204" pitchFamily="49" charset="0"/>
              </a:rPr>
              <a:t>Ey</a:t>
            </a:r>
            <a:r>
              <a:rPr dirty="0">
                <a:solidFill>
                  <a:srgbClr val="9E9E0C"/>
                </a:solidFill>
                <a:latin typeface="Consolas" panose="020B0609020204030204" pitchFamily="49" charset="0"/>
              </a:rPr>
              <a:t>"</a:t>
            </a:r>
            <a:r>
              <a:rPr dirty="0">
                <a:latin typeface="Consolas" panose="020B0609020204030204" pitchFamily="49" charset="0"/>
              </a:rPr>
              <a:t>)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endParaRPr dirty="0">
              <a:latin typeface="Consolas" panose="020B0609020204030204" pitchFamily="49" charset="0"/>
            </a:endParaR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In [</a:t>
            </a:r>
            <a:r>
              <a:rPr b="1" dirty="0">
                <a:solidFill>
                  <a:srgbClr val="00D300"/>
                </a:solidFill>
                <a:latin typeface="Consolas" panose="020B0609020204030204" pitchFamily="49" charset="0"/>
              </a:rPr>
              <a:t>3</a:t>
            </a:r>
            <a:r>
              <a:rPr dirty="0">
                <a:solidFill>
                  <a:srgbClr val="18AD10"/>
                </a:solidFill>
                <a:latin typeface="Consolas" panose="020B0609020204030204" pitchFamily="49" charset="0"/>
              </a:rPr>
              <a:t>]: </a:t>
            </a:r>
            <a:r>
              <a:rPr dirty="0" err="1">
                <a:latin typeface="Consolas" panose="020B0609020204030204" pitchFamily="49" charset="0"/>
              </a:rPr>
              <a:t>f.toVTK</a:t>
            </a:r>
            <a:r>
              <a:rPr dirty="0">
                <a:latin typeface="Consolas" panose="020B0609020204030204" pitchFamily="49" charset="0"/>
              </a:rPr>
              <a:t>()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./Field0_Ey/Field0_Ey_00000000.pvti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./Field0_Ey/Field0_Ey_00000030.pvti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./Field0_Ey/Field0_Ey_00000060.pvti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./Field0_Ey/Field0_Ey_00000090.pvti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./Field0_Ey/Field0_Ey_00000120.pvti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./Field0_Ey/Field0_Ey_00000150.pvti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./Field0_Ey/Field0_Ey_00000180.pvti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./Field0_Ey/Field0_Ey_00000210.pvti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Courier"/>
              </a:defRPr>
            </a:pPr>
            <a:r>
              <a:rPr dirty="0">
                <a:latin typeface="Consolas" panose="020B0609020204030204" pitchFamily="49" charset="0"/>
              </a:rPr>
              <a:t>* Processing ./Field0_Ey/Field0_Ey_00000240.pvti</a:t>
            </a:r>
          </a:p>
        </p:txBody>
      </p:sp>
      <p:sp>
        <p:nvSpPr>
          <p:cNvPr id="253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54" name="PlaceHolder 1"/>
          <p:cNvSpPr txBox="1">
            <a:spLocks noGrp="1"/>
          </p:cNvSpPr>
          <p:nvPr>
            <p:ph type="title"/>
          </p:nvPr>
        </p:nvSpPr>
        <p:spPr>
          <a:xfrm>
            <a:off x="341279" y="-16921"/>
            <a:ext cx="9488522" cy="834122"/>
          </a:xfrm>
          <a:prstGeom prst="rect">
            <a:avLst/>
          </a:prstGeom>
        </p:spPr>
        <p:txBody>
          <a:bodyPr/>
          <a:lstStyle>
            <a:lvl1pPr>
              <a:defRPr spc="-1"/>
            </a:lvl1pPr>
          </a:lstStyle>
          <a:p>
            <a:r>
              <a:rPr dirty="0"/>
              <a:t>            3D </a:t>
            </a:r>
            <a:r>
              <a:rPr dirty="0" err="1"/>
              <a:t>postprocessing</a:t>
            </a:r>
            <a:endParaRPr dirty="0"/>
          </a:p>
        </p:txBody>
      </p:sp>
      <p:pic>
        <p:nvPicPr>
          <p:cNvPr id="255" name="Group" descr="Grou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5" y="221320"/>
            <a:ext cx="1585779" cy="52144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 dirty="0"/>
          </a:p>
        </p:txBody>
      </p:sp>
      <p:grpSp>
        <p:nvGrpSpPr>
          <p:cNvPr id="262" name="Group"/>
          <p:cNvGrpSpPr/>
          <p:nvPr/>
        </p:nvGrpSpPr>
        <p:grpSpPr>
          <a:xfrm>
            <a:off x="187421" y="5003066"/>
            <a:ext cx="3253234" cy="836654"/>
            <a:chOff x="0" y="0"/>
            <a:chExt cx="3253232" cy="836653"/>
          </a:xfrm>
        </p:grpSpPr>
        <p:grpSp>
          <p:nvGrpSpPr>
            <p:cNvPr id="259" name="Group"/>
            <p:cNvGrpSpPr/>
            <p:nvPr/>
          </p:nvGrpSpPr>
          <p:grpSpPr>
            <a:xfrm>
              <a:off x="1667454" y="0"/>
              <a:ext cx="1585779" cy="836654"/>
              <a:chOff x="0" y="0"/>
              <a:chExt cx="1585778" cy="836653"/>
            </a:xfrm>
          </p:grpSpPr>
          <p:pic>
            <p:nvPicPr>
              <p:cNvPr id="257" name="Image" descr="Image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585779" cy="4175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8" name="Image" descr="Image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909" y="342935"/>
                <a:ext cx="1061960" cy="4937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32"/>
              <a:ext cx="1070740" cy="417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Arrow"/>
            <p:cNvSpPr/>
            <p:nvPr/>
          </p:nvSpPr>
          <p:spPr>
            <a:xfrm>
              <a:off x="1125126" y="294664"/>
              <a:ext cx="362160" cy="247325"/>
            </a:xfrm>
            <a:prstGeom prst="rightArrow">
              <a:avLst>
                <a:gd name="adj1" fmla="val 32000"/>
                <a:gd name="adj2" fmla="val 93716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800"/>
              </a:pPr>
              <a:endParaRPr dirty="0">
                <a:latin typeface="Clear Sans Thin" panose="020B0203030202020304" pitchFamily="34" charset="0"/>
                <a:cs typeface="Clear Sans Thin" panose="020B0203030202020304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6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seq concurrent="1" prevAc="none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250" grpId="2" animBg="1" advAuto="0"/>
      <p:bldP spid="262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WFA_ionization_injection_HD_EuPRAX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071100" cy="6335150"/>
          </a:xfrm>
          <a:prstGeom prst="rect">
            <a:avLst/>
          </a:prstGeom>
        </p:spPr>
      </p:pic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 dirty="0"/>
          </a:p>
        </p:txBody>
      </p:sp>
      <p:sp>
        <p:nvSpPr>
          <p:cNvPr id="267" name="Francesco Massimo"/>
          <p:cNvSpPr txBox="1"/>
          <p:nvPr/>
        </p:nvSpPr>
        <p:spPr>
          <a:xfrm>
            <a:off x="83492" y="5902469"/>
            <a:ext cx="218489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rgbClr val="B4C7DC"/>
                </a:solidFill>
              </a:defRPr>
            </a:lvl1pPr>
          </a:lstStyle>
          <a:p>
            <a:r>
              <a:rPr dirty="0">
                <a:latin typeface="Clear Sans Thin" panose="020B0203030202020304" pitchFamily="34" charset="0"/>
                <a:cs typeface="Clear Sans Thin" panose="020B0203030202020304" pitchFamily="34" charset="0"/>
              </a:rPr>
              <a:t>Francesco Massimo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sources for the community"/>
          <p:cNvSpPr txBox="1">
            <a:spLocks noGrp="1"/>
          </p:cNvSpPr>
          <p:nvPr>
            <p:ph type="body" sz="quarter" idx="1"/>
          </p:nvPr>
        </p:nvSpPr>
        <p:spPr>
          <a:xfrm>
            <a:off x="260131" y="2486974"/>
            <a:ext cx="8282884" cy="16914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 smtClean="0">
                <a:latin typeface="BPreplay" panose="02000503000000020004" pitchFamily="50" charset="0"/>
              </a:rPr>
              <a:t>Code verification</a:t>
            </a:r>
            <a:endParaRPr sz="6000" dirty="0">
              <a:latin typeface="BPreplay" panose="02000503000000020004" pitchFamily="50" charset="0"/>
            </a:endParaRPr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53567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07" name="not enough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Smilei</a:t>
            </a:r>
            <a:r>
              <a:rPr lang="en-US" dirty="0" smtClean="0"/>
              <a:t> is tested every time it is modified</a:t>
            </a:r>
            <a:endParaRPr dirty="0"/>
          </a:p>
        </p:txBody>
      </p:sp>
      <p:pic>
        <p:nvPicPr>
          <p:cNvPr id="308" name="validation.mov" descr="validatio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2295" y="993666"/>
            <a:ext cx="6232551" cy="51785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pic>
        <p:nvPicPr>
          <p:cNvPr id="311" name="EasiLogo.png" descr="Easi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2" y="3032984"/>
            <a:ext cx="1847996" cy="6076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10" name="207…"/>
          <p:cNvSpPr txBox="1"/>
          <p:nvPr/>
        </p:nvSpPr>
        <p:spPr>
          <a:xfrm>
            <a:off x="490374" y="2649047"/>
            <a:ext cx="2003754" cy="2893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r>
              <a:rPr lang="en-US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Many</a:t>
            </a: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  <a:p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  <a:p>
            <a:r>
              <a:rPr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benchmarks</a:t>
            </a:r>
            <a:endParaRPr lang="en-US" dirty="0" smtClean="0">
              <a:latin typeface="Clear Sans Thin" panose="020B0203030202020304" pitchFamily="34" charset="0"/>
              <a:cs typeface="Clear Sans Thin" panose="020B0203030202020304" pitchFamily="34" charset="0"/>
            </a:endParaRPr>
          </a:p>
          <a:p>
            <a:endParaRPr lang="en-US" dirty="0" smtClean="0">
              <a:latin typeface="Clear Sans Thin" panose="020B0203030202020304" pitchFamily="34" charset="0"/>
              <a:cs typeface="Clear Sans Thin" panose="020B0203030202020304" pitchFamily="34" charset="0"/>
            </a:endParaRPr>
          </a:p>
          <a:p>
            <a:r>
              <a:rPr lang="en-US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Results are</a:t>
            </a:r>
          </a:p>
          <a:p>
            <a:r>
              <a:rPr lang="en-US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compared to</a:t>
            </a:r>
          </a:p>
          <a:p>
            <a:r>
              <a:rPr lang="en-US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references</a:t>
            </a: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13" name="Arrow"/>
          <p:cNvSpPr/>
          <p:nvPr/>
        </p:nvSpPr>
        <p:spPr>
          <a:xfrm>
            <a:off x="2598458" y="3668248"/>
            <a:ext cx="681908" cy="383915"/>
          </a:xfrm>
          <a:prstGeom prst="rightArrow">
            <a:avLst>
              <a:gd name="adj1" fmla="val 56017"/>
              <a:gd name="adj2" fmla="val 112312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>
                <a:solidFill>
                  <a:srgbClr val="FFFFFF"/>
                </a:solidFill>
              </a:defRPr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33" fill="hold"/>
                                        <p:tgtEl>
                                          <p:spTgt spid="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08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</p:childTnLst>
        </p:cTn>
      </p:par>
    </p:tnLst>
    <p:bldLst>
      <p:bldP spid="313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sources for the communit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 smtClean="0">
                <a:latin typeface="BPreplay" panose="02000503000000020004" pitchFamily="50" charset="0"/>
              </a:rPr>
              <a:t>Support</a:t>
            </a:r>
            <a:endParaRPr sz="6000" dirty="0">
              <a:latin typeface="BPreplay" panose="02000503000000020004" pitchFamily="50" charset="0"/>
            </a:endParaRPr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3818"/>
          <a:stretch/>
        </p:blipFill>
        <p:spPr>
          <a:xfrm>
            <a:off x="1163268" y="1222849"/>
            <a:ext cx="7917829" cy="43466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64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6" name="github.com/SmileiPIC/Smilei  is the place to st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86384">
              <a:defRPr sz="3440"/>
            </a:pPr>
            <a:r>
              <a:rPr lang="en-US" sz="3200" dirty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https://</a:t>
            </a:r>
            <a:r>
              <a:rPr lang="en-US"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smileipic.github.io/Smilei</a:t>
            </a:r>
            <a:endParaRPr dirty="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7039304" y="140461"/>
            <a:ext cx="2832526" cy="737037"/>
          </a:xfrm>
          <a:prstGeom prst="roundRect">
            <a:avLst>
              <a:gd name="adj" fmla="val 5000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4332810" y="4672886"/>
            <a:ext cx="709448" cy="677917"/>
          </a:xfrm>
          <a:prstGeom prst="roundRect">
            <a:avLst/>
          </a:prstGeom>
          <a:noFill/>
          <a:ln w="66675" cap="flat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5079766" y="3317050"/>
            <a:ext cx="3265367" cy="1481959"/>
          </a:xfrm>
          <a:custGeom>
            <a:avLst/>
            <a:gdLst>
              <a:gd name="connsiteX0" fmla="*/ 2230820 w 2230820"/>
              <a:gd name="connsiteY0" fmla="*/ 0 h 2656490"/>
              <a:gd name="connsiteX1" fmla="*/ 1726324 w 2230820"/>
              <a:gd name="connsiteY1" fmla="*/ 1757856 h 2656490"/>
              <a:gd name="connsiteX2" fmla="*/ 0 w 2230820"/>
              <a:gd name="connsiteY2" fmla="*/ 2656490 h 265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820" h="2656490">
                <a:moveTo>
                  <a:pt x="2230820" y="0"/>
                </a:moveTo>
                <a:cubicBezTo>
                  <a:pt x="2164473" y="657554"/>
                  <a:pt x="2098127" y="1315108"/>
                  <a:pt x="1726324" y="1757856"/>
                </a:cubicBezTo>
                <a:cubicBezTo>
                  <a:pt x="1354521" y="2200604"/>
                  <a:pt x="677260" y="2428547"/>
                  <a:pt x="0" y="2656490"/>
                </a:cubicBezTo>
              </a:path>
            </a:pathLst>
          </a:custGeom>
          <a:ln w="133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51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9" y="1319947"/>
            <a:ext cx="4408419" cy="433579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1" y="1190746"/>
            <a:ext cx="8224745" cy="4657454"/>
          </a:xfrm>
          <a:prstGeom prst="rect">
            <a:avLst/>
          </a:prstGeom>
        </p:spPr>
      </p:pic>
      <p:sp>
        <p:nvSpPr>
          <p:cNvPr id="26" name="Rectangle"/>
          <p:cNvSpPr/>
          <p:nvPr/>
        </p:nvSpPr>
        <p:spPr>
          <a:xfrm>
            <a:off x="3834496" y="1030693"/>
            <a:ext cx="6222678" cy="49428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0000">
                <a:schemeClr val="bg1"/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grpSp>
        <p:nvGrpSpPr>
          <p:cNvPr id="343" name="Group"/>
          <p:cNvGrpSpPr/>
          <p:nvPr/>
        </p:nvGrpSpPr>
        <p:grpSpPr>
          <a:xfrm>
            <a:off x="4629787" y="1365744"/>
            <a:ext cx="5704184" cy="4744737"/>
            <a:chOff x="-279400" y="-330200"/>
            <a:chExt cx="5704183" cy="4744736"/>
          </a:xfrm>
        </p:grpSpPr>
        <p:pic>
          <p:nvPicPr>
            <p:cNvPr id="336" name="Screenshot 2022-01-20 at 11.11.04.png" descr="Screenshot 2022-01-20 at 11.11.04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482" y="2680986"/>
              <a:ext cx="2721882" cy="1701801"/>
            </a:xfrm>
            <a:prstGeom prst="rect">
              <a:avLst/>
            </a:prstGeom>
            <a:effectLst/>
          </p:spPr>
        </p:pic>
        <p:pic>
          <p:nvPicPr>
            <p:cNvPr id="337" name="Screenshot 2022-01-20 at 11.12.48.png" descr="Screenshot 2022-01-20 at 11.12.48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0248" y="2903236"/>
              <a:ext cx="2478782" cy="1511301"/>
            </a:xfrm>
            <a:prstGeom prst="rect">
              <a:avLst/>
            </a:prstGeom>
            <a:effectLst/>
          </p:spPr>
        </p:pic>
        <p:pic>
          <p:nvPicPr>
            <p:cNvPr id="338" name="vlcsnap-2022-01-20-10h30m45s498.png" descr="vlcsnap-2022-01-20-10h30m45s498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-284758"/>
              <a:ext cx="2826797" cy="1445950"/>
            </a:xfrm>
            <a:prstGeom prst="rect">
              <a:avLst/>
            </a:prstGeom>
            <a:effectLst/>
          </p:spPr>
        </p:pic>
        <p:pic>
          <p:nvPicPr>
            <p:cNvPr id="339" name="Screenshot 2022-01-20 at 11.13.43.png" descr="Screenshot 2022-01-20 at 11.13.4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27" y="630089"/>
              <a:ext cx="3418456" cy="1511301"/>
            </a:xfrm>
            <a:prstGeom prst="rect">
              <a:avLst/>
            </a:prstGeom>
            <a:effectLst/>
          </p:spPr>
        </p:pic>
        <p:pic>
          <p:nvPicPr>
            <p:cNvPr id="340" name="Screenshot 2022-01-20 at 11.13.50.png" descr="Screenshot 2022-01-20 at 11.13.50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912" y="-330200"/>
              <a:ext cx="3221872" cy="1536700"/>
            </a:xfrm>
            <a:prstGeom prst="rect">
              <a:avLst/>
            </a:prstGeom>
            <a:effectLst/>
          </p:spPr>
        </p:pic>
        <p:pic>
          <p:nvPicPr>
            <p:cNvPr id="341" name="Screenshot 2022-01-20 at 11.12.59.png" descr="Screenshot 2022-01-20 at 11.12.59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828" y="1549632"/>
              <a:ext cx="3199852" cy="1600201"/>
            </a:xfrm>
            <a:prstGeom prst="rect">
              <a:avLst/>
            </a:prstGeom>
            <a:effectLst/>
          </p:spPr>
        </p:pic>
        <p:pic>
          <p:nvPicPr>
            <p:cNvPr id="342" name="Screenshot 2022-01-20 at 11.12.28.png" descr="Screenshot 2022-01-20 at 11.12.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7422" y="1521153"/>
              <a:ext cx="2566109" cy="1511301"/>
            </a:xfrm>
            <a:prstGeom prst="rect">
              <a:avLst/>
            </a:prstGeom>
            <a:effectLst/>
          </p:spPr>
        </p:pic>
      </p:grpSp>
      <p:sp>
        <p:nvSpPr>
          <p:cNvPr id="344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45" name="questions? We answer on the chat!"/>
          <p:cNvSpPr txBox="1">
            <a:spLocks noGrp="1"/>
          </p:cNvSpPr>
          <p:nvPr>
            <p:ph type="title"/>
          </p:nvPr>
        </p:nvSpPr>
        <p:spPr>
          <a:xfrm>
            <a:off x="353979" y="-16921"/>
            <a:ext cx="9488522" cy="83412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 chatroom for all users</a:t>
            </a:r>
            <a:endParaRPr dirty="0"/>
          </a:p>
        </p:txBody>
      </p:sp>
      <p:sp>
        <p:nvSpPr>
          <p:cNvPr id="346" name="Rectangle"/>
          <p:cNvSpPr/>
          <p:nvPr/>
        </p:nvSpPr>
        <p:spPr>
          <a:xfrm>
            <a:off x="3755572" y="1049733"/>
            <a:ext cx="6222678" cy="49428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0000">
                <a:schemeClr val="bg1"/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47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grpSp>
        <p:nvGrpSpPr>
          <p:cNvPr id="355" name="Group"/>
          <p:cNvGrpSpPr/>
          <p:nvPr/>
        </p:nvGrpSpPr>
        <p:grpSpPr>
          <a:xfrm>
            <a:off x="4663000" y="1432633"/>
            <a:ext cx="5703688" cy="4772170"/>
            <a:chOff x="-279400" y="-330200"/>
            <a:chExt cx="5703687" cy="4772168"/>
          </a:xfrm>
        </p:grpSpPr>
        <p:pic>
          <p:nvPicPr>
            <p:cNvPr id="350" name="Screenshot 2022-01-25 at 18.41.08.png" descr="Screenshot 2022-01-25 at 18.41.08.png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122" y="2956068"/>
              <a:ext cx="3873501" cy="1485901"/>
            </a:xfrm>
            <a:prstGeom prst="rect">
              <a:avLst/>
            </a:prstGeom>
            <a:effectLst/>
          </p:spPr>
        </p:pic>
        <p:pic>
          <p:nvPicPr>
            <p:cNvPr id="351" name="Screenshot 2022-01-25 at 18.32.12.png" descr="Screenshot 2022-01-25 at 18.32.12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71" y="140108"/>
              <a:ext cx="4013201" cy="1524001"/>
            </a:xfrm>
            <a:prstGeom prst="rect">
              <a:avLst/>
            </a:prstGeom>
            <a:effectLst/>
          </p:spPr>
        </p:pic>
        <p:pic>
          <p:nvPicPr>
            <p:cNvPr id="352" name="Screenshot 2022-01-25 at 18.31.08.png" descr="Screenshot 2022-01-25 at 18.31.08.png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187" y="-330200"/>
              <a:ext cx="3467101" cy="1435100"/>
            </a:xfrm>
            <a:prstGeom prst="rect">
              <a:avLst/>
            </a:prstGeom>
            <a:effectLst/>
          </p:spPr>
        </p:pic>
        <p:pic>
          <p:nvPicPr>
            <p:cNvPr id="353" name="Screenshot 2022-01-25 at 18.30.55.png" descr="Screenshot 2022-01-25 at 18.30.55.png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1066890"/>
              <a:ext cx="5651500" cy="1447801"/>
            </a:xfrm>
            <a:prstGeom prst="rect">
              <a:avLst/>
            </a:prstGeom>
            <a:effectLst/>
          </p:spPr>
        </p:pic>
        <p:pic>
          <p:nvPicPr>
            <p:cNvPr id="354" name="Screenshot 2022-01-25 at 18.30.22.png" descr="Screenshot 2022-01-25 at 18.30.22.png"/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15" y="2065621"/>
              <a:ext cx="4254501" cy="1473201"/>
            </a:xfrm>
            <a:prstGeom prst="rect">
              <a:avLst/>
            </a:prstGeom>
            <a:effectLst/>
          </p:spPr>
        </p:pic>
      </p:grpSp>
      <p:sp>
        <p:nvSpPr>
          <p:cNvPr id="356" name="1600 messages in 2021"/>
          <p:cNvSpPr txBox="1"/>
          <p:nvPr/>
        </p:nvSpPr>
        <p:spPr>
          <a:xfrm>
            <a:off x="5908209" y="1000478"/>
            <a:ext cx="3311804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>
                <a:solidFill>
                  <a:srgbClr val="666666"/>
                </a:solidFill>
              </a:defRPr>
            </a:lvl1pPr>
          </a:lstStyle>
          <a:p>
            <a:r>
              <a:rPr sz="2400" dirty="0">
                <a:latin typeface="Clear Sans Thin" panose="020B0203030202020304" pitchFamily="34" charset="0"/>
                <a:cs typeface="Clear Sans Thin" panose="020B0203030202020304" pitchFamily="34" charset="0"/>
              </a:rPr>
              <a:t>1600 messages in </a:t>
            </a:r>
            <a:r>
              <a:rPr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2021</a:t>
            </a:r>
            <a:endParaRPr lang="en-US" sz="2400" dirty="0" smtClean="0">
              <a:latin typeface="Clear Sans Thin" panose="020B0203030202020304" pitchFamily="34" charset="0"/>
              <a:cs typeface="Clear Sans Thin" panose="020B0203030202020304" pitchFamily="34" charset="0"/>
            </a:endParaRPr>
          </a:p>
          <a:p>
            <a:r>
              <a:rPr lang="en-US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2800 messages in 2022</a:t>
            </a:r>
            <a:endParaRPr sz="2400"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7039304" y="140461"/>
            <a:ext cx="2832526" cy="737037"/>
          </a:xfrm>
          <a:prstGeom prst="roundRect">
            <a:avLst>
              <a:gd name="adj" fmla="val 50000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3" animBg="1" advAuto="0"/>
      <p:bldP spid="346" grpId="5" animBg="1" advAuto="0"/>
      <p:bldP spid="355" grpId="4" animBg="1" advAuto="0"/>
      <p:bldP spid="356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817" y="1184772"/>
            <a:ext cx="7843059" cy="4364690"/>
          </a:xfrm>
          <a:prstGeom prst="rect">
            <a:avLst/>
          </a:prstGeom>
        </p:spPr>
      </p:pic>
      <p:sp>
        <p:nvSpPr>
          <p:cNvPr id="364" name="got any issues? Go to the issue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Report bugs / ask for new features</a:t>
            </a:r>
            <a:endParaRPr dirty="0"/>
          </a:p>
        </p:txBody>
      </p:sp>
      <p:sp>
        <p:nvSpPr>
          <p:cNvPr id="3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51981"/>
            <a:ext cx="8224745" cy="4657454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1916337" y="1623848"/>
            <a:ext cx="1063346" cy="488732"/>
          </a:xfrm>
          <a:prstGeom prst="roundRect">
            <a:avLst/>
          </a:prstGeom>
          <a:noFill/>
          <a:ln w="66675" cap="flat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3" name="Forme libre 12"/>
          <p:cNvSpPr/>
          <p:nvPr/>
        </p:nvSpPr>
        <p:spPr>
          <a:xfrm flipV="1">
            <a:off x="2979684" y="1907627"/>
            <a:ext cx="2270234" cy="567558"/>
          </a:xfrm>
          <a:custGeom>
            <a:avLst/>
            <a:gdLst>
              <a:gd name="connsiteX0" fmla="*/ 2230820 w 2230820"/>
              <a:gd name="connsiteY0" fmla="*/ 0 h 2656490"/>
              <a:gd name="connsiteX1" fmla="*/ 1726324 w 2230820"/>
              <a:gd name="connsiteY1" fmla="*/ 1757856 h 2656490"/>
              <a:gd name="connsiteX2" fmla="*/ 0 w 2230820"/>
              <a:gd name="connsiteY2" fmla="*/ 2656490 h 265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820" h="2656490">
                <a:moveTo>
                  <a:pt x="2230820" y="0"/>
                </a:moveTo>
                <a:cubicBezTo>
                  <a:pt x="2164473" y="657554"/>
                  <a:pt x="2098127" y="1315108"/>
                  <a:pt x="1726324" y="1757856"/>
                </a:cubicBezTo>
                <a:cubicBezTo>
                  <a:pt x="1354521" y="2200604"/>
                  <a:pt x="677260" y="2428547"/>
                  <a:pt x="0" y="2656490"/>
                </a:cubicBezTo>
              </a:path>
            </a:pathLst>
          </a:custGeom>
          <a:ln w="133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nsolas" panose="020B0609020204030204" pitchFamily="49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7954530" y="2112580"/>
            <a:ext cx="1063346" cy="488732"/>
          </a:xfrm>
          <a:prstGeom prst="roundRect">
            <a:avLst/>
          </a:prstGeom>
          <a:noFill/>
          <a:ln w="66675" cap="flat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5" name="Forme libre 14"/>
          <p:cNvSpPr/>
          <p:nvPr/>
        </p:nvSpPr>
        <p:spPr>
          <a:xfrm flipH="1" flipV="1">
            <a:off x="5959366" y="2388473"/>
            <a:ext cx="1995164" cy="447618"/>
          </a:xfrm>
          <a:custGeom>
            <a:avLst/>
            <a:gdLst>
              <a:gd name="connsiteX0" fmla="*/ 2230820 w 2230820"/>
              <a:gd name="connsiteY0" fmla="*/ 0 h 2656490"/>
              <a:gd name="connsiteX1" fmla="*/ 1726324 w 2230820"/>
              <a:gd name="connsiteY1" fmla="*/ 1757856 h 2656490"/>
              <a:gd name="connsiteX2" fmla="*/ 0 w 2230820"/>
              <a:gd name="connsiteY2" fmla="*/ 2656490 h 265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820" h="2656490">
                <a:moveTo>
                  <a:pt x="2230820" y="0"/>
                </a:moveTo>
                <a:cubicBezTo>
                  <a:pt x="2164473" y="657554"/>
                  <a:pt x="2098127" y="1315108"/>
                  <a:pt x="1726324" y="1757856"/>
                </a:cubicBezTo>
                <a:cubicBezTo>
                  <a:pt x="1354521" y="2200604"/>
                  <a:pt x="677260" y="2428547"/>
                  <a:pt x="0" y="2656490"/>
                </a:cubicBezTo>
              </a:path>
            </a:pathLst>
          </a:custGeom>
          <a:ln w="133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nsolas" panose="020B0609020204030204" pitchFamily="4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nstall and run"/>
          <p:cNvSpPr txBox="1">
            <a:spLocks noGrp="1"/>
          </p:cNvSpPr>
          <p:nvPr>
            <p:ph type="body" sz="quarter" idx="1"/>
          </p:nvPr>
        </p:nvSpPr>
        <p:spPr>
          <a:xfrm>
            <a:off x="452582" y="2486974"/>
            <a:ext cx="8090433" cy="16914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dirty="0" smtClean="0">
                <a:latin typeface="BPreplay" panose="02000503000000020004" pitchFamily="50" charset="0"/>
              </a:rPr>
              <a:t>Download – install </a:t>
            </a:r>
            <a:r>
              <a:rPr lang="en-US" sz="5400" dirty="0">
                <a:latin typeface="BPreplay" panose="02000503000000020004" pitchFamily="50" charset="0"/>
              </a:rPr>
              <a:t>–</a:t>
            </a:r>
            <a:r>
              <a:rPr lang="en-US" sz="5400" dirty="0" smtClean="0">
                <a:latin typeface="BPreplay" panose="02000503000000020004" pitchFamily="50" charset="0"/>
              </a:rPr>
              <a:t> run</a:t>
            </a:r>
            <a:endParaRPr sz="5400" dirty="0">
              <a:latin typeface="BPreplay" panose="02000503000000020004" pitchFamily="50" charset="0"/>
            </a:endParaRP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9044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" y="1230311"/>
            <a:ext cx="7903167" cy="441469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364" name="got any issues? Go to the issue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You are welcome to contribute !</a:t>
            </a:r>
            <a:endParaRPr dirty="0"/>
          </a:p>
        </p:txBody>
      </p:sp>
      <p:sp>
        <p:nvSpPr>
          <p:cNvPr id="3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2988395" y="1694795"/>
            <a:ext cx="1378655" cy="488732"/>
          </a:xfrm>
          <a:prstGeom prst="roundRect">
            <a:avLst/>
          </a:prstGeom>
          <a:noFill/>
          <a:ln w="66675" cap="flat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3" name="Forme libre 12"/>
          <p:cNvSpPr/>
          <p:nvPr/>
        </p:nvSpPr>
        <p:spPr>
          <a:xfrm flipV="1">
            <a:off x="3674925" y="2059050"/>
            <a:ext cx="1568112" cy="784973"/>
          </a:xfrm>
          <a:custGeom>
            <a:avLst/>
            <a:gdLst>
              <a:gd name="connsiteX0" fmla="*/ 2230820 w 2230820"/>
              <a:gd name="connsiteY0" fmla="*/ 0 h 2656490"/>
              <a:gd name="connsiteX1" fmla="*/ 1726324 w 2230820"/>
              <a:gd name="connsiteY1" fmla="*/ 1757856 h 2656490"/>
              <a:gd name="connsiteX2" fmla="*/ 0 w 2230820"/>
              <a:gd name="connsiteY2" fmla="*/ 2656490 h 2656490"/>
              <a:gd name="connsiteX0" fmla="*/ 2230820 w 2230820"/>
              <a:gd name="connsiteY0" fmla="*/ 0 h 2656490"/>
              <a:gd name="connsiteX1" fmla="*/ 806765 w 2230820"/>
              <a:gd name="connsiteY1" fmla="*/ 248234 h 2656490"/>
              <a:gd name="connsiteX2" fmla="*/ 0 w 2230820"/>
              <a:gd name="connsiteY2" fmla="*/ 2656490 h 2656490"/>
              <a:gd name="connsiteX0" fmla="*/ 2230820 w 2230820"/>
              <a:gd name="connsiteY0" fmla="*/ 0 h 2656490"/>
              <a:gd name="connsiteX1" fmla="*/ 806765 w 2230820"/>
              <a:gd name="connsiteY1" fmla="*/ 248234 h 2656490"/>
              <a:gd name="connsiteX2" fmla="*/ 0 w 2230820"/>
              <a:gd name="connsiteY2" fmla="*/ 2656490 h 2656490"/>
              <a:gd name="connsiteX0" fmla="*/ 2230820 w 2230820"/>
              <a:gd name="connsiteY0" fmla="*/ 76774 h 2733264"/>
              <a:gd name="connsiteX1" fmla="*/ 806765 w 2230820"/>
              <a:gd name="connsiteY1" fmla="*/ 325008 h 2733264"/>
              <a:gd name="connsiteX2" fmla="*/ 0 w 2230820"/>
              <a:gd name="connsiteY2" fmla="*/ 2733264 h 273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820" h="2733264">
                <a:moveTo>
                  <a:pt x="2230820" y="76774"/>
                </a:moveTo>
                <a:cubicBezTo>
                  <a:pt x="1727122" y="-6755"/>
                  <a:pt x="1178568" y="-117740"/>
                  <a:pt x="806765" y="325008"/>
                </a:cubicBezTo>
                <a:cubicBezTo>
                  <a:pt x="434962" y="767756"/>
                  <a:pt x="273552" y="1626999"/>
                  <a:pt x="0" y="2733264"/>
                </a:cubicBezTo>
              </a:path>
            </a:pathLst>
          </a:custGeom>
          <a:ln w="133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nsolas" panose="020B0609020204030204" pitchFamily="49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145024" y="2207170"/>
            <a:ext cx="1193824" cy="325743"/>
          </a:xfrm>
          <a:prstGeom prst="roundRect">
            <a:avLst/>
          </a:prstGeom>
          <a:noFill/>
          <a:ln w="66675" cap="flat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5" name="Forme libre 14"/>
          <p:cNvSpPr/>
          <p:nvPr/>
        </p:nvSpPr>
        <p:spPr>
          <a:xfrm flipH="1" flipV="1">
            <a:off x="5517929" y="2412123"/>
            <a:ext cx="748862" cy="981517"/>
          </a:xfrm>
          <a:custGeom>
            <a:avLst/>
            <a:gdLst>
              <a:gd name="connsiteX0" fmla="*/ 2230820 w 2230820"/>
              <a:gd name="connsiteY0" fmla="*/ 0 h 2656490"/>
              <a:gd name="connsiteX1" fmla="*/ 1726324 w 2230820"/>
              <a:gd name="connsiteY1" fmla="*/ 1757856 h 2656490"/>
              <a:gd name="connsiteX2" fmla="*/ 0 w 2230820"/>
              <a:gd name="connsiteY2" fmla="*/ 2656490 h 2656490"/>
              <a:gd name="connsiteX0" fmla="*/ 2230820 w 2230820"/>
              <a:gd name="connsiteY0" fmla="*/ 0 h 2656490"/>
              <a:gd name="connsiteX1" fmla="*/ 1726324 w 2230820"/>
              <a:gd name="connsiteY1" fmla="*/ 1757856 h 2656490"/>
              <a:gd name="connsiteX2" fmla="*/ 0 w 2230820"/>
              <a:gd name="connsiteY2" fmla="*/ 2656490 h 2656490"/>
              <a:gd name="connsiteX0" fmla="*/ 2230820 w 2230820"/>
              <a:gd name="connsiteY0" fmla="*/ 0 h 2656490"/>
              <a:gd name="connsiteX1" fmla="*/ 1468019 w 2230820"/>
              <a:gd name="connsiteY1" fmla="*/ 1587179 h 2656490"/>
              <a:gd name="connsiteX2" fmla="*/ 0 w 2230820"/>
              <a:gd name="connsiteY2" fmla="*/ 2656490 h 265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820" h="2656490">
                <a:moveTo>
                  <a:pt x="2230820" y="0"/>
                </a:moveTo>
                <a:cubicBezTo>
                  <a:pt x="2164473" y="657554"/>
                  <a:pt x="1839822" y="1144431"/>
                  <a:pt x="1468019" y="1587179"/>
                </a:cubicBezTo>
                <a:cubicBezTo>
                  <a:pt x="1096216" y="2029927"/>
                  <a:pt x="606814" y="2257869"/>
                  <a:pt x="0" y="2656490"/>
                </a:cubicBezTo>
              </a:path>
            </a:pathLst>
          </a:custGeom>
          <a:ln w="133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25346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sources for the community"/>
          <p:cNvSpPr txBox="1">
            <a:spLocks noGrp="1"/>
          </p:cNvSpPr>
          <p:nvPr>
            <p:ph type="body" sz="quarter" idx="1"/>
          </p:nvPr>
        </p:nvSpPr>
        <p:spPr>
          <a:xfrm>
            <a:off x="260131" y="2486974"/>
            <a:ext cx="8282884" cy="16914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 smtClean="0">
                <a:latin typeface="BPreplay" panose="02000503000000020004" pitchFamily="50" charset="0"/>
              </a:rPr>
              <a:t>Training and teaching</a:t>
            </a:r>
            <a:endParaRPr sz="6000" dirty="0">
              <a:latin typeface="BPreplay" panose="02000503000000020004" pitchFamily="50" charset="0"/>
            </a:endParaRPr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8159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you’re in the right place: workshop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Training workshops</a:t>
            </a:r>
            <a:endParaRPr dirty="0"/>
          </a:p>
        </p:txBody>
      </p:sp>
      <p:sp>
        <p:nvSpPr>
          <p:cNvPr id="277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4407" y="1020455"/>
            <a:ext cx="886690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Nov 2017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39966" y="5935660"/>
            <a:ext cx="766125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 dirty="0"/>
          </a:p>
        </p:txBody>
      </p:sp>
      <p:grpSp>
        <p:nvGrpSpPr>
          <p:cNvPr id="3" name="Groupe 2"/>
          <p:cNvGrpSpPr/>
          <p:nvPr/>
        </p:nvGrpSpPr>
        <p:grpSpPr>
          <a:xfrm rot="21414339">
            <a:off x="2839286" y="1173265"/>
            <a:ext cx="7305910" cy="3159296"/>
            <a:chOff x="1291809" y="1886359"/>
            <a:chExt cx="8614282" cy="372507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809" y="1886359"/>
              <a:ext cx="8614282" cy="3725075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"/>
            <a:stretch/>
          </p:blipFill>
          <p:spPr>
            <a:xfrm>
              <a:off x="1706499" y="2009066"/>
              <a:ext cx="7649936" cy="3339449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 rot="179767">
            <a:off x="2342695" y="2125184"/>
            <a:ext cx="7887156" cy="3812820"/>
            <a:chOff x="1020080" y="2220588"/>
            <a:chExt cx="7887156" cy="381282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080" y="2220588"/>
              <a:ext cx="7887156" cy="381282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210" y="2360236"/>
              <a:ext cx="6977539" cy="3408781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/>
        </p:nvSpPr>
        <p:spPr>
          <a:xfrm>
            <a:off x="331346" y="1735556"/>
            <a:ext cx="886690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March 2019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1345" y="2477721"/>
            <a:ext cx="886690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March 2022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grpSp>
        <p:nvGrpSpPr>
          <p:cNvPr id="9" name="Groupe 8"/>
          <p:cNvGrpSpPr/>
          <p:nvPr/>
        </p:nvGrpSpPr>
        <p:grpSpPr>
          <a:xfrm rot="21376104">
            <a:off x="57413" y="2914108"/>
            <a:ext cx="10205851" cy="3042771"/>
            <a:chOff x="306853" y="3396928"/>
            <a:chExt cx="9893796" cy="294973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53" y="3396928"/>
              <a:ext cx="9893796" cy="2949735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45"/>
            <a:stretch/>
          </p:blipFill>
          <p:spPr>
            <a:xfrm>
              <a:off x="775607" y="3531500"/>
              <a:ext cx="8792936" cy="255235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3818"/>
          <a:stretch/>
        </p:blipFill>
        <p:spPr>
          <a:xfrm>
            <a:off x="1163268" y="1222849"/>
            <a:ext cx="7917829" cy="43466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64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6" name="github.com/SmileiPIC/Smilei  is the place to st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86384">
              <a:defRPr sz="3440"/>
            </a:pPr>
            <a:r>
              <a:rPr lang="en-US" sz="3200" dirty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https://</a:t>
            </a:r>
            <a:r>
              <a:rPr lang="en-US"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smileipic.github.io/Smilei</a:t>
            </a:r>
            <a:endParaRPr dirty="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736282" y="4672886"/>
            <a:ext cx="709448" cy="677917"/>
          </a:xfrm>
          <a:prstGeom prst="roundRect">
            <a:avLst/>
          </a:prstGeom>
          <a:noFill/>
          <a:ln w="66675" cap="flat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sp>
        <p:nvSpPr>
          <p:cNvPr id="10" name="Forme libre 9"/>
          <p:cNvSpPr/>
          <p:nvPr/>
        </p:nvSpPr>
        <p:spPr>
          <a:xfrm rot="19552449">
            <a:off x="6912161" y="3542968"/>
            <a:ext cx="1804288" cy="958971"/>
          </a:xfrm>
          <a:custGeom>
            <a:avLst/>
            <a:gdLst>
              <a:gd name="connsiteX0" fmla="*/ 2230820 w 2230820"/>
              <a:gd name="connsiteY0" fmla="*/ 0 h 2656490"/>
              <a:gd name="connsiteX1" fmla="*/ 1726324 w 2230820"/>
              <a:gd name="connsiteY1" fmla="*/ 1757856 h 2656490"/>
              <a:gd name="connsiteX2" fmla="*/ 0 w 2230820"/>
              <a:gd name="connsiteY2" fmla="*/ 2656490 h 265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820" h="2656490">
                <a:moveTo>
                  <a:pt x="2230820" y="0"/>
                </a:moveTo>
                <a:cubicBezTo>
                  <a:pt x="2164473" y="657554"/>
                  <a:pt x="2098127" y="1315108"/>
                  <a:pt x="1726324" y="1757856"/>
                </a:cubicBezTo>
                <a:cubicBezTo>
                  <a:pt x="1354521" y="2200604"/>
                  <a:pt x="677260" y="2428547"/>
                  <a:pt x="0" y="2656490"/>
                </a:cubicBezTo>
              </a:path>
            </a:pathLst>
          </a:custGeom>
          <a:ln w="1333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49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10487"/>
          <a:stretch/>
        </p:blipFill>
        <p:spPr>
          <a:xfrm>
            <a:off x="1166343" y="1205995"/>
            <a:ext cx="7863794" cy="439470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282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83" name="what will you do?"/>
          <p:cNvSpPr txBox="1">
            <a:spLocks noGrp="1"/>
          </p:cNvSpPr>
          <p:nvPr>
            <p:ph type="title"/>
          </p:nvPr>
        </p:nvSpPr>
        <p:spPr>
          <a:xfrm>
            <a:off x="353979" y="-16921"/>
            <a:ext cx="9488522" cy="83412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tutorials can be found online</a:t>
            </a:r>
            <a:endParaRPr dirty="0"/>
          </a:p>
        </p:txBody>
      </p:sp>
      <p:sp>
        <p:nvSpPr>
          <p:cNvPr id="284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37300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83" name="what will you do?"/>
          <p:cNvSpPr txBox="1">
            <a:spLocks noGrp="1"/>
          </p:cNvSpPr>
          <p:nvPr>
            <p:ph type="title"/>
          </p:nvPr>
        </p:nvSpPr>
        <p:spPr>
          <a:xfrm>
            <a:off x="353979" y="-16921"/>
            <a:ext cx="9488522" cy="83412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Teaching resources also available online</a:t>
            </a:r>
            <a:endParaRPr dirty="0"/>
          </a:p>
        </p:txBody>
      </p:sp>
      <p:sp>
        <p:nvSpPr>
          <p:cNvPr id="284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91" name="Rectangle"/>
          <p:cNvSpPr/>
          <p:nvPr/>
        </p:nvSpPr>
        <p:spPr>
          <a:xfrm>
            <a:off x="6546329" y="1123987"/>
            <a:ext cx="1537670" cy="294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 dirty="0"/>
          </a:p>
        </p:txBody>
      </p:sp>
      <p:sp>
        <p:nvSpPr>
          <p:cNvPr id="13" name="Rectangle"/>
          <p:cNvSpPr/>
          <p:nvPr/>
        </p:nvSpPr>
        <p:spPr>
          <a:xfrm>
            <a:off x="6546329" y="1123987"/>
            <a:ext cx="1537670" cy="294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28" y="981002"/>
            <a:ext cx="3362009" cy="50081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98" y="1123987"/>
            <a:ext cx="4538703" cy="3517381"/>
          </a:xfrm>
          <a:prstGeom prst="rect">
            <a:avLst/>
          </a:prstGeom>
        </p:spPr>
      </p:pic>
      <p:sp>
        <p:nvSpPr>
          <p:cNvPr id="18" name="Forme libre 17"/>
          <p:cNvSpPr/>
          <p:nvPr/>
        </p:nvSpPr>
        <p:spPr>
          <a:xfrm flipH="1" flipV="1">
            <a:off x="3811298" y="2034802"/>
            <a:ext cx="1387367" cy="291661"/>
          </a:xfrm>
          <a:custGeom>
            <a:avLst/>
            <a:gdLst>
              <a:gd name="connsiteX0" fmla="*/ 2230820 w 2230820"/>
              <a:gd name="connsiteY0" fmla="*/ 0 h 2656490"/>
              <a:gd name="connsiteX1" fmla="*/ 1726324 w 2230820"/>
              <a:gd name="connsiteY1" fmla="*/ 1757856 h 2656490"/>
              <a:gd name="connsiteX2" fmla="*/ 0 w 2230820"/>
              <a:gd name="connsiteY2" fmla="*/ 2656490 h 2656490"/>
              <a:gd name="connsiteX0" fmla="*/ 2635063 w 2635063"/>
              <a:gd name="connsiteY0" fmla="*/ 0 h 1890195"/>
              <a:gd name="connsiteX1" fmla="*/ 1726324 w 2635063"/>
              <a:gd name="connsiteY1" fmla="*/ 991561 h 1890195"/>
              <a:gd name="connsiteX2" fmla="*/ 0 w 2635063"/>
              <a:gd name="connsiteY2" fmla="*/ 1890195 h 1890195"/>
              <a:gd name="connsiteX0" fmla="*/ 2635063 w 2635063"/>
              <a:gd name="connsiteY0" fmla="*/ 0 h 1890195"/>
              <a:gd name="connsiteX1" fmla="*/ 1726324 w 2635063"/>
              <a:gd name="connsiteY1" fmla="*/ 991561 h 1890195"/>
              <a:gd name="connsiteX2" fmla="*/ 0 w 2635063"/>
              <a:gd name="connsiteY2" fmla="*/ 1890195 h 1890195"/>
              <a:gd name="connsiteX0" fmla="*/ 2635063 w 2635063"/>
              <a:gd name="connsiteY0" fmla="*/ 0 h 1890195"/>
              <a:gd name="connsiteX1" fmla="*/ 1426886 w 2635063"/>
              <a:gd name="connsiteY1" fmla="*/ 1246996 h 1890195"/>
              <a:gd name="connsiteX2" fmla="*/ 0 w 2635063"/>
              <a:gd name="connsiteY2" fmla="*/ 1890195 h 1890195"/>
              <a:gd name="connsiteX0" fmla="*/ 2635063 w 2635063"/>
              <a:gd name="connsiteY0" fmla="*/ 0 h 1890195"/>
              <a:gd name="connsiteX1" fmla="*/ 0 w 2635063"/>
              <a:gd name="connsiteY1" fmla="*/ 1890195 h 189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5063" h="1890195">
                <a:moveTo>
                  <a:pt x="2635063" y="0"/>
                </a:moveTo>
                <a:lnTo>
                  <a:pt x="0" y="1890195"/>
                </a:lnTo>
              </a:path>
            </a:pathLst>
          </a:custGeom>
          <a:ln w="1333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nsolas" panose="020B0609020204030204" pitchFamily="49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5039820" y="3561928"/>
            <a:ext cx="2410295" cy="2203528"/>
            <a:chOff x="7171492" y="2916535"/>
            <a:chExt cx="2410295" cy="220352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492" y="2982042"/>
              <a:ext cx="2410295" cy="2138021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7324128" y="3507409"/>
              <a:ext cx="2032307" cy="1354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solidFill>
                    <a:srgbClr val="1E3666"/>
                  </a:solidFill>
                  <a:latin typeface="Ink Free" panose="03080402000500000000" pitchFamily="66" charset="0"/>
                  <a:cs typeface="Clear Sans Thin" panose="020B0203030202020304" pitchFamily="34" charset="0"/>
                </a:rPr>
                <a:t>Contribute by uploading your teaching resources</a:t>
              </a: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509" y="2916535"/>
              <a:ext cx="690259" cy="645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0390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sources for the community"/>
          <p:cNvSpPr txBox="1">
            <a:spLocks noGrp="1"/>
          </p:cNvSpPr>
          <p:nvPr>
            <p:ph type="body" sz="quarter" idx="1"/>
          </p:nvPr>
        </p:nvSpPr>
        <p:spPr>
          <a:xfrm>
            <a:off x="260131" y="2486974"/>
            <a:ext cx="8282884" cy="16914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 smtClean="0">
                <a:latin typeface="BPreplay" panose="02000503000000020004" pitchFamily="50" charset="0"/>
              </a:rPr>
              <a:t>Acknowledging</a:t>
            </a:r>
            <a:endParaRPr sz="6000" dirty="0">
              <a:latin typeface="BPreplay" panose="02000503000000020004" pitchFamily="50" charset="0"/>
            </a:endParaRPr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539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external contribu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Free software license</a:t>
            </a:r>
            <a:endParaRPr dirty="0"/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 dirty="0"/>
          </a:p>
        </p:txBody>
      </p:sp>
      <p:sp>
        <p:nvSpPr>
          <p:cNvPr id="5" name="ZoneTexte 4"/>
          <p:cNvSpPr txBox="1"/>
          <p:nvPr/>
        </p:nvSpPr>
        <p:spPr>
          <a:xfrm>
            <a:off x="938048" y="1265382"/>
            <a:ext cx="8418387" cy="3323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CeCILL</a:t>
            </a:r>
            <a:r>
              <a:rPr lang="en-US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-B license = equivalent of BSD licenses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You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 may: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Use </a:t>
            </a:r>
            <a:r>
              <a:rPr lang="en-US" sz="2400" dirty="0" err="1" smtClean="0">
                <a:latin typeface="Clear Sans Thin" panose="020B0203030202020304" pitchFamily="34" charset="0"/>
                <a:cs typeface="Clear Sans Thin" panose="020B0203030202020304" pitchFamily="34" charset="0"/>
              </a:rPr>
              <a:t>Smilei</a:t>
            </a:r>
            <a:endParaRPr lang="en-US" sz="2400" dirty="0" smtClean="0">
              <a:latin typeface="Clear Sans Thin" panose="020B0203030202020304" pitchFamily="34" charset="0"/>
              <a:cs typeface="Clear Sans Thin" panose="020B0203030202020304" pitchFamily="34" charset="0"/>
            </a:endParaRP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Contribute to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Smilei</a:t>
            </a:r>
            <a:endParaRPr lang="en-US" sz="2400"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Distribute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Smilei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lear Sans Thin" panose="020B0203030202020304" pitchFamily="34" charset="0"/>
                <a:cs typeface="Clear Sans Thin" panose="020B0203030202020304" pitchFamily="34" charset="0"/>
                <a:sym typeface="Clear Sans Light"/>
              </a:rPr>
              <a:t> with appropriate credits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external contribu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Publications</a:t>
            </a:r>
            <a:endParaRPr dirty="0"/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 dirty="0"/>
          </a:p>
        </p:txBody>
      </p:sp>
      <p:pic>
        <p:nvPicPr>
          <p:cNvPr id="397" name="papers.mov" descr="paper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556" y="1134969"/>
            <a:ext cx="7131988" cy="45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2483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9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9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what you need to rememb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Take-home points</a:t>
            </a:r>
            <a:endParaRPr dirty="0"/>
          </a:p>
        </p:txBody>
      </p:sp>
      <p:sp>
        <p:nvSpPr>
          <p:cNvPr id="402" name="there is a complete doc: read it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500"/>
            </a:pPr>
            <a:r>
              <a:rPr lang="en-US" b="1" dirty="0" smtClean="0"/>
              <a:t>Read the doc !</a:t>
            </a:r>
            <a:endParaRPr b="1" dirty="0"/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500"/>
            </a:pPr>
            <a:r>
              <a:rPr lang="en-US" dirty="0" smtClean="0"/>
              <a:t>User-friendly code</a:t>
            </a:r>
            <a:endParaRPr dirty="0"/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500"/>
            </a:pPr>
            <a:r>
              <a:rPr lang="en-US" dirty="0" smtClean="0"/>
              <a:t>Questions → chatroom</a:t>
            </a:r>
            <a:endParaRPr dirty="0"/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500"/>
            </a:pPr>
            <a:r>
              <a:rPr lang="en-US" dirty="0" smtClean="0"/>
              <a:t>Bugs or requests → GitHub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500"/>
            </a:pPr>
            <a:r>
              <a:rPr lang="en-US" dirty="0" smtClean="0"/>
              <a:t>Teach with </a:t>
            </a:r>
            <a:r>
              <a:rPr lang="en-US" dirty="0" err="1" smtClean="0"/>
              <a:t>Smilei</a:t>
            </a:r>
            <a:r>
              <a:rPr lang="en-US" dirty="0" smtClean="0"/>
              <a:t>)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500"/>
            </a:pPr>
            <a:r>
              <a:rPr lang="en-US" dirty="0" smtClean="0"/>
              <a:t>Use </a:t>
            </a:r>
            <a:r>
              <a:rPr lang="en-US" dirty="0" err="1" smtClean="0"/>
              <a:t>Smilei</a:t>
            </a:r>
            <a:r>
              <a:rPr lang="en-US" dirty="0" smtClean="0"/>
              <a:t>)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500"/>
            </a:pPr>
            <a:endParaRPr dirty="0"/>
          </a:p>
        </p:txBody>
      </p:sp>
      <p:pic>
        <p:nvPicPr>
          <p:cNvPr id="403" name="smileiIcon.pdf" descr="smileiIcon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3766" y="1345461"/>
            <a:ext cx="2814144" cy="4300278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6" name="github.com/SmileiPIC/Smilei  is the place to st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86384">
              <a:defRPr sz="3440"/>
            </a:pPr>
            <a:r>
              <a:rPr lang="en-US"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  https://</a:t>
            </a:r>
            <a:r>
              <a:rPr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github.com/SmileiPIC/Smilei</a:t>
            </a:r>
            <a:endParaRPr dirty="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" y="1230311"/>
            <a:ext cx="7903167" cy="44146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8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Thanks &amp; Keep </a:t>
            </a:r>
            <a:r>
              <a:rPr lang="en-US" dirty="0" err="1"/>
              <a:t>Smileing</a:t>
            </a:r>
            <a:r>
              <a:rPr lang="en-US" dirty="0"/>
              <a:t>!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>
          <a:xfrm>
            <a:off x="9213872" y="5943114"/>
            <a:ext cx="756816" cy="261610"/>
          </a:xfrm>
        </p:spPr>
        <p:txBody>
          <a:bodyPr/>
          <a:lstStyle/>
          <a:p>
            <a:fld id="{86CB4B4D-7CA3-9044-876B-883B54F8677D}" type="slidenum">
              <a:rPr lang="fr-FR" sz="1050" smtClean="0">
                <a:latin typeface="+mj-lt"/>
              </a:rPr>
              <a:pPr/>
              <a:t>40</a:t>
            </a:fld>
            <a:endParaRPr lang="fr-FR" sz="1050" dirty="0">
              <a:latin typeface="+mj-lt"/>
            </a:endParaRPr>
          </a:p>
        </p:txBody>
      </p:sp>
      <p:pic>
        <p:nvPicPr>
          <p:cNvPr id="30" name="lpp.png" descr="lp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14" y="4543776"/>
            <a:ext cx="1081618" cy="3190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rap.png" descr="ir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0418" y="4517834"/>
            <a:ext cx="935197" cy="37096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 31" descr="Imag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520" y="4501046"/>
            <a:ext cx="610850" cy="4045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idris.png" descr="idris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269" y="4529571"/>
            <a:ext cx="767293" cy="347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4" name="Image" descr="Image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9762" y="4558948"/>
            <a:ext cx="941904" cy="288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328" extrusionOk="0">
                <a:moveTo>
                  <a:pt x="9467" y="0"/>
                </a:moveTo>
                <a:cubicBezTo>
                  <a:pt x="9263" y="0"/>
                  <a:pt x="9043" y="166"/>
                  <a:pt x="8980" y="371"/>
                </a:cubicBezTo>
                <a:cubicBezTo>
                  <a:pt x="8818" y="893"/>
                  <a:pt x="6179" y="873"/>
                  <a:pt x="5875" y="347"/>
                </a:cubicBezTo>
                <a:cubicBezTo>
                  <a:pt x="5583" y="-156"/>
                  <a:pt x="5468" y="177"/>
                  <a:pt x="5395" y="1714"/>
                </a:cubicBezTo>
                <a:cubicBezTo>
                  <a:pt x="5312" y="3478"/>
                  <a:pt x="5197" y="3880"/>
                  <a:pt x="5016" y="3081"/>
                </a:cubicBezTo>
                <a:cubicBezTo>
                  <a:pt x="4932" y="2712"/>
                  <a:pt x="4860" y="2569"/>
                  <a:pt x="4852" y="2758"/>
                </a:cubicBezTo>
                <a:cubicBezTo>
                  <a:pt x="4791" y="4218"/>
                  <a:pt x="4795" y="4702"/>
                  <a:pt x="4875" y="4544"/>
                </a:cubicBezTo>
                <a:cubicBezTo>
                  <a:pt x="5000" y="4295"/>
                  <a:pt x="5232" y="5754"/>
                  <a:pt x="5142" y="6223"/>
                </a:cubicBezTo>
                <a:cubicBezTo>
                  <a:pt x="5095" y="6472"/>
                  <a:pt x="5015" y="6446"/>
                  <a:pt x="4904" y="6151"/>
                </a:cubicBezTo>
                <a:cubicBezTo>
                  <a:pt x="4604" y="5348"/>
                  <a:pt x="4780" y="6616"/>
                  <a:pt x="5124" y="7734"/>
                </a:cubicBezTo>
                <a:cubicBezTo>
                  <a:pt x="5457" y="8816"/>
                  <a:pt x="5677" y="9058"/>
                  <a:pt x="5630" y="8297"/>
                </a:cubicBezTo>
                <a:cubicBezTo>
                  <a:pt x="5593" y="7702"/>
                  <a:pt x="8432" y="7445"/>
                  <a:pt x="8545" y="8034"/>
                </a:cubicBezTo>
                <a:cubicBezTo>
                  <a:pt x="8596" y="8302"/>
                  <a:pt x="8663" y="8302"/>
                  <a:pt x="8768" y="8022"/>
                </a:cubicBezTo>
                <a:cubicBezTo>
                  <a:pt x="8986" y="7438"/>
                  <a:pt x="10247" y="7700"/>
                  <a:pt x="10207" y="8321"/>
                </a:cubicBezTo>
                <a:cubicBezTo>
                  <a:pt x="10190" y="8587"/>
                  <a:pt x="10218" y="8733"/>
                  <a:pt x="10266" y="8645"/>
                </a:cubicBezTo>
                <a:cubicBezTo>
                  <a:pt x="10314" y="8558"/>
                  <a:pt x="10659" y="8606"/>
                  <a:pt x="11032" y="8753"/>
                </a:cubicBezTo>
                <a:cubicBezTo>
                  <a:pt x="11658" y="8999"/>
                  <a:pt x="11733" y="8947"/>
                  <a:pt x="12014" y="8106"/>
                </a:cubicBezTo>
                <a:cubicBezTo>
                  <a:pt x="12227" y="7465"/>
                  <a:pt x="12379" y="7286"/>
                  <a:pt x="12523" y="7482"/>
                </a:cubicBezTo>
                <a:cubicBezTo>
                  <a:pt x="12636" y="7636"/>
                  <a:pt x="12830" y="7771"/>
                  <a:pt x="12955" y="7794"/>
                </a:cubicBezTo>
                <a:cubicBezTo>
                  <a:pt x="13079" y="7817"/>
                  <a:pt x="13181" y="7985"/>
                  <a:pt x="13181" y="8153"/>
                </a:cubicBezTo>
                <a:cubicBezTo>
                  <a:pt x="13181" y="8322"/>
                  <a:pt x="13326" y="8697"/>
                  <a:pt x="13501" y="8993"/>
                </a:cubicBezTo>
                <a:cubicBezTo>
                  <a:pt x="13760" y="9429"/>
                  <a:pt x="13792" y="9624"/>
                  <a:pt x="13683" y="10048"/>
                </a:cubicBezTo>
                <a:cubicBezTo>
                  <a:pt x="13609" y="10336"/>
                  <a:pt x="13591" y="10576"/>
                  <a:pt x="13642" y="10576"/>
                </a:cubicBezTo>
                <a:cubicBezTo>
                  <a:pt x="13694" y="10576"/>
                  <a:pt x="13678" y="10760"/>
                  <a:pt x="13609" y="10983"/>
                </a:cubicBezTo>
                <a:cubicBezTo>
                  <a:pt x="13540" y="11207"/>
                  <a:pt x="13419" y="11259"/>
                  <a:pt x="13341" y="11103"/>
                </a:cubicBezTo>
                <a:cubicBezTo>
                  <a:pt x="13263" y="10948"/>
                  <a:pt x="12788" y="10787"/>
                  <a:pt x="12285" y="10744"/>
                </a:cubicBezTo>
                <a:cubicBezTo>
                  <a:pt x="11782" y="10700"/>
                  <a:pt x="11260" y="10551"/>
                  <a:pt x="11125" y="10408"/>
                </a:cubicBezTo>
                <a:cubicBezTo>
                  <a:pt x="10940" y="10210"/>
                  <a:pt x="10850" y="10330"/>
                  <a:pt x="10750" y="10935"/>
                </a:cubicBezTo>
                <a:cubicBezTo>
                  <a:pt x="10663" y="11455"/>
                  <a:pt x="10544" y="11674"/>
                  <a:pt x="10408" y="11559"/>
                </a:cubicBezTo>
                <a:cubicBezTo>
                  <a:pt x="10291" y="11460"/>
                  <a:pt x="10170" y="11612"/>
                  <a:pt x="10136" y="11895"/>
                </a:cubicBezTo>
                <a:cubicBezTo>
                  <a:pt x="10103" y="12173"/>
                  <a:pt x="9952" y="12398"/>
                  <a:pt x="9798" y="12398"/>
                </a:cubicBezTo>
                <a:cubicBezTo>
                  <a:pt x="9644" y="12398"/>
                  <a:pt x="9487" y="12569"/>
                  <a:pt x="9448" y="12770"/>
                </a:cubicBezTo>
                <a:cubicBezTo>
                  <a:pt x="9341" y="13331"/>
                  <a:pt x="8310" y="13204"/>
                  <a:pt x="8158" y="12614"/>
                </a:cubicBezTo>
                <a:cubicBezTo>
                  <a:pt x="8086" y="12334"/>
                  <a:pt x="7931" y="12194"/>
                  <a:pt x="7816" y="12290"/>
                </a:cubicBezTo>
                <a:cubicBezTo>
                  <a:pt x="7694" y="12393"/>
                  <a:pt x="7541" y="12188"/>
                  <a:pt x="7451" y="11799"/>
                </a:cubicBezTo>
                <a:cubicBezTo>
                  <a:pt x="7366" y="11430"/>
                  <a:pt x="7197" y="11081"/>
                  <a:pt x="7072" y="11031"/>
                </a:cubicBezTo>
                <a:cubicBezTo>
                  <a:pt x="6566" y="10827"/>
                  <a:pt x="4796" y="10879"/>
                  <a:pt x="4626" y="11103"/>
                </a:cubicBezTo>
                <a:cubicBezTo>
                  <a:pt x="4495" y="11275"/>
                  <a:pt x="4375" y="10976"/>
                  <a:pt x="4205" y="10048"/>
                </a:cubicBezTo>
                <a:cubicBezTo>
                  <a:pt x="3979" y="8809"/>
                  <a:pt x="3941" y="8753"/>
                  <a:pt x="3339" y="8753"/>
                </a:cubicBezTo>
                <a:cubicBezTo>
                  <a:pt x="2790" y="8753"/>
                  <a:pt x="2694" y="8653"/>
                  <a:pt x="2610" y="7938"/>
                </a:cubicBezTo>
                <a:cubicBezTo>
                  <a:pt x="2557" y="7486"/>
                  <a:pt x="2538" y="6985"/>
                  <a:pt x="2566" y="6834"/>
                </a:cubicBezTo>
                <a:cubicBezTo>
                  <a:pt x="2593" y="6684"/>
                  <a:pt x="2408" y="6559"/>
                  <a:pt x="2153" y="6559"/>
                </a:cubicBezTo>
                <a:cubicBezTo>
                  <a:pt x="1655" y="6559"/>
                  <a:pt x="1130" y="5701"/>
                  <a:pt x="1130" y="4880"/>
                </a:cubicBezTo>
                <a:cubicBezTo>
                  <a:pt x="1130" y="4517"/>
                  <a:pt x="972" y="4376"/>
                  <a:pt x="565" y="4376"/>
                </a:cubicBezTo>
                <a:lnTo>
                  <a:pt x="0" y="4376"/>
                </a:lnTo>
                <a:lnTo>
                  <a:pt x="0" y="6163"/>
                </a:lnTo>
                <a:cubicBezTo>
                  <a:pt x="0" y="7822"/>
                  <a:pt x="23" y="7980"/>
                  <a:pt x="338" y="8333"/>
                </a:cubicBezTo>
                <a:cubicBezTo>
                  <a:pt x="561" y="8583"/>
                  <a:pt x="680" y="8965"/>
                  <a:pt x="680" y="9437"/>
                </a:cubicBezTo>
                <a:cubicBezTo>
                  <a:pt x="680" y="9938"/>
                  <a:pt x="780" y="10230"/>
                  <a:pt x="1015" y="10396"/>
                </a:cubicBezTo>
                <a:cubicBezTo>
                  <a:pt x="1200" y="10527"/>
                  <a:pt x="1402" y="10537"/>
                  <a:pt x="1461" y="10420"/>
                </a:cubicBezTo>
                <a:cubicBezTo>
                  <a:pt x="1557" y="10230"/>
                  <a:pt x="1922" y="12311"/>
                  <a:pt x="2075" y="13909"/>
                </a:cubicBezTo>
                <a:cubicBezTo>
                  <a:pt x="2109" y="14268"/>
                  <a:pt x="2363" y="14681"/>
                  <a:pt x="2714" y="14952"/>
                </a:cubicBezTo>
                <a:cubicBezTo>
                  <a:pt x="3166" y="15302"/>
                  <a:pt x="3322" y="15607"/>
                  <a:pt x="3406" y="16319"/>
                </a:cubicBezTo>
                <a:cubicBezTo>
                  <a:pt x="3507" y="17176"/>
                  <a:pt x="3551" y="17226"/>
                  <a:pt x="4072" y="17027"/>
                </a:cubicBezTo>
                <a:cubicBezTo>
                  <a:pt x="4564" y="16839"/>
                  <a:pt x="4656" y="16919"/>
                  <a:pt x="4838" y="17662"/>
                </a:cubicBezTo>
                <a:cubicBezTo>
                  <a:pt x="5100" y="18739"/>
                  <a:pt x="5447" y="19080"/>
                  <a:pt x="6161" y="18981"/>
                </a:cubicBezTo>
                <a:cubicBezTo>
                  <a:pt x="7605" y="18781"/>
                  <a:pt x="8147" y="19278"/>
                  <a:pt x="8147" y="20792"/>
                </a:cubicBezTo>
                <a:cubicBezTo>
                  <a:pt x="8147" y="21392"/>
                  <a:pt x="8189" y="21444"/>
                  <a:pt x="8418" y="21164"/>
                </a:cubicBezTo>
                <a:cubicBezTo>
                  <a:pt x="8567" y="20981"/>
                  <a:pt x="8718" y="20921"/>
                  <a:pt x="8753" y="21032"/>
                </a:cubicBezTo>
                <a:cubicBezTo>
                  <a:pt x="8802" y="21192"/>
                  <a:pt x="10132" y="21251"/>
                  <a:pt x="11887" y="21164"/>
                </a:cubicBezTo>
                <a:cubicBezTo>
                  <a:pt x="11999" y="21158"/>
                  <a:pt x="12064" y="20850"/>
                  <a:pt x="12058" y="20336"/>
                </a:cubicBezTo>
                <a:cubicBezTo>
                  <a:pt x="12051" y="19663"/>
                  <a:pt x="12111" y="19504"/>
                  <a:pt x="12393" y="19485"/>
                </a:cubicBezTo>
                <a:cubicBezTo>
                  <a:pt x="12583" y="19472"/>
                  <a:pt x="12787" y="19369"/>
                  <a:pt x="12847" y="19257"/>
                </a:cubicBezTo>
                <a:cubicBezTo>
                  <a:pt x="13063" y="18850"/>
                  <a:pt x="14011" y="18572"/>
                  <a:pt x="14074" y="18897"/>
                </a:cubicBezTo>
                <a:cubicBezTo>
                  <a:pt x="14109" y="19081"/>
                  <a:pt x="14354" y="19168"/>
                  <a:pt x="14620" y="19089"/>
                </a:cubicBezTo>
                <a:cubicBezTo>
                  <a:pt x="14886" y="19010"/>
                  <a:pt x="15296" y="18956"/>
                  <a:pt x="15531" y="18969"/>
                </a:cubicBezTo>
                <a:cubicBezTo>
                  <a:pt x="16108" y="19003"/>
                  <a:pt x="16242" y="18690"/>
                  <a:pt x="16004" y="17842"/>
                </a:cubicBezTo>
                <a:cubicBezTo>
                  <a:pt x="15821" y="17190"/>
                  <a:pt x="15821" y="17136"/>
                  <a:pt x="16078" y="16823"/>
                </a:cubicBezTo>
                <a:cubicBezTo>
                  <a:pt x="16227" y="16642"/>
                  <a:pt x="16399" y="16619"/>
                  <a:pt x="16461" y="16775"/>
                </a:cubicBezTo>
                <a:cubicBezTo>
                  <a:pt x="16523" y="16931"/>
                  <a:pt x="16791" y="17040"/>
                  <a:pt x="17056" y="17015"/>
                </a:cubicBezTo>
                <a:cubicBezTo>
                  <a:pt x="17430" y="16979"/>
                  <a:pt x="17539" y="16831"/>
                  <a:pt x="17539" y="16343"/>
                </a:cubicBezTo>
                <a:cubicBezTo>
                  <a:pt x="17539" y="15538"/>
                  <a:pt x="18242" y="14447"/>
                  <a:pt x="18614" y="14677"/>
                </a:cubicBezTo>
                <a:cubicBezTo>
                  <a:pt x="18895" y="14850"/>
                  <a:pt x="18907" y="14794"/>
                  <a:pt x="18941" y="13130"/>
                </a:cubicBezTo>
                <a:cubicBezTo>
                  <a:pt x="18950" y="12704"/>
                  <a:pt x="19128" y="12568"/>
                  <a:pt x="19744" y="12530"/>
                </a:cubicBezTo>
                <a:cubicBezTo>
                  <a:pt x="20995" y="12453"/>
                  <a:pt x="20965" y="12474"/>
                  <a:pt x="20901" y="11679"/>
                </a:cubicBezTo>
                <a:cubicBezTo>
                  <a:pt x="20844" y="10978"/>
                  <a:pt x="21039" y="10129"/>
                  <a:pt x="21231" y="10240"/>
                </a:cubicBezTo>
                <a:cubicBezTo>
                  <a:pt x="21565" y="10433"/>
                  <a:pt x="21600" y="10141"/>
                  <a:pt x="21562" y="7566"/>
                </a:cubicBezTo>
                <a:cubicBezTo>
                  <a:pt x="21514" y="4244"/>
                  <a:pt x="21539" y="4493"/>
                  <a:pt x="21272" y="4268"/>
                </a:cubicBezTo>
                <a:cubicBezTo>
                  <a:pt x="21117" y="4138"/>
                  <a:pt x="21046" y="3774"/>
                  <a:pt x="21046" y="3105"/>
                </a:cubicBezTo>
                <a:lnTo>
                  <a:pt x="21046" y="2134"/>
                </a:lnTo>
                <a:lnTo>
                  <a:pt x="19357" y="2242"/>
                </a:lnTo>
                <a:cubicBezTo>
                  <a:pt x="17843" y="2343"/>
                  <a:pt x="17682" y="2419"/>
                  <a:pt x="17770" y="2949"/>
                </a:cubicBezTo>
                <a:cubicBezTo>
                  <a:pt x="17900" y="3735"/>
                  <a:pt x="17687" y="4376"/>
                  <a:pt x="17301" y="4376"/>
                </a:cubicBezTo>
                <a:cubicBezTo>
                  <a:pt x="17087" y="4376"/>
                  <a:pt x="16981" y="4607"/>
                  <a:pt x="16937" y="5156"/>
                </a:cubicBezTo>
                <a:cubicBezTo>
                  <a:pt x="16896" y="5653"/>
                  <a:pt x="16813" y="5852"/>
                  <a:pt x="16706" y="5719"/>
                </a:cubicBezTo>
                <a:cubicBezTo>
                  <a:pt x="16614" y="5606"/>
                  <a:pt x="16510" y="5755"/>
                  <a:pt x="16476" y="6043"/>
                </a:cubicBezTo>
                <a:cubicBezTo>
                  <a:pt x="16438" y="6359"/>
                  <a:pt x="16259" y="6559"/>
                  <a:pt x="16022" y="6559"/>
                </a:cubicBezTo>
                <a:cubicBezTo>
                  <a:pt x="15666" y="6559"/>
                  <a:pt x="15627" y="6672"/>
                  <a:pt x="15595" y="7698"/>
                </a:cubicBezTo>
                <a:lnTo>
                  <a:pt x="15557" y="8825"/>
                </a:lnTo>
                <a:lnTo>
                  <a:pt x="14609" y="8825"/>
                </a:lnTo>
                <a:cubicBezTo>
                  <a:pt x="13419" y="8822"/>
                  <a:pt x="13296" y="8493"/>
                  <a:pt x="13122" y="4844"/>
                </a:cubicBezTo>
                <a:cubicBezTo>
                  <a:pt x="12986" y="1999"/>
                  <a:pt x="13039" y="1139"/>
                  <a:pt x="13308" y="1858"/>
                </a:cubicBezTo>
                <a:cubicBezTo>
                  <a:pt x="13441" y="2215"/>
                  <a:pt x="13458" y="2173"/>
                  <a:pt x="13401" y="1606"/>
                </a:cubicBezTo>
                <a:cubicBezTo>
                  <a:pt x="13362" y="1227"/>
                  <a:pt x="13308" y="693"/>
                  <a:pt x="13282" y="419"/>
                </a:cubicBezTo>
                <a:cubicBezTo>
                  <a:pt x="13244" y="20"/>
                  <a:pt x="13202" y="8"/>
                  <a:pt x="13066" y="371"/>
                </a:cubicBezTo>
                <a:cubicBezTo>
                  <a:pt x="12967" y="635"/>
                  <a:pt x="12743" y="748"/>
                  <a:pt x="12527" y="635"/>
                </a:cubicBezTo>
                <a:cubicBezTo>
                  <a:pt x="12205" y="467"/>
                  <a:pt x="12130" y="579"/>
                  <a:pt x="11962" y="1523"/>
                </a:cubicBezTo>
                <a:cubicBezTo>
                  <a:pt x="11701" y="2986"/>
                  <a:pt x="11369" y="2790"/>
                  <a:pt x="11371" y="1175"/>
                </a:cubicBezTo>
                <a:cubicBezTo>
                  <a:pt x="11371" y="219"/>
                  <a:pt x="11327" y="0"/>
                  <a:pt x="11133" y="0"/>
                </a:cubicBezTo>
                <a:cubicBezTo>
                  <a:pt x="10944" y="0"/>
                  <a:pt x="10896" y="216"/>
                  <a:pt x="10906" y="1007"/>
                </a:cubicBezTo>
                <a:cubicBezTo>
                  <a:pt x="10916" y="1848"/>
                  <a:pt x="10866" y="2023"/>
                  <a:pt x="10597" y="2122"/>
                </a:cubicBezTo>
                <a:cubicBezTo>
                  <a:pt x="10386" y="2200"/>
                  <a:pt x="10299" y="2402"/>
                  <a:pt x="10337" y="2722"/>
                </a:cubicBezTo>
                <a:cubicBezTo>
                  <a:pt x="10369" y="2988"/>
                  <a:pt x="10326" y="3510"/>
                  <a:pt x="10244" y="3873"/>
                </a:cubicBezTo>
                <a:cubicBezTo>
                  <a:pt x="10118" y="4428"/>
                  <a:pt x="10064" y="4457"/>
                  <a:pt x="9913" y="4053"/>
                </a:cubicBezTo>
                <a:cubicBezTo>
                  <a:pt x="9775" y="3684"/>
                  <a:pt x="9763" y="3401"/>
                  <a:pt x="9853" y="2854"/>
                </a:cubicBezTo>
                <a:cubicBezTo>
                  <a:pt x="9939" y="2341"/>
                  <a:pt x="9935" y="1991"/>
                  <a:pt x="9839" y="1618"/>
                </a:cubicBezTo>
                <a:cubicBezTo>
                  <a:pt x="9765" y="1333"/>
                  <a:pt x="9736" y="855"/>
                  <a:pt x="9772" y="551"/>
                </a:cubicBezTo>
                <a:cubicBezTo>
                  <a:pt x="9822" y="128"/>
                  <a:pt x="9750" y="0"/>
                  <a:pt x="9467" y="0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pic>
        <p:nvPicPr>
          <p:cNvPr id="35" name="Image" descr="Image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397" y="4455298"/>
            <a:ext cx="490958" cy="4960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Contributing labs, institutions &amp; funding agencies"/>
          <p:cNvSpPr txBox="1"/>
          <p:nvPr/>
        </p:nvSpPr>
        <p:spPr>
          <a:xfrm>
            <a:off x="1673344" y="3228232"/>
            <a:ext cx="6914072" cy="517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400" dirty="0">
                <a:latin typeface="+mj-lt"/>
              </a:rPr>
              <a:t>Contributing labs, institutions &amp; funding agencies</a:t>
            </a:r>
          </a:p>
        </p:txBody>
      </p:sp>
      <p:sp>
        <p:nvSpPr>
          <p:cNvPr id="8" name="Thanks for supporting this event"/>
          <p:cNvSpPr txBox="1"/>
          <p:nvPr/>
        </p:nvSpPr>
        <p:spPr>
          <a:xfrm>
            <a:off x="2999374" y="1237146"/>
            <a:ext cx="4607352" cy="517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9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400" dirty="0">
                <a:latin typeface="+mj-lt"/>
              </a:rPr>
              <a:t>Thanks for supporting this event</a:t>
            </a:r>
          </a:p>
        </p:txBody>
      </p:sp>
      <p:pic>
        <p:nvPicPr>
          <p:cNvPr id="27" name="Image 26" descr="Imag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873" y="3837828"/>
            <a:ext cx="944446" cy="5296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 27" descr="Imag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904" y="3917045"/>
            <a:ext cx="944446" cy="4529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" name="Image 28" descr="Image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509" y="3851116"/>
            <a:ext cx="1039778" cy="5848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4" name="Screen Shot 2022-03-07 at 12.10.56.png" descr="Screen Shot 2022-03-07 at 12.10.56.png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490" y="4501017"/>
            <a:ext cx="1847064" cy="4045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5" name="Screen Shot 2022-03-07 at 12.12.22.png" descr="Screen Shot 2022-03-07 at 12.12.22.png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350" y="4534656"/>
            <a:ext cx="1716344" cy="3373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" name="Image" descr="Image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925" y="4504971"/>
            <a:ext cx="751763" cy="36298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Image 10" descr="Image 1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010601" y="5169063"/>
            <a:ext cx="535066" cy="535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050" y="5206731"/>
            <a:ext cx="563440" cy="45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059" y="5193858"/>
            <a:ext cx="1562744" cy="59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745" y="5196247"/>
            <a:ext cx="1253804" cy="511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274" y="5150611"/>
            <a:ext cx="1352771" cy="45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4.png" descr="image4.png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21" y="3894732"/>
            <a:ext cx="632938" cy="5637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1" name="image5.png" descr="image5.png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7" t="986" r="494"/>
          <a:stretch>
            <a:fillRect/>
          </a:stretch>
        </p:blipFill>
        <p:spPr>
          <a:xfrm>
            <a:off x="1673344" y="3965715"/>
            <a:ext cx="799659" cy="421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52" y="0"/>
                </a:moveTo>
                <a:cubicBezTo>
                  <a:pt x="14701" y="228"/>
                  <a:pt x="14422" y="706"/>
                  <a:pt x="13900" y="1713"/>
                </a:cubicBezTo>
                <a:cubicBezTo>
                  <a:pt x="13201" y="3061"/>
                  <a:pt x="12568" y="3633"/>
                  <a:pt x="11795" y="3633"/>
                </a:cubicBezTo>
                <a:cubicBezTo>
                  <a:pt x="10501" y="3633"/>
                  <a:pt x="9208" y="5348"/>
                  <a:pt x="8182" y="8414"/>
                </a:cubicBezTo>
                <a:cubicBezTo>
                  <a:pt x="7379" y="10816"/>
                  <a:pt x="5259" y="12627"/>
                  <a:pt x="4626" y="11457"/>
                </a:cubicBezTo>
                <a:cubicBezTo>
                  <a:pt x="4217" y="10701"/>
                  <a:pt x="5731" y="6345"/>
                  <a:pt x="7441" y="3351"/>
                </a:cubicBezTo>
                <a:cubicBezTo>
                  <a:pt x="8595" y="1330"/>
                  <a:pt x="8919" y="449"/>
                  <a:pt x="7845" y="67"/>
                </a:cubicBezTo>
                <a:lnTo>
                  <a:pt x="5994" y="108"/>
                </a:lnTo>
                <a:lnTo>
                  <a:pt x="4613" y="3708"/>
                </a:lnTo>
                <a:cubicBezTo>
                  <a:pt x="3639" y="6255"/>
                  <a:pt x="3178" y="8206"/>
                  <a:pt x="3048" y="10351"/>
                </a:cubicBezTo>
                <a:cubicBezTo>
                  <a:pt x="2888" y="12959"/>
                  <a:pt x="2727" y="13473"/>
                  <a:pt x="1894" y="14009"/>
                </a:cubicBezTo>
                <a:cubicBezTo>
                  <a:pt x="994" y="14589"/>
                  <a:pt x="300" y="16021"/>
                  <a:pt x="0" y="17759"/>
                </a:cubicBezTo>
                <a:cubicBezTo>
                  <a:pt x="43" y="18500"/>
                  <a:pt x="89" y="19031"/>
                  <a:pt x="140" y="19031"/>
                </a:cubicBezTo>
                <a:cubicBezTo>
                  <a:pt x="306" y="19031"/>
                  <a:pt x="1252" y="18410"/>
                  <a:pt x="2241" y="17651"/>
                </a:cubicBezTo>
                <a:cubicBezTo>
                  <a:pt x="3599" y="16608"/>
                  <a:pt x="4135" y="16444"/>
                  <a:pt x="4438" y="17002"/>
                </a:cubicBezTo>
                <a:cubicBezTo>
                  <a:pt x="4658" y="17409"/>
                  <a:pt x="5246" y="17751"/>
                  <a:pt x="5744" y="17751"/>
                </a:cubicBezTo>
                <a:cubicBezTo>
                  <a:pt x="6349" y="17751"/>
                  <a:pt x="6906" y="18387"/>
                  <a:pt x="7419" y="19671"/>
                </a:cubicBezTo>
                <a:lnTo>
                  <a:pt x="8191" y="21600"/>
                </a:lnTo>
                <a:lnTo>
                  <a:pt x="10647" y="21600"/>
                </a:lnTo>
                <a:lnTo>
                  <a:pt x="12208" y="19613"/>
                </a:lnTo>
                <a:cubicBezTo>
                  <a:pt x="12403" y="19364"/>
                  <a:pt x="12588" y="19146"/>
                  <a:pt x="12764" y="18956"/>
                </a:cubicBezTo>
                <a:cubicBezTo>
                  <a:pt x="12942" y="18766"/>
                  <a:pt x="13112" y="18605"/>
                  <a:pt x="13269" y="18474"/>
                </a:cubicBezTo>
                <a:cubicBezTo>
                  <a:pt x="13425" y="18343"/>
                  <a:pt x="13568" y="18238"/>
                  <a:pt x="13703" y="18166"/>
                </a:cubicBezTo>
                <a:cubicBezTo>
                  <a:pt x="13905" y="18059"/>
                  <a:pt x="14081" y="18024"/>
                  <a:pt x="14229" y="18050"/>
                </a:cubicBezTo>
                <a:cubicBezTo>
                  <a:pt x="14279" y="18059"/>
                  <a:pt x="14327" y="18076"/>
                  <a:pt x="14369" y="18100"/>
                </a:cubicBezTo>
                <a:cubicBezTo>
                  <a:pt x="14413" y="18123"/>
                  <a:pt x="14452" y="18153"/>
                  <a:pt x="14488" y="18191"/>
                </a:cubicBezTo>
                <a:cubicBezTo>
                  <a:pt x="14525" y="18230"/>
                  <a:pt x="14555" y="18271"/>
                  <a:pt x="14584" y="18324"/>
                </a:cubicBezTo>
                <a:cubicBezTo>
                  <a:pt x="14614" y="18378"/>
                  <a:pt x="14641" y="18446"/>
                  <a:pt x="14663" y="18515"/>
                </a:cubicBezTo>
                <a:cubicBezTo>
                  <a:pt x="14730" y="18721"/>
                  <a:pt x="14764" y="18989"/>
                  <a:pt x="14764" y="19330"/>
                </a:cubicBezTo>
                <a:cubicBezTo>
                  <a:pt x="14764" y="19519"/>
                  <a:pt x="14780" y="19681"/>
                  <a:pt x="14808" y="19812"/>
                </a:cubicBezTo>
                <a:cubicBezTo>
                  <a:pt x="14835" y="19944"/>
                  <a:pt x="14876" y="20044"/>
                  <a:pt x="14926" y="20120"/>
                </a:cubicBezTo>
                <a:cubicBezTo>
                  <a:pt x="14951" y="20158"/>
                  <a:pt x="14976" y="20195"/>
                  <a:pt x="15005" y="20220"/>
                </a:cubicBezTo>
                <a:cubicBezTo>
                  <a:pt x="15094" y="20295"/>
                  <a:pt x="15202" y="20304"/>
                  <a:pt x="15321" y="20261"/>
                </a:cubicBezTo>
                <a:cubicBezTo>
                  <a:pt x="15558" y="20177"/>
                  <a:pt x="15838" y="19870"/>
                  <a:pt x="16093" y="19355"/>
                </a:cubicBezTo>
                <a:cubicBezTo>
                  <a:pt x="16177" y="19184"/>
                  <a:pt x="16262" y="18989"/>
                  <a:pt x="16338" y="18773"/>
                </a:cubicBezTo>
                <a:cubicBezTo>
                  <a:pt x="16413" y="18561"/>
                  <a:pt x="16509" y="18346"/>
                  <a:pt x="16619" y="18141"/>
                </a:cubicBezTo>
                <a:cubicBezTo>
                  <a:pt x="16728" y="17936"/>
                  <a:pt x="16850" y="17736"/>
                  <a:pt x="16978" y="17559"/>
                </a:cubicBezTo>
                <a:cubicBezTo>
                  <a:pt x="17234" y="17207"/>
                  <a:pt x="17513" y="16938"/>
                  <a:pt x="17750" y="16828"/>
                </a:cubicBezTo>
                <a:cubicBezTo>
                  <a:pt x="17844" y="16784"/>
                  <a:pt x="17926" y="16742"/>
                  <a:pt x="18000" y="16695"/>
                </a:cubicBezTo>
                <a:cubicBezTo>
                  <a:pt x="18149" y="16599"/>
                  <a:pt x="18264" y="16482"/>
                  <a:pt x="18346" y="16329"/>
                </a:cubicBezTo>
                <a:cubicBezTo>
                  <a:pt x="18471" y="16099"/>
                  <a:pt x="18527" y="15779"/>
                  <a:pt x="18544" y="15265"/>
                </a:cubicBezTo>
                <a:cubicBezTo>
                  <a:pt x="18555" y="14922"/>
                  <a:pt x="18548" y="14498"/>
                  <a:pt x="18531" y="13959"/>
                </a:cubicBezTo>
                <a:cubicBezTo>
                  <a:pt x="18523" y="13734"/>
                  <a:pt x="18520" y="13519"/>
                  <a:pt x="18522" y="13311"/>
                </a:cubicBezTo>
                <a:cubicBezTo>
                  <a:pt x="18523" y="13103"/>
                  <a:pt x="18529" y="12899"/>
                  <a:pt x="18539" y="12704"/>
                </a:cubicBezTo>
                <a:cubicBezTo>
                  <a:pt x="18541" y="12676"/>
                  <a:pt x="18547" y="12655"/>
                  <a:pt x="18548" y="12629"/>
                </a:cubicBezTo>
                <a:cubicBezTo>
                  <a:pt x="18570" y="12269"/>
                  <a:pt x="18605" y="11920"/>
                  <a:pt x="18662" y="11590"/>
                </a:cubicBezTo>
                <a:cubicBezTo>
                  <a:pt x="18693" y="11413"/>
                  <a:pt x="18731" y="11239"/>
                  <a:pt x="18772" y="11066"/>
                </a:cubicBezTo>
                <a:cubicBezTo>
                  <a:pt x="18813" y="10891"/>
                  <a:pt x="18860" y="10723"/>
                  <a:pt x="18912" y="10551"/>
                </a:cubicBezTo>
                <a:cubicBezTo>
                  <a:pt x="18933" y="10481"/>
                  <a:pt x="18956" y="10410"/>
                  <a:pt x="18978" y="10343"/>
                </a:cubicBezTo>
                <a:cubicBezTo>
                  <a:pt x="19070" y="10064"/>
                  <a:pt x="19174" y="9786"/>
                  <a:pt x="19298" y="9495"/>
                </a:cubicBezTo>
                <a:cubicBezTo>
                  <a:pt x="19764" y="8400"/>
                  <a:pt x="20500" y="6661"/>
                  <a:pt x="20929" y="5629"/>
                </a:cubicBezTo>
                <a:cubicBezTo>
                  <a:pt x="21144" y="5113"/>
                  <a:pt x="21336" y="4424"/>
                  <a:pt x="21477" y="3725"/>
                </a:cubicBezTo>
                <a:cubicBezTo>
                  <a:pt x="21513" y="3547"/>
                  <a:pt x="21537" y="3374"/>
                  <a:pt x="21565" y="3201"/>
                </a:cubicBezTo>
                <a:cubicBezTo>
                  <a:pt x="21577" y="3127"/>
                  <a:pt x="21587" y="3059"/>
                  <a:pt x="21600" y="2985"/>
                </a:cubicBezTo>
                <a:cubicBezTo>
                  <a:pt x="21532" y="1684"/>
                  <a:pt x="21429" y="1174"/>
                  <a:pt x="21276" y="1230"/>
                </a:cubicBezTo>
                <a:cubicBezTo>
                  <a:pt x="21037" y="1319"/>
                  <a:pt x="20881" y="1023"/>
                  <a:pt x="20929" y="582"/>
                </a:cubicBezTo>
                <a:cubicBezTo>
                  <a:pt x="20956" y="330"/>
                  <a:pt x="20571" y="157"/>
                  <a:pt x="19605" y="33"/>
                </a:cubicBezTo>
                <a:cubicBezTo>
                  <a:pt x="18903" y="472"/>
                  <a:pt x="18549" y="1520"/>
                  <a:pt x="18474" y="3326"/>
                </a:cubicBezTo>
                <a:cubicBezTo>
                  <a:pt x="18410" y="4866"/>
                  <a:pt x="18248" y="5073"/>
                  <a:pt x="16934" y="5255"/>
                </a:cubicBezTo>
                <a:cubicBezTo>
                  <a:pt x="16126" y="5366"/>
                  <a:pt x="15393" y="5233"/>
                  <a:pt x="15303" y="4964"/>
                </a:cubicBezTo>
                <a:cubicBezTo>
                  <a:pt x="15213" y="4694"/>
                  <a:pt x="15601" y="3654"/>
                  <a:pt x="16167" y="2652"/>
                </a:cubicBezTo>
                <a:cubicBezTo>
                  <a:pt x="16733" y="1650"/>
                  <a:pt x="17193" y="594"/>
                  <a:pt x="17193" y="308"/>
                </a:cubicBezTo>
                <a:cubicBezTo>
                  <a:pt x="17193" y="191"/>
                  <a:pt x="16432" y="87"/>
                  <a:pt x="15352" y="0"/>
                </a:cubicBezTo>
                <a:close/>
                <a:moveTo>
                  <a:pt x="13970" y="9004"/>
                </a:moveTo>
                <a:cubicBezTo>
                  <a:pt x="14070" y="9023"/>
                  <a:pt x="14163" y="9160"/>
                  <a:pt x="14247" y="9412"/>
                </a:cubicBezTo>
                <a:cubicBezTo>
                  <a:pt x="14385" y="9826"/>
                  <a:pt x="14341" y="10447"/>
                  <a:pt x="14150" y="10800"/>
                </a:cubicBezTo>
                <a:cubicBezTo>
                  <a:pt x="13919" y="11228"/>
                  <a:pt x="13717" y="11194"/>
                  <a:pt x="13549" y="10692"/>
                </a:cubicBezTo>
                <a:cubicBezTo>
                  <a:pt x="13411" y="10278"/>
                  <a:pt x="13455" y="9648"/>
                  <a:pt x="13646" y="9295"/>
                </a:cubicBezTo>
                <a:cubicBezTo>
                  <a:pt x="13762" y="9081"/>
                  <a:pt x="13870" y="8986"/>
                  <a:pt x="13970" y="9004"/>
                </a:cubicBezTo>
                <a:close/>
                <a:moveTo>
                  <a:pt x="10761" y="10975"/>
                </a:moveTo>
                <a:cubicBezTo>
                  <a:pt x="10950" y="10966"/>
                  <a:pt x="11059" y="11229"/>
                  <a:pt x="11155" y="11789"/>
                </a:cubicBezTo>
                <a:cubicBezTo>
                  <a:pt x="11263" y="12422"/>
                  <a:pt x="11493" y="13598"/>
                  <a:pt x="11668" y="14408"/>
                </a:cubicBezTo>
                <a:cubicBezTo>
                  <a:pt x="12103" y="16420"/>
                  <a:pt x="12129" y="16331"/>
                  <a:pt x="10861" y="17759"/>
                </a:cubicBezTo>
                <a:cubicBezTo>
                  <a:pt x="10241" y="18458"/>
                  <a:pt x="9545" y="19030"/>
                  <a:pt x="9318" y="19031"/>
                </a:cubicBezTo>
                <a:cubicBezTo>
                  <a:pt x="8542" y="19035"/>
                  <a:pt x="8503" y="17841"/>
                  <a:pt x="9248" y="16878"/>
                </a:cubicBezTo>
                <a:cubicBezTo>
                  <a:pt x="9815" y="16144"/>
                  <a:pt x="9952" y="15438"/>
                  <a:pt x="9831" y="13909"/>
                </a:cubicBezTo>
                <a:cubicBezTo>
                  <a:pt x="9713" y="12419"/>
                  <a:pt x="9840" y="11746"/>
                  <a:pt x="10318" y="11274"/>
                </a:cubicBezTo>
                <a:cubicBezTo>
                  <a:pt x="10505" y="11088"/>
                  <a:pt x="10647" y="10980"/>
                  <a:pt x="10761" y="10975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pic>
        <p:nvPicPr>
          <p:cNvPr id="22" name="image6.png" descr="image6.png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147" y="3958360"/>
            <a:ext cx="845860" cy="3948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3" name="Image" descr="Image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3715635" y="3869202"/>
            <a:ext cx="763295" cy="5732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690732" y="1740183"/>
            <a:ext cx="1562744" cy="713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 17" descr="Image 15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3933445" y="1710635"/>
            <a:ext cx="1373939" cy="772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 Shot 2022-03-07 at 12.10.56.png" descr="Screen Shot 2022-03-07 at 12.10.56.png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547" y="1775302"/>
            <a:ext cx="2690013" cy="589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11432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6" name="github.com/SmileiPIC/Smilei  is the place to st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86384">
              <a:defRPr sz="3440"/>
            </a:pPr>
            <a:r>
              <a:rPr lang="en-US"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  https://</a:t>
            </a:r>
            <a:r>
              <a:rPr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github.com/SmileiPIC/Smilei</a:t>
            </a:r>
            <a:endParaRPr dirty="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" y="1230311"/>
            <a:ext cx="7903167" cy="44146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6585527" y="3713018"/>
            <a:ext cx="1782618" cy="295564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4" y="4030301"/>
            <a:ext cx="2184163" cy="10496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019636" y="4234759"/>
            <a:ext cx="1872865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Ink Free" panose="03080402000500000000" pitchFamily="66" charset="0"/>
                <a:cs typeface="Clear Sans Thin" panose="020B0203030202020304" pitchFamily="34" charset="0"/>
                <a:sym typeface="Clear Sans Light"/>
              </a:rPr>
              <a:t>Link to documentation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Ink Free" panose="03080402000500000000" pitchFamily="66" charset="0"/>
              <a:cs typeface="Clear Sans Thin" panose="020B0203030202020304" pitchFamily="34" charset="0"/>
              <a:sym typeface="Clear Sans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3818"/>
          <a:stretch/>
        </p:blipFill>
        <p:spPr>
          <a:xfrm>
            <a:off x="1163268" y="1222849"/>
            <a:ext cx="7917829" cy="43466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64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6" name="github.com/SmileiPIC/Smilei  is the place to st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86384">
              <a:defRPr sz="3440"/>
            </a:pPr>
            <a:r>
              <a:rPr lang="en-US" sz="3200" dirty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https://</a:t>
            </a:r>
            <a:r>
              <a:rPr lang="en-US"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smileipic.github.io/Smilei</a:t>
            </a:r>
            <a:endParaRPr dirty="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1906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3818"/>
          <a:stretch/>
        </p:blipFill>
        <p:spPr>
          <a:xfrm>
            <a:off x="1163268" y="1222849"/>
            <a:ext cx="7917829" cy="43466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64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6" name="github.com/SmileiPIC/Smilei  is the place to st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86384">
              <a:defRPr sz="3440"/>
            </a:pPr>
            <a:r>
              <a:rPr lang="en-US" sz="3200" dirty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https://</a:t>
            </a:r>
            <a:r>
              <a:rPr lang="en-US"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smileipic.github.io/Smilei</a:t>
            </a:r>
            <a:endParaRPr dirty="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40" y="653148"/>
            <a:ext cx="4003260" cy="464852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87" y="620463"/>
            <a:ext cx="934649" cy="8738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07566" y="1185393"/>
            <a:ext cx="3071354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News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Description of </a:t>
            </a:r>
            <a:r>
              <a:rPr lang="en-US" sz="2200" b="1" dirty="0" err="1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Smilei</a:t>
            </a:r>
            <a:r>
              <a:rPr lang="en-US" sz="2200" b="1" dirty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)</a:t>
            </a:r>
            <a:endParaRPr lang="en-US" sz="2200" b="1" dirty="0" smtClean="0">
              <a:solidFill>
                <a:srgbClr val="1E3666"/>
              </a:solidFill>
              <a:latin typeface="Ink Free" panose="03080402000500000000" pitchFamily="66" charset="0"/>
              <a:cs typeface="Clear Sans Thin" panose="020B02030302020203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How to install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How to make a simulation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Post-processing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rgbClr val="1E3666"/>
                </a:solidFill>
                <a:latin typeface="Ink Free" panose="03080402000500000000" pitchFamily="66" charset="0"/>
                <a:cs typeface="Clear Sans Thin" panose="020B0203030202020304" pitchFamily="34" charset="0"/>
              </a:rPr>
              <a:t>Links </a:t>
            </a:r>
          </a:p>
        </p:txBody>
      </p:sp>
    </p:spTree>
    <p:extLst>
      <p:ext uri="{BB962C8B-B14F-4D97-AF65-F5344CB8AC3E}">
        <p14:creationId xmlns:p14="http://schemas.microsoft.com/office/powerpoint/2010/main" val="1887289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b="17833"/>
          <a:stretch/>
        </p:blipFill>
        <p:spPr>
          <a:xfrm>
            <a:off x="1127434" y="1203312"/>
            <a:ext cx="7910429" cy="4364731"/>
          </a:xfrm>
          <a:prstGeom prst="rect">
            <a:avLst/>
          </a:prstGeom>
        </p:spPr>
      </p:pic>
      <p:sp>
        <p:nvSpPr>
          <p:cNvPr id="95" name="instal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Installation explained in the doc</a:t>
            </a:r>
            <a:endParaRPr dirty="0"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97" name="it’s…"/>
          <p:cNvSpPr txBox="1"/>
          <p:nvPr/>
        </p:nvSpPr>
        <p:spPr>
          <a:xfrm rot="21000000">
            <a:off x="7418914" y="3555741"/>
            <a:ext cx="2406337" cy="1804239"/>
          </a:xfrm>
          <a:prstGeom prst="rect">
            <a:avLst/>
          </a:prstGeom>
          <a:solidFill>
            <a:srgbClr val="FFFC79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endParaRPr lang="en-US" sz="3600" dirty="0" smtClean="0">
              <a:latin typeface="Ink Free" panose="03080402000500000000" pitchFamily="66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3600" dirty="0" smtClean="0">
                <a:latin typeface="Ink Free" panose="03080402000500000000" pitchFamily="66" charset="0"/>
                <a:cs typeface="Arial" panose="020B0604020202020204" pitchFamily="34" charset="0"/>
              </a:rPr>
              <a:t>it’s in</a:t>
            </a:r>
            <a:endParaRPr lang="en-US" sz="3600" dirty="0" smtClean="0">
              <a:latin typeface="Ink Free" panose="03080402000500000000" pitchFamily="66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 sz="42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3600" dirty="0" smtClean="0">
                <a:latin typeface="Ink Free" panose="03080402000500000000" pitchFamily="66" charset="0"/>
                <a:cs typeface="Arial" panose="020B0604020202020204" pitchFamily="34" charset="0"/>
              </a:rPr>
              <a:t>the doc</a:t>
            </a:r>
            <a:r>
              <a:rPr sz="3600" dirty="0">
                <a:latin typeface="Ink Free" panose="03080402000500000000" pitchFamily="66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6" name="it’s… it’s in the doc!" descr="it’s… it’s in the doc!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7367373" y="3226961"/>
            <a:ext cx="2431737" cy="2274139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"/>
          <p:cNvSpPr/>
          <p:nvPr/>
        </p:nvSpPr>
        <p:spPr>
          <a:xfrm>
            <a:off x="-1" y="-9720"/>
            <a:ext cx="10137242" cy="9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"/>
                </a:moveTo>
                <a:lnTo>
                  <a:pt x="21600" y="0"/>
                </a:lnTo>
                <a:lnTo>
                  <a:pt x="21497" y="17577"/>
                </a:lnTo>
                <a:lnTo>
                  <a:pt x="308" y="21600"/>
                </a:lnTo>
                <a:lnTo>
                  <a:pt x="0" y="213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lang="en-US"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5" name="Shape"/>
          <p:cNvSpPr/>
          <p:nvPr/>
        </p:nvSpPr>
        <p:spPr>
          <a:xfrm>
            <a:off x="0" y="5848200"/>
            <a:ext cx="10079641" cy="45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404" y="0"/>
                </a:lnTo>
                <a:lnTo>
                  <a:pt x="0" y="15490"/>
                </a:lnTo>
                <a:lnTo>
                  <a:pt x="0" y="21600"/>
                </a:lnTo>
                <a:close/>
              </a:path>
            </a:pathLst>
          </a:custGeom>
          <a:solidFill>
            <a:srgbClr val="0672BA"/>
          </a:solidFill>
          <a:ln w="12700">
            <a:miter lim="400000"/>
          </a:ln>
        </p:spPr>
        <p:txBody>
          <a:bodyPr lIns="0" tIns="0" rIns="0" bIns="0"/>
          <a:lstStyle/>
          <a:p>
            <a:pPr algn="l">
              <a:defRPr sz="1800"/>
            </a:pPr>
            <a:endParaRPr lang="en-US" dirty="0">
              <a:latin typeface="Clear Sans Thin" panose="020B0203030202020304" pitchFamily="34" charset="0"/>
              <a:cs typeface="Clear Sans Thin" panose="020B0203030202020304" pitchFamily="34" charset="0"/>
            </a:endParaRPr>
          </a:p>
        </p:txBody>
      </p:sp>
      <p:sp>
        <p:nvSpPr>
          <p:cNvPr id="66" name="github.com/SmileiPIC/Smilei  is the place to st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86384">
              <a:defRPr sz="3440"/>
            </a:pPr>
            <a:r>
              <a:rPr lang="en-US" sz="3200" dirty="0" smtClean="0">
                <a:solidFill>
                  <a:srgbClr val="FFFFFF"/>
                </a:solidFill>
                <a:ea typeface="+mn-ea"/>
                <a:cs typeface="+mn-cs"/>
                <a:sym typeface="Courier"/>
              </a:rPr>
              <a:t>  https://github.com/SmileiPIC/Smilei</a:t>
            </a:r>
            <a:endParaRPr lang="en-US" dirty="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03799" y="5935420"/>
            <a:ext cx="766125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" y="1230311"/>
            <a:ext cx="7903167" cy="44146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" y="1084637"/>
            <a:ext cx="8224745" cy="4657454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5597236" y="2743201"/>
            <a:ext cx="1006764" cy="471054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lear Sans Thin" panose="020B0203030202020304" pitchFamily="34" charset="0"/>
              <a:cs typeface="Clear Sans Thin" panose="020B0203030202020304" pitchFamily="34" charset="0"/>
              <a:sym typeface="Clear Sans Ligh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5" y="3214254"/>
            <a:ext cx="2341184" cy="112515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38617" y="3531420"/>
            <a:ext cx="187286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Ink Free" panose="03080402000500000000" pitchFamily="66" charset="0"/>
                <a:cs typeface="Clear Sans Thin" panose="020B0203030202020304" pitchFamily="34" charset="0"/>
                <a:sym typeface="Clear Sans Light"/>
              </a:rPr>
              <a:t>Direct download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Ink Free" panose="03080402000500000000" pitchFamily="66" charset="0"/>
              <a:cs typeface="Clear Sans Thin" panose="020B0203030202020304" pitchFamily="34" charset="0"/>
              <a:sym typeface="Clear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4387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lear Sans Light"/>
        <a:ea typeface="Clear Sans Light"/>
        <a:cs typeface="Clear Sans Light"/>
      </a:majorFont>
      <a:minorFont>
        <a:latin typeface="Courier"/>
        <a:ea typeface="Courier"/>
        <a:cs typeface="Courie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5400" cap="flat">
          <a:solidFill>
            <a:srgbClr val="0672BA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p3d/>
      </a:spPr>
      <a:bodyPr rot="0" spcFirstLastPara="1" vertOverflow="overflow" horzOverflow="overflow" vert="horz" wrap="square" lIns="0" tIns="0" rIns="0" bIns="0" numCol="1" spcCol="38100" rtlCol="0" anchor="t">
        <a:no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lear Sans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lear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lear Sans Light"/>
        <a:ea typeface="Clear Sans Light"/>
        <a:cs typeface="Clear Sans Light"/>
      </a:majorFont>
      <a:minorFont>
        <a:latin typeface="Courier"/>
        <a:ea typeface="Courier"/>
        <a:cs typeface="Courie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lear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lear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530</Words>
  <Application>Microsoft Office PowerPoint</Application>
  <PresentationFormat>Personnalisé</PresentationFormat>
  <Paragraphs>176</Paragraphs>
  <Slides>40</Slides>
  <Notes>33</Notes>
  <HiddenSlides>0</HiddenSlides>
  <MMClips>9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0" baseType="lpstr">
      <vt:lpstr>Clear Sans Light</vt:lpstr>
      <vt:lpstr>Arial</vt:lpstr>
      <vt:lpstr>Courier</vt:lpstr>
      <vt:lpstr>Clear Sans Thin</vt:lpstr>
      <vt:lpstr>BPreplay</vt:lpstr>
      <vt:lpstr>Helvetica Neue</vt:lpstr>
      <vt:lpstr>Consolas</vt:lpstr>
      <vt:lpstr>Chalkduster</vt:lpstr>
      <vt:lpstr>Ink Free</vt:lpstr>
      <vt:lpstr>Office Theme</vt:lpstr>
      <vt:lpstr>Session #1: Project review</vt:lpstr>
      <vt:lpstr>Not only a C++ code</vt:lpstr>
      <vt:lpstr>Présentation PowerPoint</vt:lpstr>
      <vt:lpstr>  https://github.com/SmileiPIC/Smilei</vt:lpstr>
      <vt:lpstr>  https://github.com/SmileiPIC/Smilei</vt:lpstr>
      <vt:lpstr>https://smileipic.github.io/Smilei</vt:lpstr>
      <vt:lpstr>https://smileipic.github.io/Smilei</vt:lpstr>
      <vt:lpstr>Installation explained in the doc</vt:lpstr>
      <vt:lpstr>  https://github.com/SmileiPIC/Smilei</vt:lpstr>
      <vt:lpstr>Download the code with git </vt:lpstr>
      <vt:lpstr>Compile with make </vt:lpstr>
      <vt:lpstr>Compile with make </vt:lpstr>
      <vt:lpstr>How to compile on a supercomputer?</vt:lpstr>
      <vt:lpstr>Run a simple case</vt:lpstr>
      <vt:lpstr>Présentation PowerPoint</vt:lpstr>
      <vt:lpstr>What the does the input file look like?</vt:lpstr>
      <vt:lpstr>All the details are in the doc</vt:lpstr>
      <vt:lpstr>Use any Python package</vt:lpstr>
      <vt:lpstr>Présentation PowerPoint</vt:lpstr>
      <vt:lpstr>             friendly postprocessing</vt:lpstr>
      <vt:lpstr>            postprocessing</vt:lpstr>
      <vt:lpstr>            3D postprocessing</vt:lpstr>
      <vt:lpstr>Présentation PowerPoint</vt:lpstr>
      <vt:lpstr>Présentation PowerPoint</vt:lpstr>
      <vt:lpstr> Smilei is tested every time it is modified</vt:lpstr>
      <vt:lpstr>Présentation PowerPoint</vt:lpstr>
      <vt:lpstr>https://smileipic.github.io/Smilei</vt:lpstr>
      <vt:lpstr>A chatroom for all users</vt:lpstr>
      <vt:lpstr>Report bugs / ask for new features</vt:lpstr>
      <vt:lpstr>You are welcome to contribute !</vt:lpstr>
      <vt:lpstr>Présentation PowerPoint</vt:lpstr>
      <vt:lpstr>Training workshops</vt:lpstr>
      <vt:lpstr>https://smileipic.github.io/Smilei</vt:lpstr>
      <vt:lpstr>The tutorials can be found online</vt:lpstr>
      <vt:lpstr>Teaching resources also available online</vt:lpstr>
      <vt:lpstr>Présentation PowerPoint</vt:lpstr>
      <vt:lpstr>Free software license</vt:lpstr>
      <vt:lpstr>Publications</vt:lpstr>
      <vt:lpstr>Take-home points</vt:lpstr>
      <vt:lpstr> Thanks &amp; Keep Smileing!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#1: Project review</dc:title>
  <dc:creator>Frédéric PEREZ</dc:creator>
  <cp:lastModifiedBy>Frédéric PEREZ</cp:lastModifiedBy>
  <cp:revision>130</cp:revision>
  <dcterms:modified xsi:type="dcterms:W3CDTF">2023-11-06T10:42:54Z</dcterms:modified>
</cp:coreProperties>
</file>