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9" r:id="rId4"/>
    <p:sldId id="259" r:id="rId5"/>
    <p:sldId id="271" r:id="rId6"/>
    <p:sldId id="260" r:id="rId7"/>
    <p:sldId id="272" r:id="rId8"/>
    <p:sldId id="275" r:id="rId9"/>
    <p:sldId id="280" r:id="rId10"/>
    <p:sldId id="279" r:id="rId11"/>
    <p:sldId id="283" r:id="rId12"/>
    <p:sldId id="284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6E4ED4-B39C-43CB-9C2A-EA3809DDD73E}" v="34" dt="2023-10-17T23:13:01.0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guyen Dinh Duy" userId="6f51bef99ef79139" providerId="LiveId" clId="{066E4ED4-B39C-43CB-9C2A-EA3809DDD73E}"/>
    <pc:docChg chg="undo custSel addSld delSld modSld sldOrd">
      <pc:chgData name="Nguyen Dinh Duy" userId="6f51bef99ef79139" providerId="LiveId" clId="{066E4ED4-B39C-43CB-9C2A-EA3809DDD73E}" dt="2023-10-18T20:22:49.897" v="824"/>
      <pc:docMkLst>
        <pc:docMk/>
      </pc:docMkLst>
      <pc:sldChg chg="addSp delSp modSp mod">
        <pc:chgData name="Nguyen Dinh Duy" userId="6f51bef99ef79139" providerId="LiveId" clId="{066E4ED4-B39C-43CB-9C2A-EA3809DDD73E}" dt="2023-10-17T15:01:49.051" v="671" actId="20577"/>
        <pc:sldMkLst>
          <pc:docMk/>
          <pc:sldMk cId="2103853564" sldId="256"/>
        </pc:sldMkLst>
        <pc:spChg chg="mod">
          <ac:chgData name="Nguyen Dinh Duy" userId="6f51bef99ef79139" providerId="LiveId" clId="{066E4ED4-B39C-43CB-9C2A-EA3809DDD73E}" dt="2023-10-14T21:07:05.165" v="124" actId="14100"/>
          <ac:spMkLst>
            <pc:docMk/>
            <pc:sldMk cId="2103853564" sldId="256"/>
            <ac:spMk id="2" creationId="{AABFB361-A6F9-1B00-294D-A598FBBFADA3}"/>
          </ac:spMkLst>
        </pc:spChg>
        <pc:spChg chg="mod">
          <ac:chgData name="Nguyen Dinh Duy" userId="6f51bef99ef79139" providerId="LiveId" clId="{066E4ED4-B39C-43CB-9C2A-EA3809DDD73E}" dt="2023-10-14T21:12:55.278" v="314" actId="20577"/>
          <ac:spMkLst>
            <pc:docMk/>
            <pc:sldMk cId="2103853564" sldId="256"/>
            <ac:spMk id="3" creationId="{61581B11-DC7D-FDAF-C87C-527A3F47187E}"/>
          </ac:spMkLst>
        </pc:spChg>
        <pc:spChg chg="add mod">
          <ac:chgData name="Nguyen Dinh Duy" userId="6f51bef99ef79139" providerId="LiveId" clId="{066E4ED4-B39C-43CB-9C2A-EA3809DDD73E}" dt="2023-10-14T21:13:02.239" v="331" actId="20577"/>
          <ac:spMkLst>
            <pc:docMk/>
            <pc:sldMk cId="2103853564" sldId="256"/>
            <ac:spMk id="4" creationId="{562D55BC-0B38-FAE9-9A92-FDAE05A560C7}"/>
          </ac:spMkLst>
        </pc:spChg>
        <pc:spChg chg="add mod">
          <ac:chgData name="Nguyen Dinh Duy" userId="6f51bef99ef79139" providerId="LiveId" clId="{066E4ED4-B39C-43CB-9C2A-EA3809DDD73E}" dt="2023-10-14T21:13:13.909" v="349" actId="20577"/>
          <ac:spMkLst>
            <pc:docMk/>
            <pc:sldMk cId="2103853564" sldId="256"/>
            <ac:spMk id="5" creationId="{29919E8E-3467-D4A5-E15D-9D9A24592612}"/>
          </ac:spMkLst>
        </pc:spChg>
        <pc:spChg chg="add mod">
          <ac:chgData name="Nguyen Dinh Duy" userId="6f51bef99ef79139" providerId="LiveId" clId="{066E4ED4-B39C-43CB-9C2A-EA3809DDD73E}" dt="2023-10-17T15:01:49.051" v="671" actId="20577"/>
          <ac:spMkLst>
            <pc:docMk/>
            <pc:sldMk cId="2103853564" sldId="256"/>
            <ac:spMk id="6" creationId="{4EEF0059-5368-2C13-CDF8-0CF825F32044}"/>
          </ac:spMkLst>
        </pc:spChg>
        <pc:spChg chg="mod">
          <ac:chgData name="Nguyen Dinh Duy" userId="6f51bef99ef79139" providerId="LiveId" clId="{066E4ED4-B39C-43CB-9C2A-EA3809DDD73E}" dt="2023-10-17T14:59:37.014" v="664" actId="1076"/>
          <ac:spMkLst>
            <pc:docMk/>
            <pc:sldMk cId="2103853564" sldId="256"/>
            <ac:spMk id="9" creationId="{CF0095EB-B85C-7B0F-BDB5-86EAB500F019}"/>
          </ac:spMkLst>
        </pc:spChg>
        <pc:spChg chg="del mod">
          <ac:chgData name="Nguyen Dinh Duy" userId="6f51bef99ef79139" providerId="LiveId" clId="{066E4ED4-B39C-43CB-9C2A-EA3809DDD73E}" dt="2023-10-14T21:08:23.830" v="156" actId="478"/>
          <ac:spMkLst>
            <pc:docMk/>
            <pc:sldMk cId="2103853564" sldId="256"/>
            <ac:spMk id="10" creationId="{3714D7F2-CE6E-905D-2274-A952959A9D25}"/>
          </ac:spMkLst>
        </pc:spChg>
        <pc:spChg chg="del">
          <ac:chgData name="Nguyen Dinh Duy" userId="6f51bef99ef79139" providerId="LiveId" clId="{066E4ED4-B39C-43CB-9C2A-EA3809DDD73E}" dt="2023-10-14T21:10:31.299" v="231" actId="478"/>
          <ac:spMkLst>
            <pc:docMk/>
            <pc:sldMk cId="2103853564" sldId="256"/>
            <ac:spMk id="11" creationId="{AF02DB33-8732-0318-F0B7-FF982B7D4B46}"/>
          </ac:spMkLst>
        </pc:spChg>
      </pc:sldChg>
      <pc:sldChg chg="modSp mod">
        <pc:chgData name="Nguyen Dinh Duy" userId="6f51bef99ef79139" providerId="LiveId" clId="{066E4ED4-B39C-43CB-9C2A-EA3809DDD73E}" dt="2023-10-18T16:29:33.244" v="822" actId="115"/>
        <pc:sldMkLst>
          <pc:docMk/>
          <pc:sldMk cId="715923671" sldId="260"/>
        </pc:sldMkLst>
        <pc:spChg chg="mod">
          <ac:chgData name="Nguyen Dinh Duy" userId="6f51bef99ef79139" providerId="LiveId" clId="{066E4ED4-B39C-43CB-9C2A-EA3809DDD73E}" dt="2023-10-18T16:29:33.244" v="822" actId="115"/>
          <ac:spMkLst>
            <pc:docMk/>
            <pc:sldMk cId="715923671" sldId="260"/>
            <ac:spMk id="3" creationId="{B4ACDC4F-DD5D-1B1E-EE13-5BBD48F7B993}"/>
          </ac:spMkLst>
        </pc:spChg>
      </pc:sldChg>
      <pc:sldChg chg="del">
        <pc:chgData name="Nguyen Dinh Duy" userId="6f51bef99ef79139" providerId="LiveId" clId="{066E4ED4-B39C-43CB-9C2A-EA3809DDD73E}" dt="2023-10-17T23:10:30.409" v="700" actId="47"/>
        <pc:sldMkLst>
          <pc:docMk/>
          <pc:sldMk cId="1478794096" sldId="261"/>
        </pc:sldMkLst>
      </pc:sldChg>
      <pc:sldChg chg="modSp del mod">
        <pc:chgData name="Nguyen Dinh Duy" userId="6f51bef99ef79139" providerId="LiveId" clId="{066E4ED4-B39C-43CB-9C2A-EA3809DDD73E}" dt="2023-10-17T23:09:20.134" v="699" actId="47"/>
        <pc:sldMkLst>
          <pc:docMk/>
          <pc:sldMk cId="4186816295" sldId="262"/>
        </pc:sldMkLst>
        <pc:spChg chg="mod">
          <ac:chgData name="Nguyen Dinh Duy" userId="6f51bef99ef79139" providerId="LiveId" clId="{066E4ED4-B39C-43CB-9C2A-EA3809DDD73E}" dt="2023-10-14T21:36:19.517" v="534" actId="108"/>
          <ac:spMkLst>
            <pc:docMk/>
            <pc:sldMk cId="4186816295" sldId="262"/>
            <ac:spMk id="2" creationId="{B1167CED-2924-3990-DC94-74150F7CCD25}"/>
          </ac:spMkLst>
        </pc:spChg>
      </pc:sldChg>
      <pc:sldChg chg="addSp delSp modSp mod">
        <pc:chgData name="Nguyen Dinh Duy" userId="6f51bef99ef79139" providerId="LiveId" clId="{066E4ED4-B39C-43CB-9C2A-EA3809DDD73E}" dt="2023-10-17T23:13:38.439" v="702" actId="478"/>
        <pc:sldMkLst>
          <pc:docMk/>
          <pc:sldMk cId="439823719" sldId="266"/>
        </pc:sldMkLst>
        <pc:spChg chg="add mod">
          <ac:chgData name="Nguyen Dinh Duy" userId="6f51bef99ef79139" providerId="LiveId" clId="{066E4ED4-B39C-43CB-9C2A-EA3809DDD73E}" dt="2023-10-16T21:15:43.813" v="560" actId="1076"/>
          <ac:spMkLst>
            <pc:docMk/>
            <pc:sldMk cId="439823719" sldId="266"/>
            <ac:spMk id="4" creationId="{2462544D-6CBE-92BF-61F7-0CAF9B031758}"/>
          </ac:spMkLst>
        </pc:spChg>
        <pc:spChg chg="add mod">
          <ac:chgData name="Nguyen Dinh Duy" userId="6f51bef99ef79139" providerId="LiveId" clId="{066E4ED4-B39C-43CB-9C2A-EA3809DDD73E}" dt="2023-10-16T21:16:36.360" v="564" actId="207"/>
          <ac:spMkLst>
            <pc:docMk/>
            <pc:sldMk cId="439823719" sldId="266"/>
            <ac:spMk id="5" creationId="{2C3EF1CC-5000-07E0-2938-0BF99AB76AD5}"/>
          </ac:spMkLst>
        </pc:spChg>
        <pc:spChg chg="del">
          <ac:chgData name="Nguyen Dinh Duy" userId="6f51bef99ef79139" providerId="LiveId" clId="{066E4ED4-B39C-43CB-9C2A-EA3809DDD73E}" dt="2023-10-17T23:13:34.555" v="701" actId="478"/>
          <ac:spMkLst>
            <pc:docMk/>
            <pc:sldMk cId="439823719" sldId="266"/>
            <ac:spMk id="6" creationId="{8E4FA670-E376-3E30-B367-5C8228760B98}"/>
          </ac:spMkLst>
        </pc:spChg>
        <pc:spChg chg="mod">
          <ac:chgData name="Nguyen Dinh Duy" userId="6f51bef99ef79139" providerId="LiveId" clId="{066E4ED4-B39C-43CB-9C2A-EA3809DDD73E}" dt="2023-10-16T21:15:49.207" v="561" actId="1076"/>
          <ac:spMkLst>
            <pc:docMk/>
            <pc:sldMk cId="439823719" sldId="266"/>
            <ac:spMk id="17" creationId="{B0FA2EE3-45C6-FA6B-AE21-722E49A582CA}"/>
          </ac:spMkLst>
        </pc:spChg>
        <pc:spChg chg="del">
          <ac:chgData name="Nguyen Dinh Duy" userId="6f51bef99ef79139" providerId="LiveId" clId="{066E4ED4-B39C-43CB-9C2A-EA3809DDD73E}" dt="2023-10-17T23:13:38.439" v="702" actId="478"/>
          <ac:spMkLst>
            <pc:docMk/>
            <pc:sldMk cId="439823719" sldId="266"/>
            <ac:spMk id="19" creationId="{3DCD5E07-B389-F059-BBCB-DF31E76C6A84}"/>
          </ac:spMkLst>
        </pc:spChg>
        <pc:spChg chg="mod">
          <ac:chgData name="Nguyen Dinh Duy" userId="6f51bef99ef79139" providerId="LiveId" clId="{066E4ED4-B39C-43CB-9C2A-EA3809DDD73E}" dt="2023-10-14T21:33:56.983" v="522" actId="1076"/>
          <ac:spMkLst>
            <pc:docMk/>
            <pc:sldMk cId="439823719" sldId="266"/>
            <ac:spMk id="24" creationId="{F2A2C877-42B7-D6A3-88CE-4D211ACD2F91}"/>
          </ac:spMkLst>
        </pc:spChg>
      </pc:sldChg>
      <pc:sldChg chg="ord">
        <pc:chgData name="Nguyen Dinh Duy" userId="6f51bef99ef79139" providerId="LiveId" clId="{066E4ED4-B39C-43CB-9C2A-EA3809DDD73E}" dt="2023-10-17T15:53:25.413" v="696"/>
        <pc:sldMkLst>
          <pc:docMk/>
          <pc:sldMk cId="2021591205" sldId="272"/>
        </pc:sldMkLst>
      </pc:sldChg>
      <pc:sldChg chg="del">
        <pc:chgData name="Nguyen Dinh Duy" userId="6f51bef99ef79139" providerId="LiveId" clId="{066E4ED4-B39C-43CB-9C2A-EA3809DDD73E}" dt="2023-10-17T15:47:28.641" v="692" actId="2696"/>
        <pc:sldMkLst>
          <pc:docMk/>
          <pc:sldMk cId="3260648221" sldId="277"/>
        </pc:sldMkLst>
      </pc:sldChg>
      <pc:sldChg chg="modSp mod">
        <pc:chgData name="Nguyen Dinh Duy" userId="6f51bef99ef79139" providerId="LiveId" clId="{066E4ED4-B39C-43CB-9C2A-EA3809DDD73E}" dt="2023-10-17T22:12:32.394" v="698" actId="27636"/>
        <pc:sldMkLst>
          <pc:docMk/>
          <pc:sldMk cId="1626885281" sldId="279"/>
        </pc:sldMkLst>
        <pc:spChg chg="mod">
          <ac:chgData name="Nguyen Dinh Duy" userId="6f51bef99ef79139" providerId="LiveId" clId="{066E4ED4-B39C-43CB-9C2A-EA3809DDD73E}" dt="2023-10-17T22:12:32.394" v="698" actId="27636"/>
          <ac:spMkLst>
            <pc:docMk/>
            <pc:sldMk cId="1626885281" sldId="279"/>
            <ac:spMk id="3" creationId="{043E0378-65BA-8FAA-40F4-C44F4C8115BF}"/>
          </ac:spMkLst>
        </pc:spChg>
      </pc:sldChg>
      <pc:sldChg chg="addSp delSp modSp add mod ord">
        <pc:chgData name="Nguyen Dinh Duy" userId="6f51bef99ef79139" providerId="LiveId" clId="{066E4ED4-B39C-43CB-9C2A-EA3809DDD73E}" dt="2023-10-18T20:22:49.897" v="824"/>
        <pc:sldMkLst>
          <pc:docMk/>
          <pc:sldMk cId="926754964" sldId="284"/>
        </pc:sldMkLst>
        <pc:spChg chg="del">
          <ac:chgData name="Nguyen Dinh Duy" userId="6f51bef99ef79139" providerId="LiveId" clId="{066E4ED4-B39C-43CB-9C2A-EA3809DDD73E}" dt="2023-10-14T21:23:12.867" v="404" actId="478"/>
          <ac:spMkLst>
            <pc:docMk/>
            <pc:sldMk cId="926754964" sldId="284"/>
            <ac:spMk id="4" creationId="{2462544D-6CBE-92BF-61F7-0CAF9B031758}"/>
          </ac:spMkLst>
        </pc:spChg>
        <pc:spChg chg="add mod">
          <ac:chgData name="Nguyen Dinh Duy" userId="6f51bef99ef79139" providerId="LiveId" clId="{066E4ED4-B39C-43CB-9C2A-EA3809DDD73E}" dt="2023-10-16T21:16:05.245" v="563"/>
          <ac:spMkLst>
            <pc:docMk/>
            <pc:sldMk cId="926754964" sldId="284"/>
            <ac:spMk id="4" creationId="{308D6938-77C8-15E3-99A7-650BB9F75473}"/>
          </ac:spMkLst>
        </pc:spChg>
        <pc:spChg chg="del mod">
          <ac:chgData name="Nguyen Dinh Duy" userId="6f51bef99ef79139" providerId="LiveId" clId="{066E4ED4-B39C-43CB-9C2A-EA3809DDD73E}" dt="2023-10-16T21:16:04.492" v="562" actId="478"/>
          <ac:spMkLst>
            <pc:docMk/>
            <pc:sldMk cId="926754964" sldId="284"/>
            <ac:spMk id="17" creationId="{B0FA2EE3-45C6-FA6B-AE21-722E49A582CA}"/>
          </ac:spMkLst>
        </pc:spChg>
      </pc:sldChg>
      <pc:sldChg chg="del">
        <pc:chgData name="Nguyen Dinh Duy" userId="6f51bef99ef79139" providerId="LiveId" clId="{066E4ED4-B39C-43CB-9C2A-EA3809DDD73E}" dt="2023-10-14T21:13:31.954" v="350" actId="47"/>
        <pc:sldMkLst>
          <pc:docMk/>
          <pc:sldMk cId="282761508" sldId="286"/>
        </pc:sldMkLst>
      </pc:sldChg>
      <pc:sldChg chg="del">
        <pc:chgData name="Nguyen Dinh Duy" userId="6f51bef99ef79139" providerId="LiveId" clId="{066E4ED4-B39C-43CB-9C2A-EA3809DDD73E}" dt="2023-10-14T21:14:17.778" v="351" actId="47"/>
        <pc:sldMkLst>
          <pc:docMk/>
          <pc:sldMk cId="1761443794" sldId="288"/>
        </pc:sldMkLst>
      </pc:sldChg>
      <pc:sldChg chg="del">
        <pc:chgData name="Nguyen Dinh Duy" userId="6f51bef99ef79139" providerId="LiveId" clId="{066E4ED4-B39C-43CB-9C2A-EA3809DDD73E}" dt="2023-10-14T21:04:52.781" v="0" actId="47"/>
        <pc:sldMkLst>
          <pc:docMk/>
          <pc:sldMk cId="3684179048" sldId="289"/>
        </pc:sldMkLst>
      </pc:sldChg>
      <pc:sldChg chg="modSp del mod">
        <pc:chgData name="Nguyen Dinh Duy" userId="6f51bef99ef79139" providerId="LiveId" clId="{066E4ED4-B39C-43CB-9C2A-EA3809DDD73E}" dt="2023-10-14T21:22:43.781" v="399" actId="47"/>
        <pc:sldMkLst>
          <pc:docMk/>
          <pc:sldMk cId="1025367050" sldId="290"/>
        </pc:sldMkLst>
        <pc:spChg chg="mod">
          <ac:chgData name="Nguyen Dinh Duy" userId="6f51bef99ef79139" providerId="LiveId" clId="{066E4ED4-B39C-43CB-9C2A-EA3809DDD73E}" dt="2023-10-14T21:16:43.168" v="371" actId="20577"/>
          <ac:spMkLst>
            <pc:docMk/>
            <pc:sldMk cId="1025367050" sldId="290"/>
            <ac:spMk id="2" creationId="{86D936A3-404A-8832-F6B2-35439CD58683}"/>
          </ac:spMkLst>
        </pc:spChg>
        <pc:spChg chg="mod">
          <ac:chgData name="Nguyen Dinh Duy" userId="6f51bef99ef79139" providerId="LiveId" clId="{066E4ED4-B39C-43CB-9C2A-EA3809DDD73E}" dt="2023-10-14T21:20:02.275" v="373" actId="20577"/>
          <ac:spMkLst>
            <pc:docMk/>
            <pc:sldMk cId="1025367050" sldId="290"/>
            <ac:spMk id="3" creationId="{064823A4-9369-C143-02D5-DF3532481F49}"/>
          </ac:spMkLst>
        </pc:spChg>
      </pc:sldChg>
      <pc:sldChg chg="delSp del mod">
        <pc:chgData name="Nguyen Dinh Duy" userId="6f51bef99ef79139" providerId="LiveId" clId="{066E4ED4-B39C-43CB-9C2A-EA3809DDD73E}" dt="2023-10-14T21:14:26.303" v="353" actId="47"/>
        <pc:sldMkLst>
          <pc:docMk/>
          <pc:sldMk cId="1068749717" sldId="291"/>
        </pc:sldMkLst>
        <pc:spChg chg="del">
          <ac:chgData name="Nguyen Dinh Duy" userId="6f51bef99ef79139" providerId="LiveId" clId="{066E4ED4-B39C-43CB-9C2A-EA3809DDD73E}" dt="2023-10-14T21:14:23.978" v="352" actId="21"/>
          <ac:spMkLst>
            <pc:docMk/>
            <pc:sldMk cId="1068749717" sldId="291"/>
            <ac:spMk id="4" creationId="{A3DEB7D8-65FC-9A2F-8CE4-9FDE416E4816}"/>
          </ac:spMkLst>
        </pc:spChg>
      </pc:sldChg>
      <pc:sldChg chg="addSp modSp add del mod">
        <pc:chgData name="Nguyen Dinh Duy" userId="6f51bef99ef79139" providerId="LiveId" clId="{066E4ED4-B39C-43CB-9C2A-EA3809DDD73E}" dt="2023-10-14T21:22:51.291" v="400" actId="47"/>
        <pc:sldMkLst>
          <pc:docMk/>
          <pc:sldMk cId="2276034927" sldId="291"/>
        </pc:sldMkLst>
        <pc:spChg chg="mod">
          <ac:chgData name="Nguyen Dinh Duy" userId="6f51bef99ef79139" providerId="LiveId" clId="{066E4ED4-B39C-43CB-9C2A-EA3809DDD73E}" dt="2023-10-14T21:15:19.058" v="370" actId="20577"/>
          <ac:spMkLst>
            <pc:docMk/>
            <pc:sldMk cId="2276034927" sldId="291"/>
            <ac:spMk id="2" creationId="{86D936A3-404A-8832-F6B2-35439CD58683}"/>
          </ac:spMkLst>
        </pc:spChg>
        <pc:spChg chg="mod">
          <ac:chgData name="Nguyen Dinh Duy" userId="6f51bef99ef79139" providerId="LiveId" clId="{066E4ED4-B39C-43CB-9C2A-EA3809DDD73E}" dt="2023-10-14T21:21:41.601" v="398" actId="2711"/>
          <ac:spMkLst>
            <pc:docMk/>
            <pc:sldMk cId="2276034927" sldId="291"/>
            <ac:spMk id="3" creationId="{064823A4-9369-C143-02D5-DF3532481F49}"/>
          </ac:spMkLst>
        </pc:spChg>
        <pc:spChg chg="add mod">
          <ac:chgData name="Nguyen Dinh Duy" userId="6f51bef99ef79139" providerId="LiveId" clId="{066E4ED4-B39C-43CB-9C2A-EA3809DDD73E}" dt="2023-10-14T21:14:57.279" v="369" actId="20577"/>
          <ac:spMkLst>
            <pc:docMk/>
            <pc:sldMk cId="2276034927" sldId="291"/>
            <ac:spMk id="4" creationId="{F1F53D20-46DC-492D-4089-879ECFA7124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>
            <a:extLst>
              <a:ext uri="{FF2B5EF4-FFF2-40B4-BE49-F238E27FC236}">
                <a16:creationId xmlns:a16="http://schemas.microsoft.com/office/drawing/2014/main" id="{6D2A679D-AE26-347B-D6D3-EF42BB0808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nb-NO"/>
              <a:t>Verifiable DMCFE for Inner Product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772CC58C-D80B-6918-F731-A5B30B30BF0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0DAFB0-5EE9-43D8-B9DE-92A7DEACDF10}" type="datetime1">
              <a:rPr lang="en-US" smtClean="0"/>
              <a:t>10/18/2023</a:t>
            </a:fld>
            <a:endParaRPr lang="en-US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F6594E01-A59A-A0F0-6F72-BA3BB09590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Dinh Duy Nguyen, Duong Hieu Phan, David Pointcheval</a:t>
            </a:r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79C4B2EE-EFB4-4520-874C-D22F7C384EB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FD1FFF-2E8C-4D65-89C8-D0FC7B4E5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27381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nb-NO"/>
              <a:t>Verifiable DMCFE for Inner Product</a:t>
            </a:r>
            <a:endParaRPr lang="en-US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1B27BF-35F4-441C-B0D3-76A24AD12D56}" type="datetime1">
              <a:rPr lang="en-US" smtClean="0"/>
              <a:t>10/18/2023</a:t>
            </a:fld>
            <a:endParaRPr lang="en-US"/>
          </a:p>
        </p:txBody>
      </p:sp>
      <p:sp>
        <p:nvSpPr>
          <p:cNvPr id="4" name="Chỗ dành sẵn cho Hình ảnh của Bản chiế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Chỗ dành sẵn cho Ghi chú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Dinh Duy Nguyen, Duong Hieu Phan, David Pointcheval</a:t>
            </a:r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303C19-8B52-40FA-B55B-3EEEA2FC8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2071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523AB36A-3F82-B71A-F24F-93E8ED6FBE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5A9BEC22-61BB-BD45-5216-72FC2DA4FC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A4B26AD2-9A01-1CF0-C2FD-22DDD0F9E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10/17/2023</a:t>
            </a:r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A2AE82D8-5B79-4BD4-874D-4508FDA02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Verifiable DMCFE for Inner Product</a:t>
            </a:r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DDA0FC10-B33F-7126-75D2-197D31C4A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F549-30AC-450E-93E9-A05B3B106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364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87E75CE8-1761-1B80-1E67-8C963F012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DC238F8E-4ACD-E9E7-A837-BD1B3311A9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0341A385-09D9-7E23-4FC6-396D5F613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10/17/2023</a:t>
            </a:r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6D096300-D484-01F7-45E5-D3D757DFA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Verifiable DMCFE for Inner Product</a:t>
            </a:r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F1DAF9CD-77A0-8703-9D42-5421A0BC6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F549-30AC-450E-93E9-A05B3B106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109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E65ABEA8-D8BA-3793-FF21-DCD1337000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681682A7-18E7-DD7C-475A-52F57183C4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5BBDCD4F-6FC5-97BE-7996-7CBB3E83E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10/17/2023</a:t>
            </a:r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2AEB51B1-25C5-D708-073E-B28199304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Verifiable DMCFE for Inner Product</a:t>
            </a:r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2C5D83B6-6145-90F0-4A91-B5FF38ACB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F549-30AC-450E-93E9-A05B3B106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39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FDE3943C-2F45-8C2B-9AAB-7360B1C18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8D6E47FB-CE88-F119-C10A-2914F60A2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2B4713A5-5EF6-3BD5-CB32-B394F5906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10/17/2023</a:t>
            </a:r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B15311D6-E664-B675-EDE9-B18ADE3EC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Verifiable DMCFE for Inner Product</a:t>
            </a:r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6C0C8E35-5CE6-E4F9-A34F-651B7FA25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F549-30AC-450E-93E9-A05B3B106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837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34D1065-1E49-B042-CF42-E07D4CD5B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793AA5B1-AD24-C4AF-7E39-1A3318F7A6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9C927864-8B73-F751-A0A7-F583D382A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10/17/2023</a:t>
            </a:r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0CF8A606-1C54-CF2C-1E8B-981976AD6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Verifiable DMCFE for Inner Product</a:t>
            </a:r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3859708C-83FD-CD1A-03DE-E0E259F95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F549-30AC-450E-93E9-A05B3B106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376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61A61D38-3784-1F14-13EB-B7A751407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D18E1D19-1D86-7761-F158-83FCF358D4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B0F550BA-2C69-3750-799A-14E7D6400B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ED1D3873-4335-358E-0226-5EB57725E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10/17/2023</a:t>
            </a:r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41847BDB-F7E9-357B-A66B-861D40FC6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Verifiable DMCFE for Inner Product</a:t>
            </a:r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A030860E-7A9C-678D-B351-0751CB877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F549-30AC-450E-93E9-A05B3B106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491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A6D229EA-EC1C-0ECD-E88D-5A4A0AD3D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BFCA4EA6-BDFA-B8CB-FD25-F00AC33EE6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04548910-69EE-7A5F-579A-50638F7304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F9520935-0240-B60D-3719-7A215E5FCC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FDF37420-FD4C-9261-735D-23C4FBD917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3DC97DA7-5290-5F59-540C-814748309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10/17/2023</a:t>
            </a:r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D480F412-594E-581C-4BB7-D6525575E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Verifiable DMCFE for Inner Product</a:t>
            </a:r>
            <a:endParaRPr lang="en-US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EE770C65-6A76-3D07-037F-323D2E10F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F549-30AC-450E-93E9-A05B3B106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821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C152B6EB-8872-2C35-1B5E-C7D674C80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0D8AFDAA-70ED-4B8F-B9F0-F339C86FA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10/17/2023</a:t>
            </a:r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31CCB232-E0EB-26ED-9937-E626A1CF4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Verifiable DMCFE for Inner Product</a:t>
            </a:r>
            <a:endParaRPr lang="en-US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497CFB25-9EEA-69CD-5CAB-05A983BE1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F549-30AC-450E-93E9-A05B3B106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552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B9ED026F-AB9A-B146-864E-9BA1C9634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10/17/2023</a:t>
            </a:r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D50B5A8B-C14F-8A57-D3F0-1554DBE43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Verifiable DMCFE for Inner Product</a:t>
            </a:r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D918A55E-45AB-D1D8-4724-8E5C393F5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F549-30AC-450E-93E9-A05B3B106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154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AA435CB5-EB0F-4217-8894-D4FAAFE66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D927BDB5-F135-063B-E748-9D2837882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FFAD42D7-A234-A176-B489-CD734DEFE3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7605BA37-A211-8BFF-DCB8-83764EDBB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10/17/2023</a:t>
            </a:r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AA7BFBAE-F381-A42F-6485-667FBC8A2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Verifiable DMCFE for Inner Product</a:t>
            </a:r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6E34FEE9-A286-B721-C2A8-FCEA79D1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F549-30AC-450E-93E9-A05B3B106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230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82F992C2-ACB7-6235-82F5-2B74330E2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E66F8CFF-D2CE-2F7C-CC2A-3FD3EEA2E1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4ED5538A-EB52-71AB-CEC9-2D625EF91F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13F046A2-9E9A-9741-BF9E-13600B5FD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10/17/2023</a:t>
            </a:r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50B7FB07-DED2-DE63-6F5F-9A3787B19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Verifiable DMCFE for Inner Product</a:t>
            </a:r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1FBEC6CB-C548-5578-0D1D-62503E8C4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F549-30AC-450E-93E9-A05B3B106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26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50A88835-3A53-3FC8-FDFC-687EF2691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7312AB3E-E073-70FA-F643-E35237292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6FA07FFD-2ACF-95F8-9985-0EB7D05CFA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10/17/2023</a:t>
            </a:r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9FA2CB77-F150-06D9-3D1A-6F453ED26C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/>
              <a:t>Verifiable DMCFE for Inner Product</a:t>
            </a:r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4BAB2397-4323-CAF9-F7B1-0712B72374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7F549-30AC-450E-93E9-A05B3B106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161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a.cr/2023/268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7" Type="http://schemas.openxmlformats.org/officeDocument/2006/relationships/image" Target="../media/image34.sv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50.png"/><Relationship Id="rId4" Type="http://schemas.openxmlformats.org/officeDocument/2006/relationships/image" Target="../media/image4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ia.cr/2023/268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18" Type="http://schemas.openxmlformats.org/officeDocument/2006/relationships/image" Target="../media/image24.svg"/><Relationship Id="rId3" Type="http://schemas.openxmlformats.org/officeDocument/2006/relationships/image" Target="../media/image2.sv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17" Type="http://schemas.openxmlformats.org/officeDocument/2006/relationships/image" Target="../media/image23.png"/><Relationship Id="rId2" Type="http://schemas.openxmlformats.org/officeDocument/2006/relationships/image" Target="../media/image1.png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4.svg"/><Relationship Id="rId15" Type="http://schemas.openxmlformats.org/officeDocument/2006/relationships/image" Target="../media/image13.svg"/><Relationship Id="rId10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17.png"/><Relationship Id="rId1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.svg"/><Relationship Id="rId7" Type="http://schemas.openxmlformats.org/officeDocument/2006/relationships/image" Target="../media/image26.png"/><Relationship Id="rId12" Type="http://schemas.openxmlformats.org/officeDocument/2006/relationships/image" Target="../media/image24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23.png"/><Relationship Id="rId5" Type="http://schemas.openxmlformats.org/officeDocument/2006/relationships/image" Target="../media/image4.svg"/><Relationship Id="rId10" Type="http://schemas.openxmlformats.org/officeDocument/2006/relationships/image" Target="../media/image29.png"/><Relationship Id="rId4" Type="http://schemas.openxmlformats.org/officeDocument/2006/relationships/image" Target="../media/image3.png"/><Relationship Id="rId9" Type="http://schemas.openxmlformats.org/officeDocument/2006/relationships/image" Target="../media/image2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AABFB361-A6F9-1B00-294D-A598FBBFAD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750340"/>
            <a:ext cx="12192000" cy="2130589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>
                <a:latin typeface="Arial Black" panose="020B0A04020102020204" pitchFamily="34" charset="0"/>
                <a:cs typeface="Aharoni" panose="02010803020104030203" pitchFamily="2" charset="-79"/>
              </a:rPr>
              <a:t>Verifiable Decentralized Multi-Client Functional Encryption for Inner Product</a:t>
            </a:r>
            <a:br>
              <a:rPr lang="en-US" sz="1050" b="1" i="0" dirty="0">
                <a:solidFill>
                  <a:srgbClr val="0098F0"/>
                </a:solidFill>
                <a:effectLst/>
                <a:latin typeface="tahoma" panose="020B0604030504040204" pitchFamily="34" charset="0"/>
              </a:rPr>
            </a:br>
            <a:endParaRPr lang="en-US" sz="3600" b="1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61581B11-DC7D-FDAF-C87C-527A3F4718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530170"/>
            <a:ext cx="5298149" cy="1655762"/>
          </a:xfrm>
        </p:spPr>
        <p:txBody>
          <a:bodyPr>
            <a:norm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Dinh Duy NGUYEN </a:t>
            </a:r>
          </a:p>
          <a:p>
            <a:r>
              <a:rPr lang="vi-VN" sz="16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Inter" panose="02000503000000020004" pitchFamily="2" charset="0"/>
                <a:cs typeface="Arial" panose="020B0604020202020204" pitchFamily="34" charset="0"/>
              </a:rPr>
              <a:t>Télé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Inter" panose="02000503000000020004" pitchFamily="2" charset="0"/>
                <a:cs typeface="Arial" panose="020B0604020202020204" pitchFamily="34" charset="0"/>
              </a:rPr>
              <a:t>com Paris</a:t>
            </a: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CF0095EB-B85C-7B0F-BDB5-86EAB500F019}"/>
              </a:ext>
            </a:extLst>
          </p:cNvPr>
          <p:cNvSpPr txBox="1"/>
          <p:nvPr/>
        </p:nvSpPr>
        <p:spPr>
          <a:xfrm>
            <a:off x="4266008" y="541678"/>
            <a:ext cx="3659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Journées C2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vi-VN" dirty="0"/>
              <a:t>October 19th, 2023 </a:t>
            </a:r>
            <a:endParaRPr lang="en-US" dirty="0"/>
          </a:p>
        </p:txBody>
      </p:sp>
      <p:sp>
        <p:nvSpPr>
          <p:cNvPr id="4" name="Tiêu đề phụ 2">
            <a:extLst>
              <a:ext uri="{FF2B5EF4-FFF2-40B4-BE49-F238E27FC236}">
                <a16:creationId xmlns:a16="http://schemas.microsoft.com/office/drawing/2014/main" id="{562D55BC-0B38-FAE9-9A92-FDAE05A560C7}"/>
              </a:ext>
            </a:extLst>
          </p:cNvPr>
          <p:cNvSpPr txBox="1">
            <a:spLocks/>
          </p:cNvSpPr>
          <p:nvPr/>
        </p:nvSpPr>
        <p:spPr>
          <a:xfrm>
            <a:off x="3446922" y="4530170"/>
            <a:ext cx="5298149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Duong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Hieu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PHAN</a:t>
            </a:r>
          </a:p>
          <a:p>
            <a:r>
              <a:rPr lang="vi-VN" sz="16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Inter" panose="02000503000000020004" pitchFamily="2" charset="0"/>
                <a:cs typeface="Arial" panose="020B0604020202020204" pitchFamily="34" charset="0"/>
              </a:rPr>
              <a:t>Télé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Inter" panose="02000503000000020004" pitchFamily="2" charset="0"/>
                <a:cs typeface="Arial" panose="020B0604020202020204" pitchFamily="34" charset="0"/>
              </a:rPr>
              <a:t>com Paris</a:t>
            </a:r>
          </a:p>
        </p:txBody>
      </p:sp>
      <p:sp>
        <p:nvSpPr>
          <p:cNvPr id="5" name="Tiêu đề phụ 2">
            <a:extLst>
              <a:ext uri="{FF2B5EF4-FFF2-40B4-BE49-F238E27FC236}">
                <a16:creationId xmlns:a16="http://schemas.microsoft.com/office/drawing/2014/main" id="{29919E8E-3467-D4A5-E15D-9D9A24592612}"/>
              </a:ext>
            </a:extLst>
          </p:cNvPr>
          <p:cNvSpPr txBox="1">
            <a:spLocks/>
          </p:cNvSpPr>
          <p:nvPr/>
        </p:nvSpPr>
        <p:spPr>
          <a:xfrm>
            <a:off x="6893844" y="4530170"/>
            <a:ext cx="5298149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David POINTCHEVAL</a:t>
            </a:r>
          </a:p>
          <a:p>
            <a:r>
              <a:rPr lang="vi-VN" sz="16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Inter" panose="02000503000000020004" pitchFamily="2" charset="0"/>
                <a:cs typeface="Arial" panose="020B0604020202020204" pitchFamily="34" charset="0"/>
              </a:rPr>
              <a:t>É</a:t>
            </a:r>
            <a:r>
              <a:rPr lang="en-US" sz="1600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Inter" panose="02000503000000020004" pitchFamily="2" charset="0"/>
                <a:cs typeface="Arial" panose="020B0604020202020204" pitchFamily="34" charset="0"/>
              </a:rPr>
              <a:t>cole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Inter" panose="02000503000000020004" pitchFamily="2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Inter" panose="02000503000000020004" pitchFamily="2" charset="0"/>
                <a:cs typeface="Arial" panose="020B0604020202020204" pitchFamily="34" charset="0"/>
              </a:rPr>
              <a:t>Normale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Inter" panose="02000503000000020004" pitchFamily="2" charset="0"/>
                <a:cs typeface="Arial" panose="020B0604020202020204" pitchFamily="34" charset="0"/>
              </a:rPr>
              <a:t> </a:t>
            </a:r>
            <a:r>
              <a:rPr lang="vi-VN" sz="16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Inter" panose="02000503000000020004" pitchFamily="2" charset="0"/>
                <a:cs typeface="Arial" panose="020B0604020202020204" pitchFamily="34" charset="0"/>
              </a:rPr>
              <a:t>Supé</a:t>
            </a:r>
            <a:r>
              <a:rPr lang="en-US" sz="1600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Inter" panose="02000503000000020004" pitchFamily="2" charset="0"/>
                <a:cs typeface="Arial" panose="020B0604020202020204" pitchFamily="34" charset="0"/>
              </a:rPr>
              <a:t>rieure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Inter" panose="02000503000000020004" pitchFamily="2" charset="0"/>
                <a:cs typeface="Arial" panose="020B0604020202020204" pitchFamily="34" charset="0"/>
              </a:rPr>
              <a:t> de Paris</a:t>
            </a:r>
          </a:p>
        </p:txBody>
      </p:sp>
      <p:sp>
        <p:nvSpPr>
          <p:cNvPr id="6" name="Hộp Văn bản 8">
            <a:extLst>
              <a:ext uri="{FF2B5EF4-FFF2-40B4-BE49-F238E27FC236}">
                <a16:creationId xmlns:a16="http://schemas.microsoft.com/office/drawing/2014/main" id="{4EEF0059-5368-2C13-CDF8-0CF825F32044}"/>
              </a:ext>
            </a:extLst>
          </p:cNvPr>
          <p:cNvSpPr txBox="1"/>
          <p:nvPr/>
        </p:nvSpPr>
        <p:spPr>
          <a:xfrm>
            <a:off x="3252910" y="3429000"/>
            <a:ext cx="52934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 appear at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Asiacrypt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2023: </a:t>
            </a:r>
            <a:r>
              <a:rPr lang="en-GB" b="0" i="0" u="none" strike="noStrike" dirty="0">
                <a:solidFill>
                  <a:srgbClr val="BD367E"/>
                </a:solidFill>
                <a:effectLst/>
                <a:latin typeface="system-ui"/>
                <a:hlinkClick r:id="rId2"/>
              </a:rPr>
              <a:t>https://ia.cr/2023/268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853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49ED3159-EFB1-B819-F362-33BAF2951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Combine-then-Descend Technique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hỗ dành sẵn cho Nội dung 2">
                <a:extLst>
                  <a:ext uri="{FF2B5EF4-FFF2-40B4-BE49-F238E27FC236}">
                    <a16:creationId xmlns:a16="http://schemas.microsoft.com/office/drawing/2014/main" id="{043E0378-65BA-8FAA-40F4-C44F4C8115B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825625"/>
                <a:ext cx="10747075" cy="4351338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sz="2600" b="1" dirty="0"/>
                  <a:t>Motivation.</a:t>
                </a:r>
                <a:r>
                  <a:rPr lang="en-US" sz="2600" dirty="0"/>
                  <a:t> To have a compiler that decentralizes an IP-MCFE scheme and brings efficient verifiability, we need a protocol that first computes sum with the following properties: </a:t>
                </a:r>
              </a:p>
              <a:p>
                <a:r>
                  <a:rPr lang="en-US" sz="2600" dirty="0"/>
                  <a:t>no trusted authority (for the decentralized setting) </a:t>
                </a:r>
              </a:p>
              <a:p>
                <a:r>
                  <a:rPr lang="en-US" sz="2600" dirty="0"/>
                  <a:t>can be verified by a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</m:oMath>
                </a14:m>
                <a:r>
                  <a:rPr lang="en-US" sz="2600" dirty="0"/>
                  <a:t>-protocol (</a:t>
                </a:r>
                <a:r>
                  <a:rPr lang="vi-VN" sz="26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for</a:t>
                </a:r>
                <a:r>
                  <a:rPr lang="en-US" sz="2600" dirty="0"/>
                  <a:t> constant</a:t>
                </a:r>
                <a:r>
                  <a:rPr lang="vi-VN" sz="2600" dirty="0"/>
                  <a:t> </a:t>
                </a:r>
                <a:r>
                  <a:rPr lang="vi-VN" sz="26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overhead</a:t>
                </a:r>
                <a:r>
                  <a:rPr lang="en-US" sz="2600" dirty="0"/>
                  <a:t> costs)</a:t>
                </a:r>
              </a:p>
              <a:p>
                <a:r>
                  <a:rPr lang="en-US" sz="2600" dirty="0"/>
                  <a:t>can support inputs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sz="2600" dirty="0"/>
                  <a:t> (for the compatibility with key values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sz="2600" dirty="0"/>
                  <a:t> of MCFE)</a:t>
                </a:r>
              </a:p>
              <a:p>
                <a:pPr marL="0" indent="0">
                  <a:buNone/>
                </a:pPr>
                <a:r>
                  <a:rPr lang="en-US" sz="2600" dirty="0"/>
                  <a:t>Such a </a:t>
                </a:r>
                <a:r>
                  <a:rPr lang="en-US" sz="2600" i="1" dirty="0"/>
                  <a:t>Decentralized Sum (DSUM)</a:t>
                </a:r>
                <a:r>
                  <a:rPr lang="en-US" sz="2600" dirty="0"/>
                  <a:t> protocol can be instantiated in the </a:t>
                </a:r>
                <a:r>
                  <a:rPr lang="en-US" sz="2600" dirty="0" err="1"/>
                  <a:t>Castagnos-Laguillaumie</a:t>
                </a:r>
                <a:r>
                  <a:rPr lang="en-US" sz="2600" dirty="0"/>
                  <a:t> (CL) framework for groups of unknown order [CL15, CCLST19, CCLST20], based on class groups of imaginary quadratic fields.</a:t>
                </a:r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" name="Chỗ dành sẵn cho Nội dung 2">
                <a:extLst>
                  <a:ext uri="{FF2B5EF4-FFF2-40B4-BE49-F238E27FC236}">
                    <a16:creationId xmlns:a16="http://schemas.microsoft.com/office/drawing/2014/main" id="{043E0378-65BA-8FAA-40F4-C44F4C8115B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825625"/>
                <a:ext cx="10747075" cy="4351338"/>
              </a:xfrm>
              <a:blipFill>
                <a:blip r:embed="rId2"/>
                <a:stretch>
                  <a:fillRect l="-964" t="-28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A011D6-9DE7-C837-9EF7-94D56C136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Verifiable DMCFE for Inner Product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870062-38E8-CC26-2944-E7CA64573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F549-30AC-450E-93E9-A05B3B10625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885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8E5C9A36-9084-ED86-9887-8DA774C3C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One-time DSUM in Class Groups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hỗ dành sẵn cho Nội dung 2">
                <a:extLst>
                  <a:ext uri="{FF2B5EF4-FFF2-40B4-BE49-F238E27FC236}">
                    <a16:creationId xmlns:a16="http://schemas.microsoft.com/office/drawing/2014/main" id="{DCA0A31E-9B22-DDA8-EC81-08567734F72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94744"/>
                <a:ext cx="4906993" cy="168585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000" b="1" dirty="0">
                    <a:ea typeface="Cambria Math" panose="02040503050406030204" pitchFamily="18" charset="0"/>
                  </a:rPr>
                  <a:t>For all users:</a:t>
                </a: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i="0" smtClean="0">
                        <a:latin typeface="Cambria Math" panose="02040503050406030204" pitchFamily="18" charset="0"/>
                      </a:rPr>
                      <m:t>pp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2000">
                        <a:latin typeface="Cambria Math" panose="02040503050406030204" pitchFamily="18" charset="0"/>
                      </a:rPr>
                      <m:t>G</m:t>
                    </m:r>
                    <m:r>
                      <a:rPr lang="en-US" sz="2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G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p</m:t>
                        </m:r>
                      </m:sup>
                    </m:sSup>
                    <m:r>
                      <a:rPr lang="en-US" sz="2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m:rPr>
                        <m:sty m:val="p"/>
                      </m:rPr>
                      <a:rPr lang="en-US" sz="2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F</m:t>
                    </m:r>
                    <m:r>
                      <a:rPr lang="en-US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en-US" sz="2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⟨"/>
                        <m:endChr m:val="⟩"/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g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p</m:t>
                            </m:r>
                          </m:sub>
                        </m:sSub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f</m:t>
                        </m:r>
                      </m:e>
                    </m:d>
                    <m:r>
                      <a:rPr lang="en-US" sz="2000" i="0" smtClean="0">
                        <a:latin typeface="Cambria Math" panose="02040503050406030204" pitchFamily="18" charset="0"/>
                      </a:rPr>
                      <m:t>←</m:t>
                    </m:r>
                    <m:r>
                      <m:rPr>
                        <m:sty m:val="p"/>
                      </m:rPr>
                      <a:rPr lang="en-US" sz="2000" i="0" smtClean="0">
                        <a:latin typeface="Cambria Math" panose="02040503050406030204" pitchFamily="18" charset="0"/>
                      </a:rPr>
                      <m:t>Setup</m:t>
                    </m:r>
                    <m:r>
                      <a:rPr lang="en-US" sz="200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2000" i="0" smtClean="0">
                        <a:latin typeface="Cambria Math" panose="02040503050406030204" pitchFamily="18" charset="0"/>
                      </a:rPr>
                      <m:t>λ</m:t>
                    </m:r>
                    <m:r>
                      <a:rPr lang="en-US" sz="200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1" name="Chỗ dành sẵn cho Nội dung 2">
                <a:extLst>
                  <a:ext uri="{FF2B5EF4-FFF2-40B4-BE49-F238E27FC236}">
                    <a16:creationId xmlns:a16="http://schemas.microsoft.com/office/drawing/2014/main" id="{DCA0A31E-9B22-DDA8-EC81-08567734F72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94744"/>
                <a:ext cx="4906993" cy="1685850"/>
              </a:xfrm>
              <a:blipFill>
                <a:blip r:embed="rId2"/>
                <a:stretch>
                  <a:fillRect l="-1368" t="-36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Hộp Văn bản 11">
                <a:extLst>
                  <a:ext uri="{FF2B5EF4-FFF2-40B4-BE49-F238E27FC236}">
                    <a16:creationId xmlns:a16="http://schemas.microsoft.com/office/drawing/2014/main" id="{61981CF9-4A85-F741-C734-C31737B8FBED}"/>
                  </a:ext>
                </a:extLst>
              </p:cNvPr>
              <p:cNvSpPr txBox="1"/>
              <p:nvPr/>
            </p:nvSpPr>
            <p:spPr>
              <a:xfrm>
                <a:off x="838200" y="2340091"/>
                <a:ext cx="5850144" cy="18898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US" sz="2000" b="1" dirty="0">
                    <a:ea typeface="Cambria Math" panose="02040503050406030204" pitchFamily="18" charset="0"/>
                  </a:rPr>
                  <a:t>For each sender: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sk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  <m:r>
                          <a:rPr lang="en-US" sz="200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t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 panose="02040503050406030204" pitchFamily="18" charset="0"/>
                              </a:rPr>
                              <m:t>T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Sup>
                          <m:sSubSupPr>
                            <m:ctrlPr>
                              <a:rPr lang="en-US" sz="20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g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p</m:t>
                            </m:r>
                          </m:sub>
                          <m:sup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latin typeface="Cambria Math" panose="02040503050406030204" pitchFamily="18" charset="0"/>
                                  </a:rPr>
                                  <m:t>t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latin typeface="Cambria Math" panose="02040503050406030204" pitchFamily="18" charset="0"/>
                                  </a:rPr>
                                  <m:t>i</m:t>
                                </m:r>
                              </m:sub>
                            </m:sSub>
                          </m:sup>
                        </m:sSubSup>
                      </m:e>
                    </m:d>
                    <m:r>
                      <a:rPr lang="en-US" sz="2000" i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←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KeyGen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pp</m:t>
                        </m:r>
                      </m:e>
                    </m:d>
                  </m:oMath>
                </a14:m>
                <a:endParaRPr lang="en-US" sz="2000" b="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i="0" smtClean="0">
                        <a:latin typeface="Cambria Math" panose="02040503050406030204" pitchFamily="18" charset="0"/>
                      </a:rPr>
                      <m:t>p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k</m:t>
                    </m:r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latin typeface="Cambria Math" panose="02040503050406030204" pitchFamily="18" charset="0"/>
                                  </a:rPr>
                                  <m:t>T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latin typeface="Cambria Math" panose="02040503050406030204" pitchFamily="18" charset="0"/>
                                  </a:rPr>
                                  <m:t>i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lang="en-US" sz="2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∈[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n</m:t>
                        </m:r>
                        <m:r>
                          <a:rPr lang="en-US" sz="2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]</m:t>
                        </m:r>
                      </m:sub>
                    </m:sSub>
                  </m:oMath>
                </a14:m>
                <a:r>
                  <a:rPr lang="en-US" sz="2000" b="0" dirty="0"/>
                  <a:t> is public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lang="en-US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f</m:t>
                        </m:r>
                      </m:e>
                      <m:sup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x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</m:sup>
                    </m:sSup>
                    <m:r>
                      <a:rPr lang="en-US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nary>
                              <m:naryPr>
                                <m:chr m:val="∏"/>
                                <m:supHide m:val="on"/>
                                <m:ctrlPr>
                                  <a:rPr lang="en-US" sz="20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sty m:val="p"/>
                                    <m:brk m:alnAt="7"/>
                                  </m:rPr>
                                  <a:rPr lang="en-US" sz="2000" i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i</m:t>
                                </m:r>
                                <m:r>
                                  <a:rPr lang="en-US" sz="2000" i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i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j</m:t>
                                </m:r>
                              </m:sub>
                              <m:sup/>
                              <m:e>
                                <m:sSub>
                                  <m:sSubPr>
                                    <m:ctrlPr>
                                      <a:rPr lang="en-US" sz="2000" i="1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000" i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T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sz="2000" i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j</m:t>
                                    </m:r>
                                  </m:sub>
                                </m:sSub>
                              </m:e>
                            </m:nary>
                            <m:r>
                              <a:rPr lang="en-US" sz="20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nary>
                              <m:naryPr>
                                <m:chr m:val="∏"/>
                                <m:supHide m:val="on"/>
                                <m:ctrlPr>
                                  <a:rPr lang="en-US" sz="20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sty m:val="p"/>
                                    <m:brk m:alnAt="7"/>
                                  </m:rPr>
                                  <a:rPr lang="en-US" sz="2000" i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i</m:t>
                                </m:r>
                                <m:r>
                                  <a:rPr lang="en-US" sz="2000" i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i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j</m:t>
                                </m:r>
                              </m:sub>
                              <m:sup/>
                              <m:e>
                                <m:sSup>
                                  <m:sSupPr>
                                    <m:ctrlPr>
                                      <a:rPr lang="en-US" sz="2000" i="1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sSub>
                                      <m:sSubPr>
                                        <m:ctrlPr>
                                          <a:rPr lang="en-US" sz="2000" i="1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000" i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T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000" i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j</m:t>
                                        </m:r>
                                      </m:sub>
                                    </m:sSub>
                                  </m:e>
                                  <m:sup>
                                    <m:r>
                                      <a:rPr lang="en-US" sz="2000" i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</m:e>
                            </m:nary>
                          </m:e>
                        </m:d>
                      </m:e>
                      <m:sup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t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</m:sup>
                    </m:sSup>
                    <m:r>
                      <a:rPr lang="en-US" sz="2000" i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←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Enc</m:t>
                    </m:r>
                    <m:r>
                      <a:rPr lang="en-US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s</m:t>
                        </m:r>
                        <m:r>
                          <m:rPr>
                            <m:sty m:val="p"/>
                          </m:rPr>
                          <a:rPr lang="en-US" sz="2000" i="0">
                            <a:latin typeface="Cambria Math" panose="02040503050406030204" pitchFamily="18" charset="0"/>
                          </a:rPr>
                          <m:t>k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i="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i="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pk</m:t>
                    </m:r>
                    <m:r>
                      <a:rPr lang="en-US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/>
              </a:p>
              <a:p>
                <a:endParaRPr lang="en-US" sz="2000" u="sng" dirty="0"/>
              </a:p>
            </p:txBody>
          </p:sp>
        </mc:Choice>
        <mc:Fallback xmlns="">
          <p:sp>
            <p:nvSpPr>
              <p:cNvPr id="12" name="Hộp Văn bản 11">
                <a:extLst>
                  <a:ext uri="{FF2B5EF4-FFF2-40B4-BE49-F238E27FC236}">
                    <a16:creationId xmlns:a16="http://schemas.microsoft.com/office/drawing/2014/main" id="{61981CF9-4A85-F741-C734-C31737B8FB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340091"/>
                <a:ext cx="5850144" cy="1889876"/>
              </a:xfrm>
              <a:prstGeom prst="rect">
                <a:avLst/>
              </a:prstGeom>
              <a:blipFill>
                <a:blip r:embed="rId3"/>
                <a:stretch>
                  <a:fillRect l="-1147" t="-19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Hộp Văn bản 12">
                <a:extLst>
                  <a:ext uri="{FF2B5EF4-FFF2-40B4-BE49-F238E27FC236}">
                    <a16:creationId xmlns:a16="http://schemas.microsoft.com/office/drawing/2014/main" id="{B09B6ED9-F41C-9086-36A0-F2D671FEB025}"/>
                  </a:ext>
                </a:extLst>
              </p:cNvPr>
              <p:cNvSpPr txBox="1"/>
              <p:nvPr/>
            </p:nvSpPr>
            <p:spPr>
              <a:xfrm>
                <a:off x="838200" y="3881236"/>
                <a:ext cx="7167114" cy="27592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US" sz="2000" b="1" dirty="0">
                    <a:ea typeface="Cambria Math" panose="02040503050406030204" pitchFamily="18" charset="0"/>
                  </a:rPr>
                  <a:t>For a receiver: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Decrypt</m:t>
                    </m:r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000" i="0">
                                    <a:latin typeface="Cambria Math" panose="02040503050406030204" pitchFamily="18" charset="0"/>
                                  </a:rPr>
                                  <m:t>C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sz="2000" i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i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m:rPr>
                            <m:sty m:val="p"/>
                          </m:rPr>
                          <a:rPr lang="en-US" sz="2000" i="0"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lang="en-US" sz="2000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000" i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n</m:t>
                            </m:r>
                          </m:e>
                        </m:d>
                      </m:sub>
                    </m:sSub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latin typeface="Cambria Math" panose="02040503050406030204" pitchFamily="18" charset="0"/>
                  </a:rPr>
                  <a:t>: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latin typeface="Cambria Math" panose="02040503050406030204" pitchFamily="18" charset="0"/>
                  </a:rPr>
                  <a:t>No decryption key is required.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latin typeface="Cambria Math" panose="02040503050406030204" pitchFamily="18" charset="0"/>
                  </a:rPr>
                  <a:t>It combines ciphertexts</a:t>
                </a:r>
              </a:p>
              <a:p>
                <a:pPr lvl="2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en-US" sz="2000" b="0" i="0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∏"/>
                          <m:sup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sty m:val="p"/>
                              <m:brk m:alnAt="7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lang="en-US" sz="20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∈[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n</m:t>
                          </m:r>
                          <m:r>
                            <a:rPr lang="en-US" sz="20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panose="02040503050406030204" pitchFamily="18" charset="0"/>
                                </a:rPr>
                                <m:t>i</m:t>
                              </m:r>
                            </m:sub>
                          </m:sSub>
                        </m:e>
                      </m:nary>
                      <m:r>
                        <a:rPr lang="en-US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0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f</m:t>
                          </m:r>
                        </m:e>
                        <m:sup>
                          <m:nary>
                            <m:naryPr>
                              <m:chr m:val="∑"/>
                              <m:supHide m:val="on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sty m:val="p"/>
                                  <m:brk m:alnAt="7"/>
                                </m:rPr>
                                <a:rPr lang="en-US" sz="20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i</m:t>
                              </m:r>
                              <m:r>
                                <a:rPr lang="en-US" sz="20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∈[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n</m:t>
                              </m:r>
                              <m:r>
                                <a:rPr lang="en-US" sz="20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]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x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i</m:t>
                                  </m:r>
                                </m:sub>
                              </m:sSub>
                            </m:e>
                          </m:nary>
                        </m:sup>
                      </m:sSup>
                      <m:nary>
                        <m:naryPr>
                          <m:chr m:val="∏"/>
                          <m:supHide m:val="on"/>
                          <m:ctrlPr>
                            <a:rPr lang="en-US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sty m:val="p"/>
                              <m:brk m:alnAt="7"/>
                            </m:rPr>
                            <a:rPr lang="en-US" sz="20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i</m:t>
                          </m:r>
                          <m:r>
                            <a:rPr lang="en-US" sz="20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∈[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n</m:t>
                          </m:r>
                          <m:r>
                            <a:rPr lang="en-US" sz="20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 i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g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 i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p</m:t>
                                  </m:r>
                                </m:sub>
                              </m:sSub>
                            </m:e>
                            <m:sup>
                              <m:nary>
                                <m:naryPr>
                                  <m:chr m:val="∑"/>
                                  <m:supHide m:val="on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sty m:val="p"/>
                                      <m:brk m:alnAt="7"/>
                                    </m:rPr>
                                    <a:rPr lang="en-US" sz="2000" i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i</m:t>
                                  </m:r>
                                  <m:r>
                                    <a:rPr lang="en-US" sz="2000" i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&lt;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2000" i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j</m:t>
                                  </m:r>
                                </m:sub>
                                <m:sup/>
                                <m:e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2000" i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en-US" sz="2000" i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i</m:t>
                                      </m:r>
                                    </m:sub>
                                  </m:sSub>
                                </m:e>
                              </m:nary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 i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t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 i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j</m:t>
                                  </m:r>
                                </m:sub>
                              </m:sSub>
                              <m:r>
                                <a:rPr lang="en-US" sz="2000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− </m:t>
                              </m:r>
                              <m:nary>
                                <m:naryPr>
                                  <m:chr m:val="∑"/>
                                  <m:supHide m:val="on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sty m:val="p"/>
                                      <m:brk m:alnAt="7"/>
                                    </m:rPr>
                                    <a:rPr lang="en-US" sz="2000" i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i</m:t>
                                  </m:r>
                                  <m:r>
                                    <a:rPr lang="en-US" sz="2000" i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&gt;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2000" i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j</m:t>
                                  </m:r>
                                </m:sub>
                                <m:sup/>
                                <m:e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2000" i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en-US" sz="2000" i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i</m:t>
                                      </m:r>
                                    </m:sub>
                                  </m:sSub>
                                </m:e>
                              </m:nary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 i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t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 i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j</m:t>
                                  </m:r>
                                </m:sub>
                              </m:sSub>
                            </m:sup>
                          </m:sSup>
                          <m:r>
                            <m:rPr>
                              <m:nor/>
                            </m:rPr>
                            <a:rPr lang="en-US" sz="2000" dirty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nary>
                      <m:r>
                        <a:rPr lang="en-US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f</m:t>
                          </m:r>
                        </m:e>
                        <m:sup>
                          <m:nary>
                            <m:naryPr>
                              <m:chr m:val="∑"/>
                              <m:supHide m:val="on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sty m:val="p"/>
                                  <m:brk m:alnAt="7"/>
                                </m:rPr>
                                <a:rPr lang="en-US" sz="20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i</m:t>
                              </m:r>
                              <m:r>
                                <a:rPr lang="en-US" sz="20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∈[</m:t>
                              </m:r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n</m:t>
                              </m:r>
                              <m:r>
                                <a:rPr lang="en-US" sz="20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]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x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i</m:t>
                                  </m:r>
                                </m:sub>
                              </m:sSub>
                            </m:e>
                          </m:nary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latin typeface="Cambria Math" panose="02040503050406030204" pitchFamily="18" charset="0"/>
                  </a:rPr>
                  <a:t>It descends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sty m:val="p"/>
                            <m:brk m:alnAt="7"/>
                          </m:rPr>
                          <a:rPr lang="en-US" sz="2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i</m:t>
                        </m:r>
                        <m:r>
                          <a:rPr lang="en-US" sz="2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∈[</m:t>
                        </m:r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n</m:t>
                        </m:r>
                        <m:r>
                          <a:rPr lang="en-US" sz="2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]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x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2000" dirty="0"/>
                  <a:t> from DLOG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>
                        <a:latin typeface="Cambria Math" panose="02040503050406030204" pitchFamily="18" charset="0"/>
                      </a:rPr>
                      <m:t>M</m:t>
                    </m:r>
                  </m:oMath>
                </a14:m>
                <a:r>
                  <a:rPr lang="en-US" sz="2000" dirty="0"/>
                  <a:t> base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f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pPr lvl="2"/>
                <a:endParaRPr lang="en-US" dirty="0"/>
              </a:p>
            </p:txBody>
          </p:sp>
        </mc:Choice>
        <mc:Fallback xmlns="">
          <p:sp>
            <p:nvSpPr>
              <p:cNvPr id="13" name="Hộp Văn bản 12">
                <a:extLst>
                  <a:ext uri="{FF2B5EF4-FFF2-40B4-BE49-F238E27FC236}">
                    <a16:creationId xmlns:a16="http://schemas.microsoft.com/office/drawing/2014/main" id="{B09B6ED9-F41C-9086-36A0-F2D671FEB0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881236"/>
                <a:ext cx="7167114" cy="2759282"/>
              </a:xfrm>
              <a:prstGeom prst="rect">
                <a:avLst/>
              </a:prstGeom>
              <a:blipFill>
                <a:blip r:embed="rId4"/>
                <a:stretch>
                  <a:fillRect l="-936" t="-1327" b="-146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Hộp Văn bản 2">
                <a:extLst>
                  <a:ext uri="{FF2B5EF4-FFF2-40B4-BE49-F238E27FC236}">
                    <a16:creationId xmlns:a16="http://schemas.microsoft.com/office/drawing/2014/main" id="{133CB5F4-043A-1886-A9A9-F62B2AED4DC9}"/>
                  </a:ext>
                </a:extLst>
              </p:cNvPr>
              <p:cNvSpPr txBox="1"/>
              <p:nvPr/>
            </p:nvSpPr>
            <p:spPr>
              <a:xfrm>
                <a:off x="7382774" y="1494744"/>
                <a:ext cx="4442602" cy="319004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The generation of MCFE decryption key can be decentralized like this?</a:t>
                </a:r>
              </a:p>
              <a:p>
                <a:endParaRPr lang="en-US" sz="1600" dirty="0"/>
              </a:p>
              <a:p>
                <a:pPr marL="342900" indent="-342900">
                  <a:buAutoNum type="arabicPeriod"/>
                </a:pPr>
                <a:r>
                  <a:rPr lang="en-US" sz="1600" dirty="0"/>
                  <a:t>Each sender samples his own secret key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kumimoji="1" lang="en-US" altLang="ja-JP" sz="1600" i="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  <m:sub>
                        <m:r>
                          <m:rPr>
                            <m:sty m:val="p"/>
                          </m:rPr>
                          <a:rPr kumimoji="1" lang="en-US" altLang="ja-JP" sz="1600" i="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kumimoji="1" lang="en-US" altLang="ja-JP" sz="1600">
                        <a:latin typeface="Cambria Math" panose="02040503050406030204" pitchFamily="18" charset="0"/>
                      </a:rPr>
                      <m:t>←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</a:rPr>
                          <m:t>p</m:t>
                        </m:r>
                      </m:sub>
                    </m:sSub>
                  </m:oMath>
                </a14:m>
                <a:r>
                  <a:rPr lang="en-US" sz="1600" i="1" dirty="0">
                    <a:latin typeface="Cambria Math" panose="02040503050406030204" pitchFamily="18" charset="0"/>
                  </a:rPr>
                  <a:t>.</a:t>
                </a:r>
              </a:p>
              <a:p>
                <a:pPr marL="342900" indent="-342900">
                  <a:buAutoNum type="arabicPeriod"/>
                </a:pPr>
                <a:r>
                  <a:rPr lang="en-US" sz="1600" dirty="0"/>
                  <a:t>For each inner-product function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kumimoji="1" lang="en-US" altLang="ja-JP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en-US" altLang="ja-JP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kumimoji="1" lang="en-US" altLang="ja-JP" sz="1600" b="0" i="0" smtClean="0">
                                <a:latin typeface="Cambria Math" panose="02040503050406030204" pitchFamily="18" charset="0"/>
                              </a:rPr>
                              <m:t>y</m:t>
                            </m:r>
                          </m:e>
                          <m:sub>
                            <m:r>
                              <a:rPr kumimoji="1" lang="en-US" altLang="ja-JP" sz="1600" b="0" i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kumimoji="1" lang="en-US" altLang="ja-JP" sz="1600" b="0" i="1" smtClean="0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kumimoji="1" lang="en-US" altLang="ja-JP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kumimoji="1" lang="en-US" altLang="ja-JP" sz="1600" b="0" i="0" smtClean="0">
                                <a:latin typeface="Cambria Math" panose="02040503050406030204" pitchFamily="18" charset="0"/>
                              </a:rPr>
                              <m:t>y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kumimoji="1" lang="en-US" altLang="ja-JP" sz="1600" b="0" i="0" smtClean="0">
                                <a:latin typeface="Cambria Math" panose="02040503050406030204" pitchFamily="18" charset="0"/>
                              </a:rPr>
                              <m:t>n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600" dirty="0"/>
                  <a:t>, each sender uses One-time DSUM to encrypt the term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kumimoji="1" lang="en-US" altLang="ja-JP" sz="160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  <m:sub>
                        <m:r>
                          <m:rPr>
                            <m:sty m:val="p"/>
                          </m:rPr>
                          <a:rPr kumimoji="1" lang="en-US" altLang="ja-JP" sz="160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sSub>
                      <m:sSubPr>
                        <m:ctrlPr>
                          <a:rPr kumimoji="1" lang="en-US" altLang="ja-JP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kumimoji="1" lang="en-US" altLang="ja-JP" sz="1600" b="0" i="0" smtClean="0">
                            <a:latin typeface="Cambria Math" panose="02040503050406030204" pitchFamily="18" charset="0"/>
                          </a:rPr>
                          <m:t>y</m:t>
                        </m:r>
                      </m:e>
                      <m:sub>
                        <m:r>
                          <m:rPr>
                            <m:sty m:val="p"/>
                          </m:rPr>
                          <a:rPr kumimoji="1" lang="en-US" altLang="ja-JP" sz="160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</m:oMath>
                </a14:m>
                <a:r>
                  <a:rPr lang="en-US" sz="1600" dirty="0"/>
                  <a:t>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kumimoji="1" lang="en-US" altLang="ja-JP" sz="1600">
                            <a:latin typeface="Cambria Math" panose="02040503050406030204" pitchFamily="18" charset="0"/>
                          </a:rPr>
                          <m:t>dk</m:t>
                        </m:r>
                      </m:e>
                      <m:sub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accPr>
                              <m:e>
                                <m:r>
                                  <m:rPr>
                                    <m:sty m:val="p"/>
                                  </m:rPr>
                                  <a:rPr lang="en-US" sz="160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y</m:t>
                                </m:r>
                              </m:e>
                            </m:acc>
                          </m:e>
                          <m:sub>
                            <m:r>
                              <a:rPr lang="en-US" sz="160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</m:t>
                            </m:r>
                          </m:sub>
                        </m:sSub>
                      </m:sub>
                    </m:sSub>
                    <m:r>
                      <a:rPr lang="en-US" sz="16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kumimoji="1" lang="en-US" altLang="ja-JP" sz="16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sty m:val="p"/>
                            <m:brk m:alnAt="23"/>
                          </m:rPr>
                          <a:rPr kumimoji="1" lang="en-US" altLang="ja-JP" sz="1600"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kumimoji="1" lang="en-US" altLang="ja-JP" sz="160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m:rPr>
                            <m:sty m:val="p"/>
                          </m:rPr>
                          <a:rPr kumimoji="1" lang="en-US" altLang="ja-JP" sz="1600">
                            <a:latin typeface="Cambria Math" panose="02040503050406030204" pitchFamily="18" charset="0"/>
                          </a:rPr>
                          <m:t>n</m:t>
                        </m:r>
                      </m:sup>
                      <m:e>
                        <m:sSub>
                          <m:sSubPr>
                            <m:ctrlPr>
                              <a:rPr kumimoji="1" lang="en-US" altLang="ja-JP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kumimoji="1" lang="en-US" altLang="ja-JP" sz="1600">
                                <a:latin typeface="Cambria Math" panose="02040503050406030204" pitchFamily="18" charset="0"/>
                              </a:rPr>
                              <m:t>s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kumimoji="1" lang="en-US" altLang="ja-JP" sz="1600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  <m:sSub>
                          <m:sSubPr>
                            <m:ctrlPr>
                              <a:rPr kumimoji="1" lang="en-US" altLang="ja-JP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kumimoji="1" lang="en-US" altLang="ja-JP" sz="1600">
                                <a:latin typeface="Cambria Math" panose="02040503050406030204" pitchFamily="18" charset="0"/>
                              </a:rPr>
                              <m:t>y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kumimoji="1" lang="en-US" altLang="ja-JP" sz="1600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1600" dirty="0"/>
                  <a:t>.</a:t>
                </a:r>
              </a:p>
              <a:p>
                <a:pPr marL="342900" indent="-342900">
                  <a:buAutoNum type="arabicPeriod"/>
                </a:pPr>
                <a:endParaRPr lang="en-US" sz="1600" dirty="0"/>
              </a:p>
              <a:p>
                <a:r>
                  <a:rPr lang="en-US" sz="1600" dirty="0"/>
                  <a:t>The answer is </a:t>
                </a:r>
                <a:r>
                  <a:rPr lang="en-US" sz="1600" b="1" dirty="0"/>
                  <a:t>NO</a:t>
                </a:r>
                <a:r>
                  <a:rPr lang="en-US" sz="1600" dirty="0"/>
                  <a:t>, because One-time DSUM only allows one-time secure encryption with the mask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nary>
                              <m:naryPr>
                                <m:chr m:val="∏"/>
                                <m:supHide m:val="on"/>
                                <m:ctrlPr>
                                  <a:rPr lang="en-US" sz="16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sty m:val="p"/>
                                    <m:brk m:alnAt="7"/>
                                  </m:rPr>
                                  <a:rPr lang="en-US" sz="1600" i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i</m:t>
                                </m:r>
                                <m:r>
                                  <a:rPr lang="en-US" sz="1600" i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600" i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j</m:t>
                                </m:r>
                              </m:sub>
                              <m:sup/>
                              <m:e>
                                <m:sSub>
                                  <m:sSubPr>
                                    <m:ctrlPr>
                                      <a:rPr lang="en-US" sz="1600" i="1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1600" i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T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sz="1600" i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j</m:t>
                                    </m:r>
                                  </m:sub>
                                </m:sSub>
                              </m:e>
                            </m:nary>
                            <m:r>
                              <a:rPr lang="en-US" sz="16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nary>
                              <m:naryPr>
                                <m:chr m:val="∏"/>
                                <m:supHide m:val="on"/>
                                <m:ctrlPr>
                                  <a:rPr lang="en-US" sz="16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sty m:val="p"/>
                                    <m:brk m:alnAt="7"/>
                                  </m:rPr>
                                  <a:rPr lang="en-US" sz="1600" i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i</m:t>
                                </m:r>
                                <m:r>
                                  <a:rPr lang="en-US" sz="1600" i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600" i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j</m:t>
                                </m:r>
                              </m:sub>
                              <m:sup/>
                              <m:e>
                                <m:sSup>
                                  <m:sSupPr>
                                    <m:ctrlPr>
                                      <a:rPr lang="en-US" sz="1600" i="1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sSub>
                                      <m:sSubPr>
                                        <m:ctrlPr>
                                          <a:rPr lang="en-US" sz="1600" i="1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600" i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T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1600" i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j</m:t>
                                        </m:r>
                                      </m:sub>
                                    </m:sSub>
                                  </m:e>
                                  <m:sup>
                                    <m:r>
                                      <a:rPr lang="en-US" sz="1600" i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</m:e>
                            </m:nary>
                          </m:e>
                        </m:d>
                      </m:e>
                      <m:sup>
                        <m:sSub>
                          <m:sSubPr>
                            <m:ctrlPr>
                              <a:rPr lang="en-US" sz="16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t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</m:sup>
                    </m:sSup>
                  </m:oMath>
                </a14:m>
                <a:r>
                  <a:rPr lang="en-US" sz="1600" dirty="0"/>
                  <a:t>.  </a:t>
                </a:r>
              </a:p>
            </p:txBody>
          </p:sp>
        </mc:Choice>
        <mc:Fallback xmlns="">
          <p:sp>
            <p:nvSpPr>
              <p:cNvPr id="3" name="Hộp Văn bản 2">
                <a:extLst>
                  <a:ext uri="{FF2B5EF4-FFF2-40B4-BE49-F238E27FC236}">
                    <a16:creationId xmlns:a16="http://schemas.microsoft.com/office/drawing/2014/main" id="{133CB5F4-043A-1886-A9A9-F62B2AED4D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2774" y="1494744"/>
                <a:ext cx="4442602" cy="3190040"/>
              </a:xfrm>
              <a:prstGeom prst="rect">
                <a:avLst/>
              </a:prstGeom>
              <a:blipFill>
                <a:blip r:embed="rId5"/>
                <a:stretch>
                  <a:fillRect l="-3967" t="-380" b="-159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Đồ họa 7" descr="Help with solid fill">
            <a:extLst>
              <a:ext uri="{FF2B5EF4-FFF2-40B4-BE49-F238E27FC236}">
                <a16:creationId xmlns:a16="http://schemas.microsoft.com/office/drawing/2014/main" id="{D1EC6241-30C5-3F2D-B65D-B1CEA4D9900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604959" y="1431855"/>
            <a:ext cx="777815" cy="77781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57E5AF-E8C5-384F-3459-B6671A4DE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Verifiable DMCFE for Inner Product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C6DBC5-9E09-DD83-D776-1C8362F04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F549-30AC-450E-93E9-A05B3B10625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5899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35D46659-8E7B-8F10-E299-4D759F2F4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Range-Verifiable Inner-Product DMCFE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206C72-48C4-0E72-8185-2F24DA1317A3}"/>
              </a:ext>
            </a:extLst>
          </p:cNvPr>
          <p:cNvSpPr txBox="1"/>
          <p:nvPr/>
        </p:nvSpPr>
        <p:spPr>
          <a:xfrm>
            <a:off x="1993475" y="4077695"/>
            <a:ext cx="132846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Range Proof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67D70A-31B5-2015-5A7F-D3BEF4F877AA}"/>
              </a:ext>
            </a:extLst>
          </p:cNvPr>
          <p:cNvSpPr txBox="1"/>
          <p:nvPr/>
        </p:nvSpPr>
        <p:spPr>
          <a:xfrm>
            <a:off x="5630969" y="3072598"/>
            <a:ext cx="930063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ODSUM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A42E17D-CD36-F757-2A82-46E22BE23646}"/>
              </a:ext>
            </a:extLst>
          </p:cNvPr>
          <p:cNvSpPr txBox="1"/>
          <p:nvPr/>
        </p:nvSpPr>
        <p:spPr>
          <a:xfrm>
            <a:off x="7251817" y="3072598"/>
            <a:ext cx="723275" cy="369332"/>
          </a:xfrm>
          <a:prstGeom prst="rec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MCFE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2138E7-F688-EB7E-924A-8EC43022ED0F}"/>
              </a:ext>
            </a:extLst>
          </p:cNvPr>
          <p:cNvSpPr txBox="1"/>
          <p:nvPr/>
        </p:nvSpPr>
        <p:spPr>
          <a:xfrm>
            <a:off x="6457515" y="4077695"/>
            <a:ext cx="87556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LDSUM</a:t>
            </a:r>
          </a:p>
        </p:txBody>
      </p: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8BA3D33A-52A8-2117-D330-7A2C0EC373CB}"/>
              </a:ext>
            </a:extLst>
          </p:cNvPr>
          <p:cNvCxnSpPr>
            <a:stCxn id="8" idx="2"/>
            <a:endCxn id="10" idx="0"/>
          </p:cNvCxnSpPr>
          <p:nvPr/>
        </p:nvCxnSpPr>
        <p:spPr>
          <a:xfrm rot="16200000" flipH="1">
            <a:off x="6177766" y="3360164"/>
            <a:ext cx="635765" cy="79929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E038CCB0-53D5-9F18-DB9A-6F00286CEDAB}"/>
              </a:ext>
            </a:extLst>
          </p:cNvPr>
          <p:cNvCxnSpPr>
            <a:cxnSpLocks/>
            <a:stCxn id="9" idx="2"/>
            <a:endCxn id="10" idx="0"/>
          </p:cNvCxnSpPr>
          <p:nvPr/>
        </p:nvCxnSpPr>
        <p:spPr>
          <a:xfrm rot="5400000">
            <a:off x="6936494" y="3400733"/>
            <a:ext cx="635765" cy="71815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10B960F2-8E3B-AE50-B66D-D0AF86F525FC}"/>
              </a:ext>
            </a:extLst>
          </p:cNvPr>
          <p:cNvSpPr txBox="1"/>
          <p:nvPr/>
        </p:nvSpPr>
        <p:spPr>
          <a:xfrm>
            <a:off x="4473700" y="4077695"/>
            <a:ext cx="72327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MCFE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E3E8F8D-2AFC-39A6-B71B-72F567A45639}"/>
              </a:ext>
            </a:extLst>
          </p:cNvPr>
          <p:cNvSpPr txBox="1"/>
          <p:nvPr/>
        </p:nvSpPr>
        <p:spPr>
          <a:xfrm>
            <a:off x="4549640" y="5001025"/>
            <a:ext cx="246195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Range-Verifiable DMCFE</a:t>
            </a:r>
          </a:p>
        </p:txBody>
      </p: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50CC3F47-7B67-10E1-8D92-82519E9C8C61}"/>
              </a:ext>
            </a:extLst>
          </p:cNvPr>
          <p:cNvCxnSpPr>
            <a:stCxn id="18" idx="2"/>
            <a:endCxn id="21" idx="0"/>
          </p:cNvCxnSpPr>
          <p:nvPr/>
        </p:nvCxnSpPr>
        <p:spPr>
          <a:xfrm rot="16200000" flipH="1">
            <a:off x="5030979" y="4251386"/>
            <a:ext cx="553998" cy="94528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3C46F0BB-34DA-7CCB-0297-208DDE02E06D}"/>
              </a:ext>
            </a:extLst>
          </p:cNvPr>
          <p:cNvCxnSpPr>
            <a:stCxn id="10" idx="2"/>
            <a:endCxn id="21" idx="0"/>
          </p:cNvCxnSpPr>
          <p:nvPr/>
        </p:nvCxnSpPr>
        <p:spPr>
          <a:xfrm rot="5400000">
            <a:off x="6060958" y="4166687"/>
            <a:ext cx="553998" cy="111467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B38F076A-D8F8-720B-BA15-5AA6A4138E13}"/>
              </a:ext>
            </a:extLst>
          </p:cNvPr>
          <p:cNvCxnSpPr>
            <a:stCxn id="7" idx="2"/>
            <a:endCxn id="21" idx="0"/>
          </p:cNvCxnSpPr>
          <p:nvPr/>
        </p:nvCxnSpPr>
        <p:spPr>
          <a:xfrm rot="16200000" flipH="1">
            <a:off x="3942164" y="3162571"/>
            <a:ext cx="553998" cy="312290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A1F189AE-C6F9-8B97-749D-4FEBA16385BA}"/>
              </a:ext>
            </a:extLst>
          </p:cNvPr>
          <p:cNvSpPr txBox="1"/>
          <p:nvPr/>
        </p:nvSpPr>
        <p:spPr>
          <a:xfrm>
            <a:off x="8519670" y="4077695"/>
            <a:ext cx="158421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Sigma Protocol</a:t>
            </a:r>
          </a:p>
        </p:txBody>
      </p: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D6B1C431-4887-6465-947F-F93F21188F2B}"/>
              </a:ext>
            </a:extLst>
          </p:cNvPr>
          <p:cNvCxnSpPr>
            <a:stCxn id="28" idx="2"/>
            <a:endCxn id="21" idx="0"/>
          </p:cNvCxnSpPr>
          <p:nvPr/>
        </p:nvCxnSpPr>
        <p:spPr>
          <a:xfrm rot="5400000">
            <a:off x="7269199" y="2958446"/>
            <a:ext cx="553998" cy="353116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41EA57B7-7DBB-FE58-6FAC-D681BC8EBD9F}"/>
              </a:ext>
            </a:extLst>
          </p:cNvPr>
          <p:cNvSpPr txBox="1"/>
          <p:nvPr/>
        </p:nvSpPr>
        <p:spPr>
          <a:xfrm>
            <a:off x="5473073" y="2741228"/>
            <a:ext cx="12458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efficient to verify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5E082D7-F8E4-2894-FB3D-873679C45B80}"/>
              </a:ext>
            </a:extLst>
          </p:cNvPr>
          <p:cNvSpPr txBox="1"/>
          <p:nvPr/>
        </p:nvSpPr>
        <p:spPr>
          <a:xfrm>
            <a:off x="7015373" y="2741228"/>
            <a:ext cx="11961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label supporting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8CA456-6B70-E8F5-8B1B-A573DCF99E17}"/>
              </a:ext>
            </a:extLst>
          </p:cNvPr>
          <p:cNvSpPr txBox="1"/>
          <p:nvPr/>
        </p:nvSpPr>
        <p:spPr>
          <a:xfrm>
            <a:off x="1943617" y="3759811"/>
            <a:ext cx="13783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plaintext validation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2D0C4BB-F193-82AA-5655-B636B7579F03}"/>
              </a:ext>
            </a:extLst>
          </p:cNvPr>
          <p:cNvSpPr txBox="1"/>
          <p:nvPr/>
        </p:nvSpPr>
        <p:spPr>
          <a:xfrm>
            <a:off x="6033594" y="4436460"/>
            <a:ext cx="2013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decentralizing key generation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4E9739F-6C7A-1B86-26FA-81D338A1E541}"/>
              </a:ext>
            </a:extLst>
          </p:cNvPr>
          <p:cNvSpPr txBox="1"/>
          <p:nvPr/>
        </p:nvSpPr>
        <p:spPr>
          <a:xfrm>
            <a:off x="8723775" y="3795412"/>
            <a:ext cx="11535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key consistency</a:t>
            </a:r>
          </a:p>
        </p:txBody>
      </p:sp>
      <p:sp>
        <p:nvSpPr>
          <p:cNvPr id="20" name="Hộp Văn bản 19">
            <a:extLst>
              <a:ext uri="{FF2B5EF4-FFF2-40B4-BE49-F238E27FC236}">
                <a16:creationId xmlns:a16="http://schemas.microsoft.com/office/drawing/2014/main" id="{E6DA3623-7333-E4BA-B1CC-54D2FDD363F0}"/>
              </a:ext>
            </a:extLst>
          </p:cNvPr>
          <p:cNvSpPr txBox="1"/>
          <p:nvPr/>
        </p:nvSpPr>
        <p:spPr>
          <a:xfrm>
            <a:off x="909308" y="1587788"/>
            <a:ext cx="944332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/>
              <a:t>Intuition of the scheme: </a:t>
            </a:r>
            <a:r>
              <a:rPr lang="en-US" sz="1800" dirty="0"/>
              <a:t>Each client can only correctly generate a ciphertext of input within a specific range and correctly generate a key share </a:t>
            </a:r>
            <a:r>
              <a:rPr lang="en-US" sz="1800" dirty="0" err="1"/>
              <a:t>w.r.t.</a:t>
            </a:r>
            <a:r>
              <a:rPr lang="en-US" sz="1800" dirty="0"/>
              <a:t> some inner product function, otherwise the ciphertext/key share will be identified as malicious.</a:t>
            </a:r>
            <a:endParaRPr lang="en-US" dirty="0"/>
          </a:p>
        </p:txBody>
      </p:sp>
      <p:sp>
        <p:nvSpPr>
          <p:cNvPr id="24" name="Hộp Văn bản 23">
            <a:extLst>
              <a:ext uri="{FF2B5EF4-FFF2-40B4-BE49-F238E27FC236}">
                <a16:creationId xmlns:a16="http://schemas.microsoft.com/office/drawing/2014/main" id="{F2A2C877-42B7-D6A3-88CE-4D211ACD2F91}"/>
              </a:ext>
            </a:extLst>
          </p:cNvPr>
          <p:cNvSpPr txBox="1"/>
          <p:nvPr/>
        </p:nvSpPr>
        <p:spPr>
          <a:xfrm>
            <a:off x="909308" y="2621500"/>
            <a:ext cx="6094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/>
              <a:t>Construction path:</a:t>
            </a:r>
            <a:endParaRPr lang="en-US" dirty="0"/>
          </a:p>
        </p:txBody>
      </p:sp>
      <p:sp>
        <p:nvSpPr>
          <p:cNvPr id="4" name="Hộp Văn bản 16">
            <a:extLst>
              <a:ext uri="{FF2B5EF4-FFF2-40B4-BE49-F238E27FC236}">
                <a16:creationId xmlns:a16="http://schemas.microsoft.com/office/drawing/2014/main" id="{308D6938-77C8-15E3-99A7-650BB9F75473}"/>
              </a:ext>
            </a:extLst>
          </p:cNvPr>
          <p:cNvSpPr txBox="1"/>
          <p:nvPr/>
        </p:nvSpPr>
        <p:spPr>
          <a:xfrm>
            <a:off x="909307" y="5434110"/>
            <a:ext cx="106069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Verifiability</a:t>
            </a:r>
            <a:r>
              <a:rPr lang="en-US" sz="1400" dirty="0"/>
              <a:t>: Random Oracle + Low-ORD </a:t>
            </a:r>
            <a:r>
              <a:rPr lang="en-US" sz="1400" dirty="0" err="1"/>
              <a:t>Assump</a:t>
            </a:r>
            <a:r>
              <a:rPr lang="en-US" sz="1400" dirty="0"/>
              <a:t>. + Strong Root </a:t>
            </a:r>
            <a:r>
              <a:rPr lang="en-US" sz="1400" dirty="0" err="1"/>
              <a:t>Assump</a:t>
            </a:r>
            <a:r>
              <a:rPr lang="en-US" sz="1400" dirty="0"/>
              <a:t>.</a:t>
            </a:r>
          </a:p>
          <a:p>
            <a:r>
              <a:rPr lang="en-US" sz="1400" b="1" dirty="0"/>
              <a:t>IND-Security (with static corruptions)</a:t>
            </a:r>
            <a:r>
              <a:rPr lang="en-US" sz="1400" dirty="0"/>
              <a:t>: Random Oracle + HSM </a:t>
            </a:r>
            <a:r>
              <a:rPr lang="en-US" sz="1400" dirty="0" err="1"/>
              <a:t>Assump</a:t>
            </a:r>
            <a:r>
              <a:rPr lang="en-US" sz="1400" dirty="0"/>
              <a:t>. + SXDH </a:t>
            </a:r>
            <a:r>
              <a:rPr lang="en-US" sz="1400" dirty="0" err="1"/>
              <a:t>Assump</a:t>
            </a:r>
            <a:r>
              <a:rPr lang="en-US" sz="1400" dirty="0"/>
              <a:t>.</a:t>
            </a:r>
          </a:p>
          <a:p>
            <a:r>
              <a:rPr lang="en-US" b="1" dirty="0"/>
              <a:t>Advantage of the scheme: </a:t>
            </a:r>
            <a:r>
              <a:rPr lang="en-US" dirty="0"/>
              <a:t>asymptotically, overhead costs for verifiability </a:t>
            </a:r>
            <a:r>
              <a:rPr lang="vi-VN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are dominated by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only</a:t>
            </a:r>
            <a:r>
              <a:rPr lang="vi-VN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/>
              <a:t>costs of range proof when compared to non-verifiable DMCFE scheme for inner product.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9AC094-E60F-EECE-1B8F-0E1960C8A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Verifiable DMCFE for Inner Product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B0876F-754C-77EF-BB15-3EA7C8046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F549-30AC-450E-93E9-A05B3B10625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754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35D46659-8E7B-8F10-E299-4D759F2F4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Range-Verifiable Inner-Product DMCFE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206C72-48C4-0E72-8185-2F24DA1317A3}"/>
              </a:ext>
            </a:extLst>
          </p:cNvPr>
          <p:cNvSpPr txBox="1"/>
          <p:nvPr/>
        </p:nvSpPr>
        <p:spPr>
          <a:xfrm>
            <a:off x="1993475" y="4077695"/>
            <a:ext cx="132846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Range Proof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67D70A-31B5-2015-5A7F-D3BEF4F877AA}"/>
              </a:ext>
            </a:extLst>
          </p:cNvPr>
          <p:cNvSpPr txBox="1"/>
          <p:nvPr/>
        </p:nvSpPr>
        <p:spPr>
          <a:xfrm>
            <a:off x="5630969" y="3072598"/>
            <a:ext cx="930063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ODSUM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A42E17D-CD36-F757-2A82-46E22BE23646}"/>
              </a:ext>
            </a:extLst>
          </p:cNvPr>
          <p:cNvSpPr txBox="1"/>
          <p:nvPr/>
        </p:nvSpPr>
        <p:spPr>
          <a:xfrm>
            <a:off x="7251817" y="3072598"/>
            <a:ext cx="723275" cy="369332"/>
          </a:xfrm>
          <a:prstGeom prst="rec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MCFE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2138E7-F688-EB7E-924A-8EC43022ED0F}"/>
              </a:ext>
            </a:extLst>
          </p:cNvPr>
          <p:cNvSpPr txBox="1"/>
          <p:nvPr/>
        </p:nvSpPr>
        <p:spPr>
          <a:xfrm>
            <a:off x="6457515" y="4077695"/>
            <a:ext cx="87556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LDSUM</a:t>
            </a:r>
          </a:p>
        </p:txBody>
      </p: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8BA3D33A-52A8-2117-D330-7A2C0EC373CB}"/>
              </a:ext>
            </a:extLst>
          </p:cNvPr>
          <p:cNvCxnSpPr>
            <a:stCxn id="8" idx="2"/>
            <a:endCxn id="10" idx="0"/>
          </p:cNvCxnSpPr>
          <p:nvPr/>
        </p:nvCxnSpPr>
        <p:spPr>
          <a:xfrm rot="16200000" flipH="1">
            <a:off x="6177766" y="3360164"/>
            <a:ext cx="635765" cy="79929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E038CCB0-53D5-9F18-DB9A-6F00286CEDAB}"/>
              </a:ext>
            </a:extLst>
          </p:cNvPr>
          <p:cNvCxnSpPr>
            <a:cxnSpLocks/>
            <a:stCxn id="9" idx="2"/>
            <a:endCxn id="10" idx="0"/>
          </p:cNvCxnSpPr>
          <p:nvPr/>
        </p:nvCxnSpPr>
        <p:spPr>
          <a:xfrm rot="5400000">
            <a:off x="6936494" y="3400733"/>
            <a:ext cx="635765" cy="71815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10B960F2-8E3B-AE50-B66D-D0AF86F525FC}"/>
              </a:ext>
            </a:extLst>
          </p:cNvPr>
          <p:cNvSpPr txBox="1"/>
          <p:nvPr/>
        </p:nvSpPr>
        <p:spPr>
          <a:xfrm>
            <a:off x="4473700" y="4077695"/>
            <a:ext cx="72327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MCFE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E3E8F8D-2AFC-39A6-B71B-72F567A45639}"/>
              </a:ext>
            </a:extLst>
          </p:cNvPr>
          <p:cNvSpPr txBox="1"/>
          <p:nvPr/>
        </p:nvSpPr>
        <p:spPr>
          <a:xfrm>
            <a:off x="4549640" y="5001025"/>
            <a:ext cx="246195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Range-Verifiable DMCFE</a:t>
            </a:r>
          </a:p>
        </p:txBody>
      </p: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50CC3F47-7B67-10E1-8D92-82519E9C8C61}"/>
              </a:ext>
            </a:extLst>
          </p:cNvPr>
          <p:cNvCxnSpPr>
            <a:stCxn id="18" idx="2"/>
            <a:endCxn id="21" idx="0"/>
          </p:cNvCxnSpPr>
          <p:nvPr/>
        </p:nvCxnSpPr>
        <p:spPr>
          <a:xfrm rot="16200000" flipH="1">
            <a:off x="5030979" y="4251386"/>
            <a:ext cx="553998" cy="94528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3C46F0BB-34DA-7CCB-0297-208DDE02E06D}"/>
              </a:ext>
            </a:extLst>
          </p:cNvPr>
          <p:cNvCxnSpPr>
            <a:stCxn id="10" idx="2"/>
            <a:endCxn id="21" idx="0"/>
          </p:cNvCxnSpPr>
          <p:nvPr/>
        </p:nvCxnSpPr>
        <p:spPr>
          <a:xfrm rot="5400000">
            <a:off x="6060958" y="4166687"/>
            <a:ext cx="553998" cy="111467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B38F076A-D8F8-720B-BA15-5AA6A4138E13}"/>
              </a:ext>
            </a:extLst>
          </p:cNvPr>
          <p:cNvCxnSpPr>
            <a:stCxn id="7" idx="2"/>
            <a:endCxn id="21" idx="0"/>
          </p:cNvCxnSpPr>
          <p:nvPr/>
        </p:nvCxnSpPr>
        <p:spPr>
          <a:xfrm rot="16200000" flipH="1">
            <a:off x="3942164" y="3162571"/>
            <a:ext cx="553998" cy="312290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A1F189AE-C6F9-8B97-749D-4FEBA16385BA}"/>
              </a:ext>
            </a:extLst>
          </p:cNvPr>
          <p:cNvSpPr txBox="1"/>
          <p:nvPr/>
        </p:nvSpPr>
        <p:spPr>
          <a:xfrm>
            <a:off x="8519670" y="4077695"/>
            <a:ext cx="158421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Sigma Protocol</a:t>
            </a:r>
          </a:p>
        </p:txBody>
      </p: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D6B1C431-4887-6465-947F-F93F21188F2B}"/>
              </a:ext>
            </a:extLst>
          </p:cNvPr>
          <p:cNvCxnSpPr>
            <a:stCxn id="28" idx="2"/>
            <a:endCxn id="21" idx="0"/>
          </p:cNvCxnSpPr>
          <p:nvPr/>
        </p:nvCxnSpPr>
        <p:spPr>
          <a:xfrm rot="5400000">
            <a:off x="7269199" y="2958446"/>
            <a:ext cx="553998" cy="353116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41EA57B7-7DBB-FE58-6FAC-D681BC8EBD9F}"/>
              </a:ext>
            </a:extLst>
          </p:cNvPr>
          <p:cNvSpPr txBox="1"/>
          <p:nvPr/>
        </p:nvSpPr>
        <p:spPr>
          <a:xfrm>
            <a:off x="5473073" y="2741228"/>
            <a:ext cx="12458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efficient to verify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5E082D7-F8E4-2894-FB3D-873679C45B80}"/>
              </a:ext>
            </a:extLst>
          </p:cNvPr>
          <p:cNvSpPr txBox="1"/>
          <p:nvPr/>
        </p:nvSpPr>
        <p:spPr>
          <a:xfrm>
            <a:off x="7015373" y="2741228"/>
            <a:ext cx="11961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label supporting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8CA456-6B70-E8F5-8B1B-A573DCF99E17}"/>
              </a:ext>
            </a:extLst>
          </p:cNvPr>
          <p:cNvSpPr txBox="1"/>
          <p:nvPr/>
        </p:nvSpPr>
        <p:spPr>
          <a:xfrm>
            <a:off x="1943617" y="3759811"/>
            <a:ext cx="13783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plaintext validation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2D0C4BB-F193-82AA-5655-B636B7579F03}"/>
              </a:ext>
            </a:extLst>
          </p:cNvPr>
          <p:cNvSpPr txBox="1"/>
          <p:nvPr/>
        </p:nvSpPr>
        <p:spPr>
          <a:xfrm>
            <a:off x="6033594" y="4436460"/>
            <a:ext cx="2013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decentralizing key generation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4E9739F-6C7A-1B86-26FA-81D338A1E541}"/>
              </a:ext>
            </a:extLst>
          </p:cNvPr>
          <p:cNvSpPr txBox="1"/>
          <p:nvPr/>
        </p:nvSpPr>
        <p:spPr>
          <a:xfrm>
            <a:off x="8723775" y="3795412"/>
            <a:ext cx="11535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key consistency</a:t>
            </a:r>
          </a:p>
        </p:txBody>
      </p:sp>
      <p:sp>
        <p:nvSpPr>
          <p:cNvPr id="17" name="Hộp Văn bản 16">
            <a:extLst>
              <a:ext uri="{FF2B5EF4-FFF2-40B4-BE49-F238E27FC236}">
                <a16:creationId xmlns:a16="http://schemas.microsoft.com/office/drawing/2014/main" id="{B0FA2EE3-45C6-FA6B-AE21-722E49A582CA}"/>
              </a:ext>
            </a:extLst>
          </p:cNvPr>
          <p:cNvSpPr txBox="1"/>
          <p:nvPr/>
        </p:nvSpPr>
        <p:spPr>
          <a:xfrm>
            <a:off x="909307" y="5434110"/>
            <a:ext cx="106069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Verifiability</a:t>
            </a:r>
            <a:r>
              <a:rPr lang="en-US" sz="1400" dirty="0"/>
              <a:t>: Random Oracle + Low-ORD </a:t>
            </a:r>
            <a:r>
              <a:rPr lang="en-US" sz="1400" dirty="0" err="1"/>
              <a:t>Assump</a:t>
            </a:r>
            <a:r>
              <a:rPr lang="en-US" sz="1400" dirty="0"/>
              <a:t>. + Strong Root </a:t>
            </a:r>
            <a:r>
              <a:rPr lang="en-US" sz="1400" dirty="0" err="1"/>
              <a:t>Assump</a:t>
            </a:r>
            <a:r>
              <a:rPr lang="en-US" sz="1400" dirty="0"/>
              <a:t>.</a:t>
            </a:r>
          </a:p>
          <a:p>
            <a:r>
              <a:rPr lang="en-US" sz="1400" b="1" dirty="0"/>
              <a:t>IND-Security (with static corruptions)</a:t>
            </a:r>
            <a:r>
              <a:rPr lang="en-US" sz="1400" dirty="0"/>
              <a:t>: Random Oracle + HSM </a:t>
            </a:r>
            <a:r>
              <a:rPr lang="en-US" sz="1400" dirty="0" err="1"/>
              <a:t>Assump</a:t>
            </a:r>
            <a:r>
              <a:rPr lang="en-US" sz="1400" dirty="0"/>
              <a:t>. + SXDH </a:t>
            </a:r>
            <a:r>
              <a:rPr lang="en-US" sz="1400" dirty="0" err="1"/>
              <a:t>Assump</a:t>
            </a:r>
            <a:r>
              <a:rPr lang="en-US" sz="1400" dirty="0"/>
              <a:t>.</a:t>
            </a:r>
          </a:p>
          <a:p>
            <a:r>
              <a:rPr lang="en-US" b="1" dirty="0"/>
              <a:t>Advantage of the scheme: </a:t>
            </a:r>
            <a:r>
              <a:rPr lang="en-US" dirty="0"/>
              <a:t>asymptotically, overhead costs for verifiability </a:t>
            </a:r>
            <a:r>
              <a:rPr lang="vi-VN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are dominated by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only</a:t>
            </a:r>
            <a:r>
              <a:rPr lang="vi-VN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/>
              <a:t>costs of range proof when compared to non-verifiable DMCFE scheme for inner product. </a:t>
            </a:r>
          </a:p>
        </p:txBody>
      </p:sp>
      <p:sp>
        <p:nvSpPr>
          <p:cNvPr id="20" name="Hộp Văn bản 19">
            <a:extLst>
              <a:ext uri="{FF2B5EF4-FFF2-40B4-BE49-F238E27FC236}">
                <a16:creationId xmlns:a16="http://schemas.microsoft.com/office/drawing/2014/main" id="{E6DA3623-7333-E4BA-B1CC-54D2FDD363F0}"/>
              </a:ext>
            </a:extLst>
          </p:cNvPr>
          <p:cNvSpPr txBox="1"/>
          <p:nvPr/>
        </p:nvSpPr>
        <p:spPr>
          <a:xfrm>
            <a:off x="909308" y="1587788"/>
            <a:ext cx="944332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/>
              <a:t>Intuition of the scheme: </a:t>
            </a:r>
            <a:r>
              <a:rPr lang="en-US" sz="1800" dirty="0"/>
              <a:t>Each client can only correctly generate a ciphertext of input within a specific range and correctly generate a key share </a:t>
            </a:r>
            <a:r>
              <a:rPr lang="en-US" sz="1800" dirty="0" err="1"/>
              <a:t>w.r.t.</a:t>
            </a:r>
            <a:r>
              <a:rPr lang="en-US" sz="1800" dirty="0"/>
              <a:t> some inner product function, otherwise the ciphertext/key share will be identified as malicious.</a:t>
            </a:r>
            <a:endParaRPr lang="en-US" dirty="0"/>
          </a:p>
        </p:txBody>
      </p:sp>
      <p:sp>
        <p:nvSpPr>
          <p:cNvPr id="24" name="Hộp Văn bản 23">
            <a:extLst>
              <a:ext uri="{FF2B5EF4-FFF2-40B4-BE49-F238E27FC236}">
                <a16:creationId xmlns:a16="http://schemas.microsoft.com/office/drawing/2014/main" id="{F2A2C877-42B7-D6A3-88CE-4D211ACD2F91}"/>
              </a:ext>
            </a:extLst>
          </p:cNvPr>
          <p:cNvSpPr txBox="1"/>
          <p:nvPr/>
        </p:nvSpPr>
        <p:spPr>
          <a:xfrm>
            <a:off x="909307" y="2595639"/>
            <a:ext cx="6094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/>
              <a:t>Construction path:</a:t>
            </a:r>
            <a:endParaRPr lang="en-US" dirty="0"/>
          </a:p>
        </p:txBody>
      </p:sp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2462544D-6CBE-92BF-61F7-0CAF9B031758}"/>
              </a:ext>
            </a:extLst>
          </p:cNvPr>
          <p:cNvSpPr txBox="1"/>
          <p:nvPr/>
        </p:nvSpPr>
        <p:spPr>
          <a:xfrm>
            <a:off x="0" y="6483080"/>
            <a:ext cx="12191999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dirty="0"/>
              <a:t>Thank you</a:t>
            </a:r>
            <a:r>
              <a:rPr lang="en-US" dirty="0"/>
              <a:t>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3EF1CC-5000-07E0-2938-0BF99AB76AD5}"/>
              </a:ext>
            </a:extLst>
          </p:cNvPr>
          <p:cNvSpPr txBox="1"/>
          <p:nvPr/>
        </p:nvSpPr>
        <p:spPr>
          <a:xfrm>
            <a:off x="8995964" y="2468349"/>
            <a:ext cx="2713331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i="1" dirty="0"/>
              <a:t>More details at:</a:t>
            </a:r>
            <a:endParaRPr lang="vi-VN" i="1" dirty="0"/>
          </a:p>
          <a:p>
            <a:r>
              <a:rPr lang="en-GB" b="0" i="1" u="none" strike="noStrike" dirty="0">
                <a:solidFill>
                  <a:srgbClr val="0A36AE"/>
                </a:solidFill>
                <a:effectLst/>
                <a:latin typeface="system-ui"/>
                <a:hlinkClick r:id="rId2"/>
              </a:rPr>
              <a:t>https://ia.cr/2023/268</a:t>
            </a:r>
            <a:r>
              <a:rPr lang="vi-VN" i="1" dirty="0"/>
              <a:t>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39823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46B747C9-681D-BAFB-A3F0-42200FED0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Encryption </a:t>
            </a:r>
            <a:r>
              <a:rPr kumimoji="1" lang="en-US" sz="1800" dirty="0"/>
              <a:t>[BSW11]</a:t>
            </a:r>
            <a:br>
              <a:rPr kumimoji="1" lang="en-US" sz="1800" dirty="0"/>
            </a:br>
            <a:r>
              <a:rPr kumimoji="1" lang="en-US" sz="1800" dirty="0"/>
              <a:t> (FE)</a:t>
            </a:r>
          </a:p>
        </p:txBody>
      </p:sp>
      <p:pic>
        <p:nvPicPr>
          <p:cNvPr id="5" name="Chỗ dành sẵn cho Nội dung 4" descr="Female with tied hair">
            <a:extLst>
              <a:ext uri="{FF2B5EF4-FFF2-40B4-BE49-F238E27FC236}">
                <a16:creationId xmlns:a16="http://schemas.microsoft.com/office/drawing/2014/main" id="{5412C21D-15B9-6BCE-1589-512BB1FAAE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63818" y="4363706"/>
            <a:ext cx="762000" cy="752475"/>
          </a:xfrm>
        </p:spPr>
      </p:pic>
      <p:pic>
        <p:nvPicPr>
          <p:cNvPr id="7" name="Đồ họa 6" descr="A child with wavy hair">
            <a:extLst>
              <a:ext uri="{FF2B5EF4-FFF2-40B4-BE49-F238E27FC236}">
                <a16:creationId xmlns:a16="http://schemas.microsoft.com/office/drawing/2014/main" id="{2A34EDCB-DFD1-ED9E-75A5-CE48E7C3EB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595530" y="4392281"/>
            <a:ext cx="657225" cy="723900"/>
          </a:xfrm>
          <a:prstGeom prst="rect">
            <a:avLst/>
          </a:prstGeom>
        </p:spPr>
      </p:pic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28B6A469-6BC2-16CF-AB8C-62C2C2FE72D9}"/>
              </a:ext>
            </a:extLst>
          </p:cNvPr>
          <p:cNvSpPr txBox="1"/>
          <p:nvPr/>
        </p:nvSpPr>
        <p:spPr>
          <a:xfrm>
            <a:off x="2363818" y="389210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Sender</a:t>
            </a:r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E44856DC-EBC1-BC62-B845-C658D7D736A9}"/>
              </a:ext>
            </a:extLst>
          </p:cNvPr>
          <p:cNvSpPr txBox="1"/>
          <p:nvPr/>
        </p:nvSpPr>
        <p:spPr>
          <a:xfrm>
            <a:off x="8516968" y="389076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Receiver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Hộp Văn bản 11">
                <a:extLst>
                  <a:ext uri="{FF2B5EF4-FFF2-40B4-BE49-F238E27FC236}">
                    <a16:creationId xmlns:a16="http://schemas.microsoft.com/office/drawing/2014/main" id="{84636EE2-3F64-8FB1-F00B-0B6CE780FD8D}"/>
                  </a:ext>
                </a:extLst>
              </p:cNvPr>
              <p:cNvSpPr txBox="1"/>
              <p:nvPr/>
            </p:nvSpPr>
            <p:spPr>
              <a:xfrm>
                <a:off x="1380406" y="5430569"/>
                <a:ext cx="3001993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kumimoji="1" lang="en-US" altLang="ja-JP" i="0">
                              <a:latin typeface="Cambria Math" panose="02040503050406030204" pitchFamily="18" charset="0"/>
                            </a:rPr>
                            <m:t>ct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kumimoji="1" lang="en-US" altLang="ja-JP" i="0">
                              <a:latin typeface="Cambria Math" panose="02040503050406030204" pitchFamily="18" charset="0"/>
                            </a:rPr>
                            <m:t>data</m:t>
                          </m:r>
                          <m:r>
                            <m:rPr>
                              <m:nor/>
                            </m:rPr>
                            <a:rPr kumimoji="1" lang="ja-JP" altLang="en-US" dirty="0"/>
                            <m:t> </m:t>
                          </m:r>
                        </m:sub>
                      </m:sSub>
                      <m:r>
                        <a:rPr kumimoji="1" lang="en-US" altLang="ja-JP" i="0">
                          <a:latin typeface="Cambria Math" panose="02040503050406030204" pitchFamily="18" charset="0"/>
                        </a:rPr>
                        <m:t>←</m:t>
                      </m:r>
                      <m:r>
                        <m:rPr>
                          <m:sty m:val="p"/>
                        </m:rPr>
                        <a:rPr kumimoji="1" lang="en-US" altLang="ja-JP" b="0" i="0" smtClean="0">
                          <a:latin typeface="Cambria Math" panose="02040503050406030204" pitchFamily="18" charset="0"/>
                        </a:rPr>
                        <m:t>Enc</m:t>
                      </m:r>
                      <m:d>
                        <m:dPr>
                          <m:ctrlPr>
                            <a:rPr kumimoji="1" lang="en-US" altLang="ja-JP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kumimoji="1" lang="en-US" altLang="ja-JP" b="0" i="0" smtClean="0">
                              <a:latin typeface="Cambria Math" panose="02040503050406030204" pitchFamily="18" charset="0"/>
                            </a:rPr>
                            <m:t>ek</m:t>
                          </m:r>
                          <m:r>
                            <a:rPr kumimoji="1" lang="en-US" altLang="ja-JP" b="0" i="0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m:rPr>
                              <m:sty m:val="p"/>
                            </m:rPr>
                            <a:rPr kumimoji="1" lang="en-US" altLang="ja-JP" b="0" i="0" smtClean="0">
                              <a:latin typeface="Cambria Math" panose="02040503050406030204" pitchFamily="18" charset="0"/>
                            </a:rPr>
                            <m:t>data</m:t>
                          </m:r>
                        </m:e>
                      </m:d>
                    </m:oMath>
                  </m:oMathPara>
                </a14:m>
                <a:endParaRPr lang="en-US" dirty="0"/>
              </a:p>
              <a:p>
                <a:endParaRPr lang="en-US" i="1" dirty="0"/>
              </a:p>
              <a:p>
                <a:endParaRPr lang="en-US" i="1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2" name="Hộp Văn bản 11">
                <a:extLst>
                  <a:ext uri="{FF2B5EF4-FFF2-40B4-BE49-F238E27FC236}">
                    <a16:creationId xmlns:a16="http://schemas.microsoft.com/office/drawing/2014/main" id="{84636EE2-3F64-8FB1-F00B-0B6CE780FD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0406" y="5430569"/>
                <a:ext cx="3001993" cy="120032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直線矢印コネクタ 20">
            <a:extLst>
              <a:ext uri="{FF2B5EF4-FFF2-40B4-BE49-F238E27FC236}">
                <a16:creationId xmlns:a16="http://schemas.microsoft.com/office/drawing/2014/main" id="{4AFBF411-A809-FE23-1FF5-555D7754E3C8}"/>
              </a:ext>
            </a:extLst>
          </p:cNvPr>
          <p:cNvCxnSpPr>
            <a:cxnSpLocks/>
          </p:cNvCxnSpPr>
          <p:nvPr/>
        </p:nvCxnSpPr>
        <p:spPr>
          <a:xfrm>
            <a:off x="4671845" y="5694674"/>
            <a:ext cx="257226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Hộp Văn bản 15">
                <a:extLst>
                  <a:ext uri="{FF2B5EF4-FFF2-40B4-BE49-F238E27FC236}">
                    <a16:creationId xmlns:a16="http://schemas.microsoft.com/office/drawing/2014/main" id="{D377A6E4-111C-3FAC-7473-A91108BA4950}"/>
                  </a:ext>
                </a:extLst>
              </p:cNvPr>
              <p:cNvSpPr txBox="1"/>
              <p:nvPr/>
            </p:nvSpPr>
            <p:spPr>
              <a:xfrm>
                <a:off x="2910697" y="5248363"/>
                <a:ext cx="609456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kumimoji="1" lang="en-US" altLang="ja-JP" i="0">
                              <a:latin typeface="Cambria Math" panose="02040503050406030204" pitchFamily="18" charset="0"/>
                            </a:rPr>
                            <m:t>ct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kumimoji="1" lang="en-US" altLang="ja-JP" i="0">
                              <a:latin typeface="Cambria Math" panose="02040503050406030204" pitchFamily="18" charset="0"/>
                            </a:rPr>
                            <m:t>data</m:t>
                          </m:r>
                          <m:r>
                            <m:rPr>
                              <m:nor/>
                            </m:rPr>
                            <a:rPr kumimoji="1" lang="ja-JP" altLang="en-US" dirty="0"/>
                            <m:t> 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Hộp Văn bản 15">
                <a:extLst>
                  <a:ext uri="{FF2B5EF4-FFF2-40B4-BE49-F238E27FC236}">
                    <a16:creationId xmlns:a16="http://schemas.microsoft.com/office/drawing/2014/main" id="{D377A6E4-111C-3FAC-7473-A91108BA49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0697" y="5248363"/>
                <a:ext cx="6094562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Hộp Văn bản 17">
                <a:extLst>
                  <a:ext uri="{FF2B5EF4-FFF2-40B4-BE49-F238E27FC236}">
                    <a16:creationId xmlns:a16="http://schemas.microsoft.com/office/drawing/2014/main" id="{0D28A567-FC6A-4E98-3931-E924734AFCDD}"/>
                  </a:ext>
                </a:extLst>
              </p:cNvPr>
              <p:cNvSpPr txBox="1"/>
              <p:nvPr/>
            </p:nvSpPr>
            <p:spPr>
              <a:xfrm>
                <a:off x="3401801" y="4212051"/>
                <a:ext cx="538989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kumimoji="1" lang="en-US" altLang="ja-JP" b="0" i="0" smtClean="0">
                              <a:latin typeface="Cambria Math" panose="02040503050406030204" pitchFamily="18" charset="0"/>
                            </a:rPr>
                            <m:t>dk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kumimoji="1" lang="en-US" altLang="ja-JP" b="0" i="0" smtClean="0">
                              <a:latin typeface="Cambria Math" panose="02040503050406030204" pitchFamily="18" charset="0"/>
                            </a:rPr>
                            <m:t>f</m:t>
                          </m:r>
                        </m:sub>
                      </m:sSub>
                      <m:r>
                        <a:rPr kumimoji="1" lang="en-US" altLang="ja-JP" i="0">
                          <a:latin typeface="Cambria Math" panose="02040503050406030204" pitchFamily="18" charset="0"/>
                        </a:rPr>
                        <m:t>←</m:t>
                      </m:r>
                      <m:r>
                        <m:rPr>
                          <m:sty m:val="p"/>
                        </m:rPr>
                        <a:rPr kumimoji="1" lang="en-US" altLang="ja-JP" b="0" i="0" smtClean="0">
                          <a:latin typeface="Cambria Math" panose="02040503050406030204" pitchFamily="18" charset="0"/>
                        </a:rPr>
                        <m:t>DKeyGen</m:t>
                      </m:r>
                      <m:d>
                        <m:dPr>
                          <m:ctrlPr>
                            <a:rPr kumimoji="1" lang="en-US" altLang="ja-JP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kumimoji="1" lang="en-US" altLang="ja-JP" b="0" i="0" smtClean="0">
                              <a:latin typeface="Cambria Math" panose="02040503050406030204" pitchFamily="18" charset="0"/>
                            </a:rPr>
                            <m:t>sk</m:t>
                          </m:r>
                          <m:r>
                            <a:rPr kumimoji="1" lang="en-US" altLang="ja-JP" b="0" i="0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m:rPr>
                              <m:sty m:val="p"/>
                            </m:rPr>
                            <a:rPr kumimoji="1" lang="en-US" altLang="ja-JP" b="0" i="0" smtClean="0">
                              <a:latin typeface="Cambria Math" panose="02040503050406030204" pitchFamily="18" charset="0"/>
                            </a:rPr>
                            <m:t>f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Hộp Văn bản 17">
                <a:extLst>
                  <a:ext uri="{FF2B5EF4-FFF2-40B4-BE49-F238E27FC236}">
                    <a16:creationId xmlns:a16="http://schemas.microsoft.com/office/drawing/2014/main" id="{0D28A567-FC6A-4E98-3931-E924734AFC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1801" y="4212051"/>
                <a:ext cx="5389892" cy="369332"/>
              </a:xfrm>
              <a:prstGeom prst="rect">
                <a:avLst/>
              </a:prstGeom>
              <a:blipFill>
                <a:blip r:embed="rId8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Hộp Văn bản 18">
                <a:extLst>
                  <a:ext uri="{FF2B5EF4-FFF2-40B4-BE49-F238E27FC236}">
                    <a16:creationId xmlns:a16="http://schemas.microsoft.com/office/drawing/2014/main" id="{7CA3D2A1-E08F-3393-C5CA-38EE73557ACD}"/>
                  </a:ext>
                </a:extLst>
              </p:cNvPr>
              <p:cNvSpPr txBox="1"/>
              <p:nvPr/>
            </p:nvSpPr>
            <p:spPr>
              <a:xfrm>
                <a:off x="6237105" y="5497930"/>
                <a:ext cx="609456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1" lang="en-US" altLang="ja-JP" i="0" smtClean="0">
                          <a:latin typeface="Cambria Math" panose="02040503050406030204" pitchFamily="18" charset="0"/>
                        </a:rPr>
                        <m:t>f</m:t>
                      </m:r>
                      <m:r>
                        <a:rPr kumimoji="1" lang="en-US" altLang="ja-JP" b="0" i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kumimoji="1" lang="en-US" altLang="ja-JP" b="0" i="0" smtClean="0">
                          <a:latin typeface="Cambria Math" panose="02040503050406030204" pitchFamily="18" charset="0"/>
                        </a:rPr>
                        <m:t>data</m:t>
                      </m:r>
                      <m:r>
                        <a:rPr kumimoji="1" lang="en-US" altLang="ja-JP" b="0" i="0" smtClean="0">
                          <a:latin typeface="Cambria Math" panose="02040503050406030204" pitchFamily="18" charset="0"/>
                        </a:rPr>
                        <m:t>)←</m:t>
                      </m:r>
                      <m:r>
                        <m:rPr>
                          <m:sty m:val="p"/>
                        </m:rPr>
                        <a:rPr kumimoji="1" lang="en-US" altLang="ja-JP" b="0" i="0" smtClean="0">
                          <a:latin typeface="Cambria Math" panose="02040503050406030204" pitchFamily="18" charset="0"/>
                        </a:rPr>
                        <m:t>Dec</m:t>
                      </m:r>
                      <m:d>
                        <m:dPr>
                          <m:ctrlPr>
                            <a:rPr kumimoji="1" lang="en-US" altLang="ja-JP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kumimoji="1" lang="en-US" altLang="ja-JP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kumimoji="1" lang="en-US" altLang="ja-JP" i="0">
                                  <a:latin typeface="Cambria Math" panose="02040503050406030204" pitchFamily="18" charset="0"/>
                                </a:rPr>
                                <m:t>ct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kumimoji="1" lang="en-US" altLang="ja-JP" i="0">
                                  <a:latin typeface="Cambria Math" panose="02040503050406030204" pitchFamily="18" charset="0"/>
                                </a:rPr>
                                <m:t>data</m:t>
                              </m:r>
                              <m:r>
                                <m:rPr>
                                  <m:nor/>
                                </m:rPr>
                                <a:rPr kumimoji="1" lang="ja-JP" altLang="en-US" dirty="0"/>
                                <m:t> </m:t>
                              </m:r>
                            </m:sub>
                          </m:sSub>
                          <m:r>
                            <a:rPr kumimoji="1" lang="en-US" altLang="ja-JP" b="0" i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kumimoji="1" lang="en-US" altLang="ja-JP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kumimoji="1" lang="en-US" altLang="ja-JP" b="0" i="0" smtClean="0">
                                  <a:latin typeface="Cambria Math" panose="02040503050406030204" pitchFamily="18" charset="0"/>
                                </a:rPr>
                                <m:t>dk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kumimoji="1" lang="en-US" altLang="ja-JP" b="0" i="0" smtClean="0">
                                  <a:latin typeface="Cambria Math" panose="02040503050406030204" pitchFamily="18" charset="0"/>
                                </a:rPr>
                                <m:t>f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Hộp Văn bản 18">
                <a:extLst>
                  <a:ext uri="{FF2B5EF4-FFF2-40B4-BE49-F238E27FC236}">
                    <a16:creationId xmlns:a16="http://schemas.microsoft.com/office/drawing/2014/main" id="{7CA3D2A1-E08F-3393-C5CA-38EE73557A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7105" y="5497930"/>
                <a:ext cx="6094562" cy="369332"/>
              </a:xfrm>
              <a:prstGeom prst="rect">
                <a:avLst/>
              </a:prstGeom>
              <a:blipFill>
                <a:blip r:embed="rId9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直線矢印コネクタ 20">
            <a:extLst>
              <a:ext uri="{FF2B5EF4-FFF2-40B4-BE49-F238E27FC236}">
                <a16:creationId xmlns:a16="http://schemas.microsoft.com/office/drawing/2014/main" id="{AE4A23CF-AF4E-3F10-861E-AF9B32D1EE86}"/>
              </a:ext>
            </a:extLst>
          </p:cNvPr>
          <p:cNvCxnSpPr>
            <a:cxnSpLocks/>
          </p:cNvCxnSpPr>
          <p:nvPr/>
        </p:nvCxnSpPr>
        <p:spPr>
          <a:xfrm flipH="1">
            <a:off x="3740529" y="3670289"/>
            <a:ext cx="1366309" cy="4706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直線矢印コネクタ 20">
            <a:extLst>
              <a:ext uri="{FF2B5EF4-FFF2-40B4-BE49-F238E27FC236}">
                <a16:creationId xmlns:a16="http://schemas.microsoft.com/office/drawing/2014/main" id="{88C6938E-9145-6DD7-AF5C-B3BC14A59F34}"/>
              </a:ext>
            </a:extLst>
          </p:cNvPr>
          <p:cNvCxnSpPr>
            <a:cxnSpLocks/>
          </p:cNvCxnSpPr>
          <p:nvPr/>
        </p:nvCxnSpPr>
        <p:spPr>
          <a:xfrm>
            <a:off x="6697153" y="3670289"/>
            <a:ext cx="1423363" cy="41780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Hộp Văn bản 30">
                <a:extLst>
                  <a:ext uri="{FF2B5EF4-FFF2-40B4-BE49-F238E27FC236}">
                    <a16:creationId xmlns:a16="http://schemas.microsoft.com/office/drawing/2014/main" id="{A322C428-C18E-36DF-923B-AE08E80BE8B5}"/>
                  </a:ext>
                </a:extLst>
              </p:cNvPr>
              <p:cNvSpPr txBox="1"/>
              <p:nvPr/>
            </p:nvSpPr>
            <p:spPr>
              <a:xfrm>
                <a:off x="2910697" y="3862012"/>
                <a:ext cx="6232584" cy="4049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1" lang="en-US" altLang="ja-JP" i="0" smtClean="0">
                          <a:latin typeface="Cambria Math" panose="02040503050406030204" pitchFamily="18" charset="0"/>
                        </a:rPr>
                        <m:t>e</m:t>
                      </m:r>
                      <m:r>
                        <m:rPr>
                          <m:sty m:val="p"/>
                        </m:rPr>
                        <a:rPr kumimoji="1" lang="en-US" altLang="ja-JP" b="0" i="0" smtClean="0">
                          <a:latin typeface="Cambria Math" panose="02040503050406030204" pitchFamily="18" charset="0"/>
                        </a:rPr>
                        <m:t>k</m:t>
                      </m:r>
                      <m:r>
                        <a:rPr kumimoji="1" lang="en-US" altLang="ja-JP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sty m:val="p"/>
                        </m:rPr>
                        <a:rPr kumimoji="1" lang="en-US" altLang="ja-JP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sk</m:t>
                      </m:r>
                      <m:r>
                        <a:rPr kumimoji="1" lang="en-US" altLang="ja-JP" sz="1800" b="0" i="0" smtClean="0">
                          <a:latin typeface="Cambria Math" panose="02040503050406030204" pitchFamily="18" charset="0"/>
                        </a:rPr>
                        <m:t>←</m:t>
                      </m:r>
                      <m:r>
                        <m:rPr>
                          <m:sty m:val="p"/>
                        </m:rPr>
                        <a:rPr kumimoji="1" lang="en-US" altLang="ja-JP" sz="1800" b="0" i="0" smtClean="0">
                          <a:latin typeface="Cambria Math" panose="02040503050406030204" pitchFamily="18" charset="0"/>
                        </a:rPr>
                        <m:t>Setup</m:t>
                      </m:r>
                      <m:d>
                        <m:dPr>
                          <m:ctrlPr>
                            <a:rPr kumimoji="1" lang="en-US" altLang="ja-JP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kumimoji="1" lang="en-US" altLang="ja-JP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1800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kumimoji="1" lang="en-US" altLang="ja-JP" sz="1800" b="0" i="0" smtClean="0">
                                  <a:latin typeface="Cambria Math" panose="02040503050406030204" pitchFamily="18" charset="0"/>
                                </a:rPr>
                                <m:t>λ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Hộp Văn bản 30">
                <a:extLst>
                  <a:ext uri="{FF2B5EF4-FFF2-40B4-BE49-F238E27FC236}">
                    <a16:creationId xmlns:a16="http://schemas.microsoft.com/office/drawing/2014/main" id="{A322C428-C18E-36DF-923B-AE08E80BE8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0697" y="3862012"/>
                <a:ext cx="6232584" cy="404983"/>
              </a:xfrm>
              <a:prstGeom prst="rect">
                <a:avLst/>
              </a:prstGeom>
              <a:blipFill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Hộp Văn bản 37">
                <a:extLst>
                  <a:ext uri="{FF2B5EF4-FFF2-40B4-BE49-F238E27FC236}">
                    <a16:creationId xmlns:a16="http://schemas.microsoft.com/office/drawing/2014/main" id="{02F22BFA-2327-5EF5-DBF4-C2A59A56C783}"/>
                  </a:ext>
                </a:extLst>
              </p:cNvPr>
              <p:cNvSpPr txBox="1"/>
              <p:nvPr/>
            </p:nvSpPr>
            <p:spPr>
              <a:xfrm>
                <a:off x="1171936" y="3515196"/>
                <a:ext cx="623689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1" lang="en-US" altLang="ja-JP" i="0" smtClean="0">
                          <a:latin typeface="Cambria Math" panose="02040503050406030204" pitchFamily="18" charset="0"/>
                        </a:rPr>
                        <m:t>e</m:t>
                      </m:r>
                      <m:r>
                        <m:rPr>
                          <m:sty m:val="p"/>
                        </m:rPr>
                        <a:rPr kumimoji="1" lang="en-US" altLang="ja-JP" b="0" i="0" smtClean="0">
                          <a:latin typeface="Cambria Math" panose="02040503050406030204" pitchFamily="18" charset="0"/>
                        </a:rPr>
                        <m:t>k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Hộp Văn bản 37">
                <a:extLst>
                  <a:ext uri="{FF2B5EF4-FFF2-40B4-BE49-F238E27FC236}">
                    <a16:creationId xmlns:a16="http://schemas.microsoft.com/office/drawing/2014/main" id="{02F22BFA-2327-5EF5-DBF4-C2A59A56C7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1936" y="3515196"/>
                <a:ext cx="6236898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Hộp Văn bản 39">
                <a:extLst>
                  <a:ext uri="{FF2B5EF4-FFF2-40B4-BE49-F238E27FC236}">
                    <a16:creationId xmlns:a16="http://schemas.microsoft.com/office/drawing/2014/main" id="{12B1A7D5-1FA8-E55A-A929-D30A5E3C0522}"/>
                  </a:ext>
                </a:extLst>
              </p:cNvPr>
              <p:cNvSpPr txBox="1"/>
              <p:nvPr/>
            </p:nvSpPr>
            <p:spPr>
              <a:xfrm>
                <a:off x="4435368" y="3508957"/>
                <a:ext cx="623689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kumimoji="1" lang="en-US" altLang="ja-JP" b="0" i="0" smtClean="0">
                              <a:latin typeface="Cambria Math" panose="02040503050406030204" pitchFamily="18" charset="0"/>
                            </a:rPr>
                            <m:t>dk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kumimoji="1" lang="en-US" altLang="ja-JP" b="0" i="0" smtClean="0">
                              <a:latin typeface="Cambria Math" panose="02040503050406030204" pitchFamily="18" charset="0"/>
                            </a:rPr>
                            <m:t>f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0" name="Hộp Văn bản 39">
                <a:extLst>
                  <a:ext uri="{FF2B5EF4-FFF2-40B4-BE49-F238E27FC236}">
                    <a16:creationId xmlns:a16="http://schemas.microsoft.com/office/drawing/2014/main" id="{12B1A7D5-1FA8-E55A-A929-D30A5E3C05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5368" y="3508957"/>
                <a:ext cx="6236898" cy="369332"/>
              </a:xfrm>
              <a:prstGeom prst="rect">
                <a:avLst/>
              </a:prstGeom>
              <a:blipFill>
                <a:blip r:embed="rId12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2" name="Đồ họa 41" descr="Cowboy male outline">
            <a:extLst>
              <a:ext uri="{FF2B5EF4-FFF2-40B4-BE49-F238E27FC236}">
                <a16:creationId xmlns:a16="http://schemas.microsoft.com/office/drawing/2014/main" id="{E2B3D42E-93A0-A18A-7571-F3F47842533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292304" y="2634277"/>
            <a:ext cx="1219383" cy="1219383"/>
          </a:xfrm>
          <a:prstGeom prst="rect">
            <a:avLst/>
          </a:prstGeom>
        </p:spPr>
      </p:pic>
      <p:sp>
        <p:nvSpPr>
          <p:cNvPr id="45" name="Hộp Văn bản 44">
            <a:extLst>
              <a:ext uri="{FF2B5EF4-FFF2-40B4-BE49-F238E27FC236}">
                <a16:creationId xmlns:a16="http://schemas.microsoft.com/office/drawing/2014/main" id="{D9F7D628-344F-D357-F875-4C53F8FA8390}"/>
              </a:ext>
            </a:extLst>
          </p:cNvPr>
          <p:cNvSpPr txBox="1"/>
          <p:nvPr/>
        </p:nvSpPr>
        <p:spPr>
          <a:xfrm>
            <a:off x="5322705" y="221255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Authority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187C5B-2360-2616-298A-C63BA5C62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Verifiable DMCFE for Inner Product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936015-F035-1399-2E7F-8CF1BADA9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F549-30AC-450E-93E9-A05B3B10625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324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CEB3615-2E45-7258-5623-2544310AD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Multi-Client Functional Encryption </a:t>
            </a:r>
            <a:r>
              <a:rPr kumimoji="1" lang="en-US" altLang="ja-JP" sz="1800" dirty="0"/>
              <a:t>[GGGJKLSSZ14] </a:t>
            </a:r>
            <a:br>
              <a:rPr kumimoji="1" lang="en-US" altLang="ja-JP" sz="1800" dirty="0"/>
            </a:br>
            <a:r>
              <a:rPr kumimoji="1" lang="en-US" altLang="ja-JP" sz="1800" dirty="0"/>
              <a:t> </a:t>
            </a:r>
            <a:r>
              <a:rPr kumimoji="1" lang="en-US" sz="1800" dirty="0"/>
              <a:t>(MCFE) </a:t>
            </a:r>
          </a:p>
        </p:txBody>
      </p:sp>
      <p:pic>
        <p:nvPicPr>
          <p:cNvPr id="4" name="Chỗ dành sẵn cho Nội dung 4" descr="Female with tied hair">
            <a:extLst>
              <a:ext uri="{FF2B5EF4-FFF2-40B4-BE49-F238E27FC236}">
                <a16:creationId xmlns:a16="http://schemas.microsoft.com/office/drawing/2014/main" id="{44ADA25A-B98C-A033-8F31-95CBDED676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49569" y="4303321"/>
            <a:ext cx="762000" cy="752475"/>
          </a:xfrm>
        </p:spPr>
      </p:pic>
      <p:pic>
        <p:nvPicPr>
          <p:cNvPr id="5" name="Đồ họa 4" descr="A child with wavy hair">
            <a:extLst>
              <a:ext uri="{FF2B5EF4-FFF2-40B4-BE49-F238E27FC236}">
                <a16:creationId xmlns:a16="http://schemas.microsoft.com/office/drawing/2014/main" id="{A9C75C63-CAB7-84E9-DB11-CE3DF8AAD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181281" y="4331896"/>
            <a:ext cx="657225" cy="7239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Hộp Văn bản 5">
                <a:extLst>
                  <a:ext uri="{FF2B5EF4-FFF2-40B4-BE49-F238E27FC236}">
                    <a16:creationId xmlns:a16="http://schemas.microsoft.com/office/drawing/2014/main" id="{272E04BF-C994-187F-9E81-7CC97A38937A}"/>
                  </a:ext>
                </a:extLst>
              </p:cNvPr>
              <p:cNvSpPr txBox="1"/>
              <p:nvPr/>
            </p:nvSpPr>
            <p:spPr>
              <a:xfrm>
                <a:off x="1795867" y="3804267"/>
                <a:ext cx="1828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Sender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i</m:t>
                    </m:r>
                  </m:oMath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Hộp Văn bản 5">
                <a:extLst>
                  <a:ext uri="{FF2B5EF4-FFF2-40B4-BE49-F238E27FC236}">
                    <a16:creationId xmlns:a16="http://schemas.microsoft.com/office/drawing/2014/main" id="{272E04BF-C994-187F-9E81-7CC97A3893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867" y="3804267"/>
                <a:ext cx="1828800" cy="369332"/>
              </a:xfrm>
              <a:prstGeom prst="rect">
                <a:avLst/>
              </a:prstGeom>
              <a:blipFill>
                <a:blip r:embed="rId6"/>
                <a:stretch>
                  <a:fillRect l="-3000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C8A91365-1ADD-557F-24C2-3E72A751F759}"/>
              </a:ext>
            </a:extLst>
          </p:cNvPr>
          <p:cNvSpPr txBox="1"/>
          <p:nvPr/>
        </p:nvSpPr>
        <p:spPr>
          <a:xfrm>
            <a:off x="8102719" y="3830382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Receiver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Hộp Văn bản 7">
                <a:extLst>
                  <a:ext uri="{FF2B5EF4-FFF2-40B4-BE49-F238E27FC236}">
                    <a16:creationId xmlns:a16="http://schemas.microsoft.com/office/drawing/2014/main" id="{4AEF507A-E2EA-D779-F010-0DAF16EA10AC}"/>
                  </a:ext>
                </a:extLst>
              </p:cNvPr>
              <p:cNvSpPr txBox="1"/>
              <p:nvPr/>
            </p:nvSpPr>
            <p:spPr>
              <a:xfrm>
                <a:off x="757687" y="5370184"/>
                <a:ext cx="3210463" cy="1226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kumimoji="1" lang="en-US" altLang="ja-JP" i="0">
                              <a:latin typeface="Cambria Math" panose="02040503050406030204" pitchFamily="18" charset="0"/>
                            </a:rPr>
                            <m:t>ct</m:t>
                          </m:r>
                        </m:e>
                        <m:sub>
                          <m:sSub>
                            <m:sSubPr>
                              <m:ctrlPr>
                                <a:rPr kumimoji="1" lang="en-US" altLang="ja-JP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ℓ</m:t>
                              </m:r>
                              <m:r>
                                <a:rPr kumimoji="1" lang="en-US" altLang="ja-JP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m:rPr>
                                  <m:sty m:val="p"/>
                                </m:rPr>
                                <a:rPr kumimoji="1" lang="en-US" altLang="ja-JP" i="0" smtClean="0">
                                  <a:latin typeface="Cambria Math" panose="02040503050406030204" pitchFamily="18" charset="0"/>
                                </a:rPr>
                                <m:t>data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kumimoji="1" lang="en-US" altLang="ja-JP" b="0" i="0" smtClean="0">
                                  <a:latin typeface="Cambria Math" panose="02040503050406030204" pitchFamily="18" charset="0"/>
                                </a:rPr>
                                <m:t>i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kumimoji="1" lang="ja-JP" altLang="en-US" dirty="0"/>
                            <m:t> </m:t>
                          </m:r>
                        </m:sub>
                      </m:sSub>
                      <m:r>
                        <a:rPr kumimoji="1" lang="en-US" altLang="ja-JP" i="0">
                          <a:latin typeface="Cambria Math" panose="02040503050406030204" pitchFamily="18" charset="0"/>
                        </a:rPr>
                        <m:t>←</m:t>
                      </m:r>
                      <m:r>
                        <m:rPr>
                          <m:sty m:val="p"/>
                        </m:rPr>
                        <a:rPr kumimoji="1" lang="en-US" altLang="ja-JP" b="0" i="0" smtClean="0">
                          <a:latin typeface="Cambria Math" panose="02040503050406030204" pitchFamily="18" charset="0"/>
                        </a:rPr>
                        <m:t>Enc</m:t>
                      </m:r>
                      <m:d>
                        <m:dPr>
                          <m:ctrlPr>
                            <a:rPr kumimoji="1" lang="en-US" altLang="ja-JP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kumimoji="1" lang="en-US" altLang="ja-JP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kumimoji="1" lang="en-US" altLang="ja-JP" b="0" i="0" smtClean="0">
                                  <a:latin typeface="Cambria Math" panose="02040503050406030204" pitchFamily="18" charset="0"/>
                                </a:rPr>
                                <m:t>ek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kumimoji="1" lang="en-US" altLang="ja-JP" b="0" i="0" smtClean="0">
                                  <a:latin typeface="Cambria Math" panose="02040503050406030204" pitchFamily="18" charset="0"/>
                                </a:rPr>
                                <m:t>i</m:t>
                              </m:r>
                            </m:sub>
                          </m:sSub>
                          <m:r>
                            <a:rPr kumimoji="1" lang="en-US" altLang="ja-JP" b="0" i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kumimoji="1" lang="en-US" altLang="ja-JP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kumimoji="1" lang="en-US" altLang="ja-JP" i="0" smtClean="0">
                                  <a:latin typeface="Cambria Math" panose="02040503050406030204" pitchFamily="18" charset="0"/>
                                </a:rPr>
                                <m:t>data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kumimoji="1" lang="en-US" altLang="ja-JP" b="0" i="0" smtClean="0">
                                  <a:latin typeface="Cambria Math" panose="02040503050406030204" pitchFamily="18" charset="0"/>
                                </a:rPr>
                                <m:t>i</m:t>
                              </m:r>
                            </m:sub>
                          </m:s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ℓ</m:t>
                          </m:r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en-US" dirty="0"/>
              </a:p>
              <a:p>
                <a:endParaRPr lang="en-US" i="1" dirty="0"/>
              </a:p>
              <a:p>
                <a:endParaRPr lang="en-US" i="1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8" name="Hộp Văn bản 7">
                <a:extLst>
                  <a:ext uri="{FF2B5EF4-FFF2-40B4-BE49-F238E27FC236}">
                    <a16:creationId xmlns:a16="http://schemas.microsoft.com/office/drawing/2014/main" id="{4AEF507A-E2EA-D779-F010-0DAF16EA10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687" y="5370184"/>
                <a:ext cx="3210463" cy="122610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直線矢印コネクタ 20">
            <a:extLst>
              <a:ext uri="{FF2B5EF4-FFF2-40B4-BE49-F238E27FC236}">
                <a16:creationId xmlns:a16="http://schemas.microsoft.com/office/drawing/2014/main" id="{B0BBCD68-8D89-0244-C636-84C8B5FF462A}"/>
              </a:ext>
            </a:extLst>
          </p:cNvPr>
          <p:cNvCxnSpPr>
            <a:cxnSpLocks/>
          </p:cNvCxnSpPr>
          <p:nvPr/>
        </p:nvCxnSpPr>
        <p:spPr>
          <a:xfrm>
            <a:off x="4257596" y="5634289"/>
            <a:ext cx="257226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Hộp Văn bản 9">
                <a:extLst>
                  <a:ext uri="{FF2B5EF4-FFF2-40B4-BE49-F238E27FC236}">
                    <a16:creationId xmlns:a16="http://schemas.microsoft.com/office/drawing/2014/main" id="{582ABF58-7884-F4B3-BA65-7A34A159E956}"/>
                  </a:ext>
                </a:extLst>
              </p:cNvPr>
              <p:cNvSpPr txBox="1"/>
              <p:nvPr/>
            </p:nvSpPr>
            <p:spPr>
              <a:xfrm>
                <a:off x="2496448" y="5187978"/>
                <a:ext cx="6094562" cy="3951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kumimoji="1" lang="en-US" altLang="ja-JP" i="0">
                              <a:latin typeface="Cambria Math" panose="02040503050406030204" pitchFamily="18" charset="0"/>
                            </a:rPr>
                            <m:t>ct</m:t>
                          </m:r>
                        </m:e>
                        <m: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ℓ,</m:t>
                          </m:r>
                          <m:sSub>
                            <m:sSubPr>
                              <m:ctrlPr>
                                <a:rPr kumimoji="1" lang="en-US" altLang="ja-JP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kumimoji="1" lang="en-US" altLang="ja-JP" i="0" smtClean="0">
                                  <a:latin typeface="Cambria Math" panose="02040503050406030204" pitchFamily="18" charset="0"/>
                                </a:rPr>
                                <m:t>data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kumimoji="1" lang="en-US" altLang="ja-JP" b="0" i="0" smtClean="0">
                                  <a:latin typeface="Cambria Math" panose="02040503050406030204" pitchFamily="18" charset="0"/>
                                </a:rPr>
                                <m:t>i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kumimoji="1" lang="ja-JP" altLang="en-US" dirty="0"/>
                            <m:t> 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Hộp Văn bản 9">
                <a:extLst>
                  <a:ext uri="{FF2B5EF4-FFF2-40B4-BE49-F238E27FC236}">
                    <a16:creationId xmlns:a16="http://schemas.microsoft.com/office/drawing/2014/main" id="{582ABF58-7884-F4B3-BA65-7A34A159E9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6448" y="5187978"/>
                <a:ext cx="6094562" cy="395108"/>
              </a:xfrm>
              <a:prstGeom prst="rect">
                <a:avLst/>
              </a:prstGeom>
              <a:blipFill>
                <a:blip r:embed="rId8"/>
                <a:stretch>
                  <a:fillRect b="-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Hộp Văn bản 10">
                <a:extLst>
                  <a:ext uri="{FF2B5EF4-FFF2-40B4-BE49-F238E27FC236}">
                    <a16:creationId xmlns:a16="http://schemas.microsoft.com/office/drawing/2014/main" id="{679E752B-6C52-174A-0551-2CA3652767A6}"/>
                  </a:ext>
                </a:extLst>
              </p:cNvPr>
              <p:cNvSpPr txBox="1"/>
              <p:nvPr/>
            </p:nvSpPr>
            <p:spPr>
              <a:xfrm>
                <a:off x="2987552" y="4151666"/>
                <a:ext cx="538989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kumimoji="1" lang="en-US" altLang="ja-JP" b="0" i="0" smtClean="0">
                              <a:latin typeface="Cambria Math" panose="02040503050406030204" pitchFamily="18" charset="0"/>
                            </a:rPr>
                            <m:t>dk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kumimoji="1" lang="en-US" altLang="ja-JP" b="0" i="0" smtClean="0">
                              <a:latin typeface="Cambria Math" panose="02040503050406030204" pitchFamily="18" charset="0"/>
                            </a:rPr>
                            <m:t>f</m:t>
                          </m:r>
                        </m:sub>
                      </m:sSub>
                      <m:r>
                        <a:rPr kumimoji="1" lang="en-US" altLang="ja-JP" i="0">
                          <a:latin typeface="Cambria Math" panose="02040503050406030204" pitchFamily="18" charset="0"/>
                        </a:rPr>
                        <m:t>←</m:t>
                      </m:r>
                      <m:r>
                        <m:rPr>
                          <m:sty m:val="p"/>
                        </m:rPr>
                        <a:rPr kumimoji="1" lang="en-US" altLang="ja-JP" b="0" i="0" smtClean="0">
                          <a:latin typeface="Cambria Math" panose="02040503050406030204" pitchFamily="18" charset="0"/>
                        </a:rPr>
                        <m:t>DKeyGen</m:t>
                      </m:r>
                      <m:d>
                        <m:dPr>
                          <m:ctrlPr>
                            <a:rPr kumimoji="1" lang="en-US" altLang="ja-JP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kumimoji="1" lang="en-US" altLang="ja-JP" b="0" i="0" smtClean="0">
                              <a:latin typeface="Cambria Math" panose="02040503050406030204" pitchFamily="18" charset="0"/>
                            </a:rPr>
                            <m:t>sk</m:t>
                          </m:r>
                          <m:r>
                            <a:rPr kumimoji="1" lang="en-US" altLang="ja-JP" b="0" i="0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m:rPr>
                              <m:sty m:val="p"/>
                            </m:rPr>
                            <a:rPr kumimoji="1" lang="en-US" altLang="ja-JP" b="0" i="0" smtClean="0">
                              <a:latin typeface="Cambria Math" panose="02040503050406030204" pitchFamily="18" charset="0"/>
                            </a:rPr>
                            <m:t>f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Hộp Văn bản 10">
                <a:extLst>
                  <a:ext uri="{FF2B5EF4-FFF2-40B4-BE49-F238E27FC236}">
                    <a16:creationId xmlns:a16="http://schemas.microsoft.com/office/drawing/2014/main" id="{679E752B-6C52-174A-0551-2CA3652767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552" y="4151666"/>
                <a:ext cx="5389892" cy="369332"/>
              </a:xfrm>
              <a:prstGeom prst="rect">
                <a:avLst/>
              </a:prstGeom>
              <a:blipFill>
                <a:blip r:embed="rId9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Hộp Văn bản 11">
                <a:extLst>
                  <a:ext uri="{FF2B5EF4-FFF2-40B4-BE49-F238E27FC236}">
                    <a16:creationId xmlns:a16="http://schemas.microsoft.com/office/drawing/2014/main" id="{BAD40AF8-5602-9DE7-8F1D-06F4A37FEA76}"/>
                  </a:ext>
                </a:extLst>
              </p:cNvPr>
              <p:cNvSpPr txBox="1"/>
              <p:nvPr/>
            </p:nvSpPr>
            <p:spPr>
              <a:xfrm>
                <a:off x="6096000" y="5634289"/>
                <a:ext cx="6094562" cy="5068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1" lang="en-US" altLang="ja-JP" i="0" smtClean="0">
                          <a:latin typeface="Cambria Math" panose="02040503050406030204" pitchFamily="18" charset="0"/>
                        </a:rPr>
                        <m:t>f</m:t>
                      </m:r>
                      <m:r>
                        <a:rPr kumimoji="1" lang="en-US" altLang="ja-JP" b="0" i="0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kumimoji="1" lang="en-US" altLang="ja-JP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b="0" i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m:rPr>
                                  <m:sty m:val="p"/>
                                </m:rPr>
                                <a:rPr kumimoji="1" lang="en-US" altLang="ja-JP" b="0" i="0" smtClean="0">
                                  <a:latin typeface="Cambria Math" panose="02040503050406030204" pitchFamily="18" charset="0"/>
                                </a:rPr>
                                <m:t>data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kumimoji="1" lang="en-US" altLang="ja-JP" b="0" i="0" smtClean="0">
                                  <a:latin typeface="Cambria Math" panose="02040503050406030204" pitchFamily="18" charset="0"/>
                                </a:rPr>
                                <m:t>i</m:t>
                              </m:r>
                            </m:sub>
                          </m:sSub>
                          <m:r>
                            <a:rPr kumimoji="1" lang="en-US" altLang="ja-JP" b="0" i="1" dirty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kumimoji="1" lang="en-US" altLang="ja-JP" b="0" i="0" smtClean="0"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</m:sub>
                      </m:sSub>
                      <m:r>
                        <a:rPr kumimoji="1" lang="en-US" altLang="ja-JP" b="0" i="0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kumimoji="1" lang="en-US" altLang="ja-JP" i="0">
                          <a:latin typeface="Cambria Math" panose="02040503050406030204" pitchFamily="18" charset="0"/>
                        </a:rPr>
                        <m:t>←</m:t>
                      </m:r>
                      <m:r>
                        <m:rPr>
                          <m:sty m:val="p"/>
                        </m:rPr>
                        <a:rPr kumimoji="1" lang="en-US" altLang="ja-JP" b="0" i="0" smtClean="0">
                          <a:latin typeface="Cambria Math" panose="02040503050406030204" pitchFamily="18" charset="0"/>
                        </a:rPr>
                        <m:t>Dec</m:t>
                      </m:r>
                      <m:d>
                        <m:dPr>
                          <m:ctrlPr>
                            <a:rPr kumimoji="1" lang="en-US" altLang="ja-JP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b="0" i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kumimoji="1" lang="en-US" altLang="ja-JP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kumimoji="1" lang="en-US" altLang="ja-JP" i="0">
                                      <a:latin typeface="Cambria Math" panose="02040503050406030204" pitchFamily="18" charset="0"/>
                                    </a:rPr>
                                    <m:t>ct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kumimoji="1" lang="en-US" altLang="ja-JP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altLang="ja-JP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ℓ</m:t>
                                      </m:r>
                                      <m:r>
                                        <a:rPr kumimoji="1" lang="en-US" altLang="ja-JP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kumimoji="1" lang="en-US" altLang="ja-JP" i="0" smtClean="0">
                                          <a:latin typeface="Cambria Math" panose="02040503050406030204" pitchFamily="18" charset="0"/>
                                        </a:rPr>
                                        <m:t>data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kumimoji="1" lang="en-US" altLang="ja-JP" b="0" i="0" smtClean="0">
                                          <a:latin typeface="Cambria Math" panose="02040503050406030204" pitchFamily="18" charset="0"/>
                                        </a:rPr>
                                        <m:t>i</m:t>
                                      </m:r>
                                    </m:sub>
                                  </m:sSub>
                                </m:sub>
                              </m:sSub>
                              <m:r>
                                <a:rPr kumimoji="1" lang="en-US" altLang="ja-JP" b="0" i="1" dirty="0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kumimoji="1" lang="en-US" altLang="ja-JP" b="0" i="0" smtClean="0">
                                  <a:latin typeface="Cambria Math" panose="02040503050406030204" pitchFamily="18" charset="0"/>
                                </a:rPr>
                                <m:t>i</m:t>
                              </m:r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kumimoji="1" lang="en-US" altLang="ja-JP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kumimoji="1" lang="en-US" altLang="ja-JP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d>
                            </m:sub>
                          </m:sSub>
                          <m:r>
                            <a:rPr kumimoji="1" lang="en-US" altLang="ja-JP" b="0" i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kumimoji="1" lang="en-US" altLang="ja-JP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kumimoji="1" lang="en-US" altLang="ja-JP" b="0" i="0" smtClean="0">
                                  <a:latin typeface="Cambria Math" panose="02040503050406030204" pitchFamily="18" charset="0"/>
                                </a:rPr>
                                <m:t>dk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kumimoji="1" lang="en-US" altLang="ja-JP" b="0" i="0" smtClean="0">
                                  <a:latin typeface="Cambria Math" panose="02040503050406030204" pitchFamily="18" charset="0"/>
                                </a:rPr>
                                <m:t>f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Hộp Văn bản 11">
                <a:extLst>
                  <a:ext uri="{FF2B5EF4-FFF2-40B4-BE49-F238E27FC236}">
                    <a16:creationId xmlns:a16="http://schemas.microsoft.com/office/drawing/2014/main" id="{BAD40AF8-5602-9DE7-8F1D-06F4A37FEA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5634289"/>
                <a:ext cx="6094562" cy="50687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直線矢印コネクタ 20">
            <a:extLst>
              <a:ext uri="{FF2B5EF4-FFF2-40B4-BE49-F238E27FC236}">
                <a16:creationId xmlns:a16="http://schemas.microsoft.com/office/drawing/2014/main" id="{0DD83B8C-C2F4-93AF-B011-583CC50E4EC8}"/>
              </a:ext>
            </a:extLst>
          </p:cNvPr>
          <p:cNvCxnSpPr>
            <a:cxnSpLocks/>
          </p:cNvCxnSpPr>
          <p:nvPr/>
        </p:nvCxnSpPr>
        <p:spPr>
          <a:xfrm flipH="1">
            <a:off x="3326280" y="3609904"/>
            <a:ext cx="1366309" cy="4706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直線矢印コネクタ 20">
            <a:extLst>
              <a:ext uri="{FF2B5EF4-FFF2-40B4-BE49-F238E27FC236}">
                <a16:creationId xmlns:a16="http://schemas.microsoft.com/office/drawing/2014/main" id="{D5CB3C67-68F4-1286-04A0-A30CEAAA334B}"/>
              </a:ext>
            </a:extLst>
          </p:cNvPr>
          <p:cNvCxnSpPr>
            <a:cxnSpLocks/>
          </p:cNvCxnSpPr>
          <p:nvPr/>
        </p:nvCxnSpPr>
        <p:spPr>
          <a:xfrm>
            <a:off x="6282904" y="3609904"/>
            <a:ext cx="1423363" cy="41780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Hộp Văn bản 14">
                <a:extLst>
                  <a:ext uri="{FF2B5EF4-FFF2-40B4-BE49-F238E27FC236}">
                    <a16:creationId xmlns:a16="http://schemas.microsoft.com/office/drawing/2014/main" id="{56C7C156-BE34-12EF-0FFB-C07A2C1F9C61}"/>
                  </a:ext>
                </a:extLst>
              </p:cNvPr>
              <p:cNvSpPr txBox="1"/>
              <p:nvPr/>
            </p:nvSpPr>
            <p:spPr>
              <a:xfrm>
                <a:off x="2496448" y="3801627"/>
                <a:ext cx="6232584" cy="4090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kumimoji="1" lang="en-US" altLang="ja-JP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b="0" i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m:rPr>
                                  <m:sty m:val="p"/>
                                </m:rPr>
                                <a:rPr kumimoji="1" lang="en-US" altLang="ja-JP" b="0" i="0" smtClean="0">
                                  <a:latin typeface="Cambria Math" panose="02040503050406030204" pitchFamily="18" charset="0"/>
                                </a:rPr>
                                <m:t>ek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kumimoji="1" lang="en-US" altLang="ja-JP" b="0" i="0" smtClean="0">
                                  <a:latin typeface="Cambria Math" panose="02040503050406030204" pitchFamily="18" charset="0"/>
                                </a:rPr>
                                <m:t>i</m:t>
                              </m:r>
                            </m:sub>
                          </m:sSub>
                          <m:r>
                            <a:rPr kumimoji="1" lang="en-US" altLang="ja-JP" b="0" i="1" dirty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kumimoji="1" lang="en-US" altLang="ja-JP" b="0" i="0" smtClean="0"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  <m:r>
                            <m:rPr>
                              <m:nor/>
                            </m:rPr>
                            <a:rPr kumimoji="1" lang="ja-JP" altLang="en-US" dirty="0"/>
                            <m:t> </m:t>
                          </m:r>
                        </m:sub>
                      </m:sSub>
                      <m:r>
                        <a:rPr kumimoji="1" lang="en-US" altLang="ja-JP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sty m:val="p"/>
                        </m:rPr>
                        <a:rPr kumimoji="1" lang="en-US" altLang="ja-JP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sk</m:t>
                      </m:r>
                      <m:r>
                        <a:rPr kumimoji="1" lang="en-US" altLang="ja-JP" sz="1800" b="0" i="0" smtClean="0">
                          <a:latin typeface="Cambria Math" panose="02040503050406030204" pitchFamily="18" charset="0"/>
                        </a:rPr>
                        <m:t>←</m:t>
                      </m:r>
                      <m:r>
                        <m:rPr>
                          <m:sty m:val="p"/>
                        </m:rPr>
                        <a:rPr kumimoji="1" lang="en-US" altLang="ja-JP" sz="1800" b="0" i="0" smtClean="0">
                          <a:latin typeface="Cambria Math" panose="02040503050406030204" pitchFamily="18" charset="0"/>
                        </a:rPr>
                        <m:t>Setup</m:t>
                      </m:r>
                      <m:d>
                        <m:dPr>
                          <m:ctrlPr>
                            <a:rPr kumimoji="1" lang="en-US" altLang="ja-JP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kumimoji="1" lang="en-US" altLang="ja-JP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1800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kumimoji="1" lang="en-US" altLang="ja-JP" sz="1800" b="0" i="0" smtClean="0">
                                  <a:latin typeface="Cambria Math" panose="02040503050406030204" pitchFamily="18" charset="0"/>
                                </a:rPr>
                                <m:t>λ</m:t>
                              </m:r>
                            </m:sup>
                          </m:sSup>
                          <m:r>
                            <a:rPr kumimoji="1" lang="en-US" altLang="ja-JP" sz="1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kumimoji="1" lang="en-US" altLang="ja-JP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Hộp Văn bản 14">
                <a:extLst>
                  <a:ext uri="{FF2B5EF4-FFF2-40B4-BE49-F238E27FC236}">
                    <a16:creationId xmlns:a16="http://schemas.microsoft.com/office/drawing/2014/main" id="{56C7C156-BE34-12EF-0FFB-C07A2C1F9C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6448" y="3801627"/>
                <a:ext cx="6232584" cy="409086"/>
              </a:xfrm>
              <a:prstGeom prst="rect">
                <a:avLst/>
              </a:prstGeom>
              <a:blipFill>
                <a:blip r:embed="rId11"/>
                <a:stretch>
                  <a:fillRect b="-74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Hộp Văn bản 15">
                <a:extLst>
                  <a:ext uri="{FF2B5EF4-FFF2-40B4-BE49-F238E27FC236}">
                    <a16:creationId xmlns:a16="http://schemas.microsoft.com/office/drawing/2014/main" id="{380E470A-01B1-27C5-1BB3-56E33B3723EF}"/>
                  </a:ext>
                </a:extLst>
              </p:cNvPr>
              <p:cNvSpPr txBox="1"/>
              <p:nvPr/>
            </p:nvSpPr>
            <p:spPr>
              <a:xfrm>
                <a:off x="757687" y="3454811"/>
                <a:ext cx="623689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kumimoji="1" lang="en-US" altLang="ja-JP" b="0" i="0" smtClean="0">
                              <a:latin typeface="Cambria Math" panose="02040503050406030204" pitchFamily="18" charset="0"/>
                            </a:rPr>
                            <m:t>ek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kumimoji="1" lang="en-US" altLang="ja-JP" b="0" i="0" smtClean="0"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Hộp Văn bản 15">
                <a:extLst>
                  <a:ext uri="{FF2B5EF4-FFF2-40B4-BE49-F238E27FC236}">
                    <a16:creationId xmlns:a16="http://schemas.microsoft.com/office/drawing/2014/main" id="{380E470A-01B1-27C5-1BB3-56E33B3723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687" y="3454811"/>
                <a:ext cx="6236898" cy="369332"/>
              </a:xfrm>
              <a:prstGeom prst="rect">
                <a:avLst/>
              </a:prstGeom>
              <a:blipFill>
                <a:blip r:embed="rId12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Hộp Văn bản 16">
                <a:extLst>
                  <a:ext uri="{FF2B5EF4-FFF2-40B4-BE49-F238E27FC236}">
                    <a16:creationId xmlns:a16="http://schemas.microsoft.com/office/drawing/2014/main" id="{678DFEDA-E05B-1964-C5F0-FAB68F24F89D}"/>
                  </a:ext>
                </a:extLst>
              </p:cNvPr>
              <p:cNvSpPr txBox="1"/>
              <p:nvPr/>
            </p:nvSpPr>
            <p:spPr>
              <a:xfrm>
                <a:off x="4021119" y="3448572"/>
                <a:ext cx="623689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kumimoji="1" lang="en-US" altLang="ja-JP" b="0" i="0" smtClean="0">
                              <a:latin typeface="Cambria Math" panose="02040503050406030204" pitchFamily="18" charset="0"/>
                            </a:rPr>
                            <m:t>dk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kumimoji="1" lang="en-US" altLang="ja-JP" b="0" i="0" smtClean="0">
                              <a:latin typeface="Cambria Math" panose="02040503050406030204" pitchFamily="18" charset="0"/>
                            </a:rPr>
                            <m:t>f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Hộp Văn bản 16">
                <a:extLst>
                  <a:ext uri="{FF2B5EF4-FFF2-40B4-BE49-F238E27FC236}">
                    <a16:creationId xmlns:a16="http://schemas.microsoft.com/office/drawing/2014/main" id="{678DFEDA-E05B-1964-C5F0-FAB68F24F8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1119" y="3448572"/>
                <a:ext cx="6236898" cy="369332"/>
              </a:xfrm>
              <a:prstGeom prst="rect">
                <a:avLst/>
              </a:prstGeom>
              <a:blipFill>
                <a:blip r:embed="rId13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Đồ họa 17" descr="Cowboy male outline">
            <a:extLst>
              <a:ext uri="{FF2B5EF4-FFF2-40B4-BE49-F238E27FC236}">
                <a16:creationId xmlns:a16="http://schemas.microsoft.com/office/drawing/2014/main" id="{3ED1B634-3431-49D5-9DDB-B6586CFB6C1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878055" y="2573892"/>
            <a:ext cx="1219383" cy="1219383"/>
          </a:xfrm>
          <a:prstGeom prst="rect">
            <a:avLst/>
          </a:prstGeom>
        </p:spPr>
      </p:pic>
      <p:sp>
        <p:nvSpPr>
          <p:cNvPr id="19" name="Hộp Văn bản 18">
            <a:extLst>
              <a:ext uri="{FF2B5EF4-FFF2-40B4-BE49-F238E27FC236}">
                <a16:creationId xmlns:a16="http://schemas.microsoft.com/office/drawing/2014/main" id="{59349570-E835-5440-BAA9-6169B19121C2}"/>
              </a:ext>
            </a:extLst>
          </p:cNvPr>
          <p:cNvSpPr txBox="1"/>
          <p:nvPr/>
        </p:nvSpPr>
        <p:spPr>
          <a:xfrm>
            <a:off x="4908456" y="2152172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Authority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Hộp Văn bản 19">
                <a:extLst>
                  <a:ext uri="{FF2B5EF4-FFF2-40B4-BE49-F238E27FC236}">
                    <a16:creationId xmlns:a16="http://schemas.microsoft.com/office/drawing/2014/main" id="{8A672440-52BB-DCB2-B660-B4D5044326B4}"/>
                  </a:ext>
                </a:extLst>
              </p:cNvPr>
              <p:cNvSpPr txBox="1"/>
              <p:nvPr/>
            </p:nvSpPr>
            <p:spPr>
              <a:xfrm>
                <a:off x="6987036" y="5377731"/>
                <a:ext cx="449184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After collecting ciphertexts of label </a:t>
                </a:r>
                <a14:m>
                  <m:oMath xmlns:m="http://schemas.openxmlformats.org/officeDocument/2006/math">
                    <m:r>
                      <a:rPr kumimoji="1" lang="en-US" altLang="ja-JP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ℓ</m:t>
                    </m:r>
                  </m:oMath>
                </a14:m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from all senders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</p:txBody>
          </p:sp>
        </mc:Choice>
        <mc:Fallback xmlns="">
          <p:sp>
            <p:nvSpPr>
              <p:cNvPr id="20" name="Hộp Văn bản 19">
                <a:extLst>
                  <a:ext uri="{FF2B5EF4-FFF2-40B4-BE49-F238E27FC236}">
                    <a16:creationId xmlns:a16="http://schemas.microsoft.com/office/drawing/2014/main" id="{8A672440-52BB-DCB2-B660-B4D5044326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7036" y="5377731"/>
                <a:ext cx="4491847" cy="369332"/>
              </a:xfrm>
              <a:prstGeom prst="rect">
                <a:avLst/>
              </a:prstGeom>
              <a:blipFill>
                <a:blip r:embed="rId16"/>
                <a:stretch>
                  <a:fillRect l="-407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Hộp Văn bản 23">
            <a:extLst>
              <a:ext uri="{FF2B5EF4-FFF2-40B4-BE49-F238E27FC236}">
                <a16:creationId xmlns:a16="http://schemas.microsoft.com/office/drawing/2014/main" id="{4C37F838-CA63-5BD5-F4FF-CA014C117012}"/>
              </a:ext>
            </a:extLst>
          </p:cNvPr>
          <p:cNvSpPr txBox="1"/>
          <p:nvPr/>
        </p:nvSpPr>
        <p:spPr>
          <a:xfrm>
            <a:off x="8181281" y="1628424"/>
            <a:ext cx="3735249" cy="7386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Without regarding the label, MCFE becomes Multi-Input FE </a:t>
            </a:r>
            <a:r>
              <a:rPr kumimoji="1" lang="en-US" altLang="ja-JP" sz="1400" dirty="0"/>
              <a:t>[GGGJKLSSZ14]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Privacy of sender relies on the authority.</a:t>
            </a:r>
          </a:p>
        </p:txBody>
      </p:sp>
      <p:pic>
        <p:nvPicPr>
          <p:cNvPr id="21" name="Đồ họa 20" descr="Clipboard with solid fill">
            <a:extLst>
              <a:ext uri="{FF2B5EF4-FFF2-40B4-BE49-F238E27FC236}">
                <a16:creationId xmlns:a16="http://schemas.microsoft.com/office/drawing/2014/main" id="{963CCA34-9055-FBCB-A488-EFBE2C864708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359429" y="1583881"/>
            <a:ext cx="821852" cy="821852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AA526D-BF86-E7C2-C527-96333716C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Verifiable DMCFE for Inner Product</a:t>
            </a:r>
            <a:endParaRPr lang="en-US"/>
          </a:p>
        </p:txBody>
      </p:sp>
      <p:sp>
        <p:nvSpPr>
          <p:cNvPr id="22" name="Slide Number Placeholder 21">
            <a:extLst>
              <a:ext uri="{FF2B5EF4-FFF2-40B4-BE49-F238E27FC236}">
                <a16:creationId xmlns:a16="http://schemas.microsoft.com/office/drawing/2014/main" id="{78A08574-5105-77A1-C1EA-996E8CC3E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F549-30AC-450E-93E9-A05B3B10625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065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BFF7FBCF-3DBD-948B-E9F7-EC778622D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Decentralized MCFE </a:t>
            </a:r>
            <a:r>
              <a:rPr kumimoji="1" lang="en-US" sz="1800" dirty="0"/>
              <a:t>[CDGPP18]</a:t>
            </a:r>
            <a:br>
              <a:rPr kumimoji="1" lang="en-US" sz="1800" dirty="0"/>
            </a:br>
            <a:r>
              <a:rPr kumimoji="1" lang="en-US" sz="1800" dirty="0"/>
              <a:t> (DMCFE)</a:t>
            </a:r>
          </a:p>
        </p:txBody>
      </p:sp>
      <p:pic>
        <p:nvPicPr>
          <p:cNvPr id="4" name="Chỗ dành sẵn cho Nội dung 4" descr="Female with tied hair">
            <a:extLst>
              <a:ext uri="{FF2B5EF4-FFF2-40B4-BE49-F238E27FC236}">
                <a16:creationId xmlns:a16="http://schemas.microsoft.com/office/drawing/2014/main" id="{E26F8CC4-C931-9508-6E0A-B583E9625D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5539" y="2589018"/>
            <a:ext cx="762000" cy="752475"/>
          </a:xfrm>
        </p:spPr>
      </p:pic>
      <p:pic>
        <p:nvPicPr>
          <p:cNvPr id="5" name="Đồ họa 4" descr="A child with wavy hair">
            <a:extLst>
              <a:ext uri="{FF2B5EF4-FFF2-40B4-BE49-F238E27FC236}">
                <a16:creationId xmlns:a16="http://schemas.microsoft.com/office/drawing/2014/main" id="{CFCBAC59-354E-FCAE-BBD8-B1DB8EBC3A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674656" y="2621086"/>
            <a:ext cx="657225" cy="7239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Hộp Văn bản 5">
                <a:extLst>
                  <a:ext uri="{FF2B5EF4-FFF2-40B4-BE49-F238E27FC236}">
                    <a16:creationId xmlns:a16="http://schemas.microsoft.com/office/drawing/2014/main" id="{B15646FD-1944-2E29-1F04-965608AE6F31}"/>
                  </a:ext>
                </a:extLst>
              </p:cNvPr>
              <p:cNvSpPr txBox="1"/>
              <p:nvPr/>
            </p:nvSpPr>
            <p:spPr>
              <a:xfrm>
                <a:off x="911837" y="2089964"/>
                <a:ext cx="1828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Sender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i</m:t>
                    </m:r>
                  </m:oMath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Hộp Văn bản 5">
                <a:extLst>
                  <a:ext uri="{FF2B5EF4-FFF2-40B4-BE49-F238E27FC236}">
                    <a16:creationId xmlns:a16="http://schemas.microsoft.com/office/drawing/2014/main" id="{B15646FD-1944-2E29-1F04-965608AE6F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1837" y="2089964"/>
                <a:ext cx="1828800" cy="369332"/>
              </a:xfrm>
              <a:prstGeom prst="rect">
                <a:avLst/>
              </a:prstGeom>
              <a:blipFill>
                <a:blip r:embed="rId6"/>
                <a:stretch>
                  <a:fillRect l="-3000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6CE02015-9356-0CCD-2BBF-C3F082944E69}"/>
              </a:ext>
            </a:extLst>
          </p:cNvPr>
          <p:cNvSpPr txBox="1"/>
          <p:nvPr/>
        </p:nvSpPr>
        <p:spPr>
          <a:xfrm>
            <a:off x="7460275" y="2089365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Receiver</a:t>
            </a: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C38E86FC-2152-BE08-686E-E2E6C0557653}"/>
              </a:ext>
            </a:extLst>
          </p:cNvPr>
          <p:cNvSpPr txBox="1"/>
          <p:nvPr/>
        </p:nvSpPr>
        <p:spPr>
          <a:xfrm>
            <a:off x="3128691" y="3820376"/>
            <a:ext cx="32104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i="1" dirty="0"/>
          </a:p>
          <a:p>
            <a:endParaRPr lang="en-US" dirty="0"/>
          </a:p>
        </p:txBody>
      </p:sp>
      <p:cxnSp>
        <p:nvCxnSpPr>
          <p:cNvPr id="9" name="直線矢印コネクタ 20">
            <a:extLst>
              <a:ext uri="{FF2B5EF4-FFF2-40B4-BE49-F238E27FC236}">
                <a16:creationId xmlns:a16="http://schemas.microsoft.com/office/drawing/2014/main" id="{89BCB3BE-6A28-4FC6-6834-561AE374697C}"/>
              </a:ext>
            </a:extLst>
          </p:cNvPr>
          <p:cNvCxnSpPr>
            <a:cxnSpLocks/>
          </p:cNvCxnSpPr>
          <p:nvPr/>
        </p:nvCxnSpPr>
        <p:spPr>
          <a:xfrm>
            <a:off x="5488379" y="3767540"/>
            <a:ext cx="118445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Hộp Văn bản 9">
                <a:extLst>
                  <a:ext uri="{FF2B5EF4-FFF2-40B4-BE49-F238E27FC236}">
                    <a16:creationId xmlns:a16="http://schemas.microsoft.com/office/drawing/2014/main" id="{47AE5C3F-CA61-DBF1-BB0D-27450AD42EDB}"/>
                  </a:ext>
                </a:extLst>
              </p:cNvPr>
              <p:cNvSpPr txBox="1"/>
              <p:nvPr/>
            </p:nvSpPr>
            <p:spPr>
              <a:xfrm>
                <a:off x="5451713" y="3933492"/>
                <a:ext cx="1279407" cy="3951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kumimoji="1" lang="en-US" altLang="ja-JP" i="0">
                              <a:latin typeface="Cambria Math" panose="02040503050406030204" pitchFamily="18" charset="0"/>
                            </a:rPr>
                            <m:t>ct</m:t>
                          </m:r>
                        </m:e>
                        <m: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ℓ,</m:t>
                          </m:r>
                          <m:sSub>
                            <m:sSubPr>
                              <m:ctrlPr>
                                <a:rPr kumimoji="1" lang="en-US" altLang="ja-JP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kumimoji="1" lang="en-US" altLang="ja-JP" i="0" smtClean="0">
                                  <a:latin typeface="Cambria Math" panose="02040503050406030204" pitchFamily="18" charset="0"/>
                                </a:rPr>
                                <m:t>data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kumimoji="1" lang="en-US" altLang="ja-JP" b="0" i="0" smtClean="0">
                                  <a:latin typeface="Cambria Math" panose="02040503050406030204" pitchFamily="18" charset="0"/>
                                </a:rPr>
                                <m:t>i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kumimoji="1" lang="ja-JP" altLang="en-US" dirty="0"/>
                            <m:t> 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Hộp Văn bản 9">
                <a:extLst>
                  <a:ext uri="{FF2B5EF4-FFF2-40B4-BE49-F238E27FC236}">
                    <a16:creationId xmlns:a16="http://schemas.microsoft.com/office/drawing/2014/main" id="{47AE5C3F-CA61-DBF1-BB0D-27450AD42E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1713" y="3933492"/>
                <a:ext cx="1279407" cy="395108"/>
              </a:xfrm>
              <a:prstGeom prst="rect">
                <a:avLst/>
              </a:prstGeom>
              <a:blipFill>
                <a:blip r:embed="rId7"/>
                <a:stretch>
                  <a:fillRect b="-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直線矢印コネクタ 20">
            <a:extLst>
              <a:ext uri="{FF2B5EF4-FFF2-40B4-BE49-F238E27FC236}">
                <a16:creationId xmlns:a16="http://schemas.microsoft.com/office/drawing/2014/main" id="{67485861-401C-1C0D-9D7F-0DAFC390B91B}"/>
              </a:ext>
            </a:extLst>
          </p:cNvPr>
          <p:cNvCxnSpPr>
            <a:cxnSpLocks/>
          </p:cNvCxnSpPr>
          <p:nvPr/>
        </p:nvCxnSpPr>
        <p:spPr>
          <a:xfrm flipV="1">
            <a:off x="5488379" y="4334739"/>
            <a:ext cx="1177046" cy="2292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Hộp Văn bản 14">
                <a:extLst>
                  <a:ext uri="{FF2B5EF4-FFF2-40B4-BE49-F238E27FC236}">
                    <a16:creationId xmlns:a16="http://schemas.microsoft.com/office/drawing/2014/main" id="{53830F34-98E1-0CC9-E496-43DD825C6E05}"/>
                  </a:ext>
                </a:extLst>
              </p:cNvPr>
              <p:cNvSpPr txBox="1"/>
              <p:nvPr/>
            </p:nvSpPr>
            <p:spPr>
              <a:xfrm>
                <a:off x="838200" y="3541002"/>
                <a:ext cx="4009845" cy="10067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kumimoji="1"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kumimoji="1" lang="en-US" altLang="ja-JP" b="0" i="0" smtClean="0">
                                <a:latin typeface="Cambria Math" panose="02040503050406030204" pitchFamily="18" charset="0"/>
                              </a:rPr>
                              <m:t>ek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kumimoji="1" lang="en-US" altLang="ja-JP" b="0" i="0" smtClean="0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</m:e>
                      <m:sub>
                        <m:r>
                          <m:rPr>
                            <m:nor/>
                          </m:rPr>
                          <a:rPr kumimoji="1" lang="ja-JP" altLang="en-US" dirty="0"/>
                          <m:t> </m:t>
                        </m:r>
                      </m:sub>
                    </m:sSub>
                    <m:r>
                      <a:rPr kumimoji="1" lang="en-US" altLang="ja-JP" sz="1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kumimoji="1"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kumimoji="1" lang="en-US" altLang="ja-JP" b="0" i="0" smtClean="0">
                            <a:latin typeface="Cambria Math" panose="02040503050406030204" pitchFamily="18" charset="0"/>
                          </a:rPr>
                          <m:t>sk</m:t>
                        </m:r>
                      </m:e>
                      <m:sub>
                        <m:r>
                          <m:rPr>
                            <m:sty m:val="p"/>
                          </m:rPr>
                          <a:rPr kumimoji="1" lang="en-US" altLang="ja-JP" b="0" i="0" smtClean="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kumimoji="1" lang="en-US" altLang="ja-JP" sz="1800" b="0" i="0" smtClean="0">
                        <a:latin typeface="Cambria Math" panose="02040503050406030204" pitchFamily="18" charset="0"/>
                      </a:rPr>
                      <m:t>←</m:t>
                    </m:r>
                    <m:r>
                      <m:rPr>
                        <m:sty m:val="p"/>
                      </m:rPr>
                      <a:rPr kumimoji="1" lang="en-US" altLang="ja-JP" sz="1800" b="0" i="0" smtClean="0">
                        <a:latin typeface="Cambria Math" panose="02040503050406030204" pitchFamily="18" charset="0"/>
                      </a:rPr>
                      <m:t>Setup</m:t>
                    </m:r>
                    <m:d>
                      <m:dPr>
                        <m:ctrlPr>
                          <a:rPr kumimoji="1" lang="en-US" altLang="ja-JP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kumimoji="1" lang="en-US" altLang="ja-JP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kumimoji="1" lang="en-US" altLang="ja-JP" sz="1800" b="0" i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a:rPr kumimoji="1" lang="en-US" altLang="ja-JP" sz="1800" b="0" i="0" smtClean="0">
                                <a:latin typeface="Cambria Math" panose="02040503050406030204" pitchFamily="18" charset="0"/>
                              </a:rPr>
                              <m:t>λ</m:t>
                            </m:r>
                          </m:sup>
                        </m:sSup>
                        <m:r>
                          <a:rPr kumimoji="1" lang="en-US" altLang="ja-JP" sz="1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kumimoji="1" lang="en-US" altLang="ja-JP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kumimoji="1" lang="en-US" altLang="ja-JP" i="0">
                            <a:latin typeface="Cambria Math" panose="02040503050406030204" pitchFamily="18" charset="0"/>
                          </a:rPr>
                          <m:t>ct</m:t>
                        </m:r>
                      </m:e>
                      <m:sub>
                        <m:sSub>
                          <m:sSubPr>
                            <m:ctrlPr>
                              <a:rPr kumimoji="1"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ℓ</m:t>
                            </m:r>
                            <m:r>
                              <a:rPr kumimoji="1" lang="en-US" altLang="ja-JP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m:rPr>
                                <m:sty m:val="p"/>
                              </m:rPr>
                              <a:rPr kumimoji="1" lang="en-US" altLang="ja-JP" i="0" smtClean="0">
                                <a:latin typeface="Cambria Math" panose="02040503050406030204" pitchFamily="18" charset="0"/>
                              </a:rPr>
                              <m:t>data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kumimoji="1" lang="en-US" altLang="ja-JP" b="0" i="0" smtClean="0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kumimoji="1" lang="ja-JP" altLang="en-US" dirty="0"/>
                          <m:t> </m:t>
                        </m:r>
                      </m:sub>
                    </m:sSub>
                    <m:r>
                      <a:rPr kumimoji="1" lang="en-US" altLang="ja-JP" i="0">
                        <a:latin typeface="Cambria Math" panose="02040503050406030204" pitchFamily="18" charset="0"/>
                      </a:rPr>
                      <m:t>←</m:t>
                    </m:r>
                    <m:r>
                      <m:rPr>
                        <m:sty m:val="p"/>
                      </m:rPr>
                      <a:rPr kumimoji="1" lang="en-US" altLang="ja-JP" b="0" i="0" smtClean="0">
                        <a:latin typeface="Cambria Math" panose="02040503050406030204" pitchFamily="18" charset="0"/>
                      </a:rPr>
                      <m:t>Enc</m:t>
                    </m:r>
                    <m:d>
                      <m:dPr>
                        <m:ctrlPr>
                          <a:rPr kumimoji="1" lang="en-US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kumimoji="1" lang="en-US" altLang="ja-JP" b="0" i="0" smtClean="0">
                                <a:latin typeface="Cambria Math" panose="02040503050406030204" pitchFamily="18" charset="0"/>
                              </a:rPr>
                              <m:t>ek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kumimoji="1" lang="en-US" altLang="ja-JP" b="0" i="0" smtClean="0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  <m:r>
                          <a:rPr kumimoji="1" lang="en-US" altLang="ja-JP" b="0" i="0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kumimoji="1"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kumimoji="1" lang="en-US" altLang="ja-JP" i="0" smtClean="0">
                                <a:latin typeface="Cambria Math" panose="02040503050406030204" pitchFamily="18" charset="0"/>
                              </a:rPr>
                              <m:t>data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kumimoji="1" lang="en-US" altLang="ja-JP" b="0" i="0" smtClean="0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ℓ</m:t>
                        </m:r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endParaRPr kumimoji="1" lang="en-US" altLang="ja-JP" b="0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kumimoji="1" lang="en-US" altLang="ja-JP" b="0" i="0" smtClean="0">
                            <a:latin typeface="Cambria Math" panose="02040503050406030204" pitchFamily="18" charset="0"/>
                          </a:rPr>
                          <m:t>dk</m:t>
                        </m:r>
                      </m:e>
                      <m:sub>
                        <m:r>
                          <m:rPr>
                            <m:sty m:val="p"/>
                          </m:rPr>
                          <a:rPr kumimoji="1" lang="en-US" altLang="ja-JP" b="0" i="0" smtClean="0">
                            <a:latin typeface="Cambria Math" panose="02040503050406030204" pitchFamily="18" charset="0"/>
                          </a:rPr>
                          <m:t>f</m:t>
                        </m:r>
                        <m:r>
                          <a:rPr kumimoji="1" lang="en-US" altLang="ja-JP" b="0" i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kumimoji="1" lang="en-US" altLang="ja-JP" b="0" i="0" smtClean="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kumimoji="1" lang="en-US" altLang="ja-JP" i="0">
                        <a:latin typeface="Cambria Math" panose="02040503050406030204" pitchFamily="18" charset="0"/>
                      </a:rPr>
                      <m:t>←</m:t>
                    </m:r>
                    <m:r>
                      <m:rPr>
                        <m:sty m:val="p"/>
                      </m:rPr>
                      <a:rPr kumimoji="1" lang="en-US" altLang="ja-JP" b="0" i="0" smtClean="0">
                        <a:latin typeface="Cambria Math" panose="02040503050406030204" pitchFamily="18" charset="0"/>
                      </a:rPr>
                      <m:t>DKeyGenShare</m:t>
                    </m:r>
                    <m:d>
                      <m:dPr>
                        <m:ctrlPr>
                          <a:rPr kumimoji="1" lang="en-US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kumimoji="1" lang="en-US" altLang="ja-JP" b="0" i="0" smtClean="0">
                                <a:latin typeface="Cambria Math" panose="02040503050406030204" pitchFamily="18" charset="0"/>
                              </a:rPr>
                              <m:t>sk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kumimoji="1" lang="en-US" altLang="ja-JP" b="0" i="0" smtClean="0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  <m:r>
                          <a:rPr kumimoji="1" lang="en-US" altLang="ja-JP" b="0" i="0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m:rPr>
                            <m:sty m:val="p"/>
                          </m:rPr>
                          <a:rPr kumimoji="1" lang="en-US" altLang="ja-JP" b="0" i="0" smtClean="0">
                            <a:latin typeface="Cambria Math" panose="02040503050406030204" pitchFamily="18" charset="0"/>
                          </a:rPr>
                          <m:t>f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5" name="Hộp Văn bản 14">
                <a:extLst>
                  <a:ext uri="{FF2B5EF4-FFF2-40B4-BE49-F238E27FC236}">
                    <a16:creationId xmlns:a16="http://schemas.microsoft.com/office/drawing/2014/main" id="{53830F34-98E1-0CC9-E496-43DD825C6E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541002"/>
                <a:ext cx="4009845" cy="1006750"/>
              </a:xfrm>
              <a:prstGeom prst="rect">
                <a:avLst/>
              </a:prstGeom>
              <a:blipFill>
                <a:blip r:embed="rId8"/>
                <a:stretch>
                  <a:fillRect l="-1065" b="-5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Hộp Văn bản 16">
                <a:extLst>
                  <a:ext uri="{FF2B5EF4-FFF2-40B4-BE49-F238E27FC236}">
                    <a16:creationId xmlns:a16="http://schemas.microsoft.com/office/drawing/2014/main" id="{DB124EBD-4A5C-DEC3-6024-9FCDB62FCE46}"/>
                  </a:ext>
                </a:extLst>
              </p:cNvPr>
              <p:cNvSpPr txBox="1"/>
              <p:nvPr/>
            </p:nvSpPr>
            <p:spPr>
              <a:xfrm>
                <a:off x="5521624" y="3382142"/>
                <a:ext cx="1139587" cy="3815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kumimoji="1" lang="en-US" altLang="ja-JP" b="0" i="0" smtClean="0">
                              <a:latin typeface="Cambria Math" panose="02040503050406030204" pitchFamily="18" charset="0"/>
                            </a:rPr>
                            <m:t>dk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kumimoji="1" lang="en-US" altLang="ja-JP" b="0" i="0" smtClean="0">
                              <a:latin typeface="Cambria Math" panose="02040503050406030204" pitchFamily="18" charset="0"/>
                            </a:rPr>
                            <m:t>f</m:t>
                          </m:r>
                          <m:r>
                            <a:rPr kumimoji="1" lang="en-US" altLang="ja-JP" b="0" i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kumimoji="1" lang="en-US" altLang="ja-JP" b="0" i="0" smtClean="0"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Hộp Văn bản 16">
                <a:extLst>
                  <a:ext uri="{FF2B5EF4-FFF2-40B4-BE49-F238E27FC236}">
                    <a16:creationId xmlns:a16="http://schemas.microsoft.com/office/drawing/2014/main" id="{DB124EBD-4A5C-DEC3-6024-9FCDB62FCE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1624" y="3382142"/>
                <a:ext cx="1139587" cy="38151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Hộp Văn bản 19">
                <a:extLst>
                  <a:ext uri="{FF2B5EF4-FFF2-40B4-BE49-F238E27FC236}">
                    <a16:creationId xmlns:a16="http://schemas.microsoft.com/office/drawing/2014/main" id="{E42956E9-4EDF-7677-D859-8FE6F9A576AA}"/>
                  </a:ext>
                </a:extLst>
              </p:cNvPr>
              <p:cNvSpPr txBox="1"/>
              <p:nvPr/>
            </p:nvSpPr>
            <p:spPr>
              <a:xfrm>
                <a:off x="7471643" y="3541265"/>
                <a:ext cx="4684952" cy="11006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kumimoji="1" lang="en-US" altLang="ja-JP" b="0" i="0" smtClean="0">
                            <a:latin typeface="Cambria Math" panose="02040503050406030204" pitchFamily="18" charset="0"/>
                          </a:rPr>
                          <m:t>dk</m:t>
                        </m:r>
                      </m:e>
                      <m:sub>
                        <m:r>
                          <m:rPr>
                            <m:sty m:val="p"/>
                          </m:rPr>
                          <a:rPr kumimoji="1" lang="en-US" altLang="ja-JP" b="0" i="0" smtClean="0">
                            <a:latin typeface="Cambria Math" panose="02040503050406030204" pitchFamily="18" charset="0"/>
                          </a:rPr>
                          <m:t>f</m:t>
                        </m:r>
                      </m:sub>
                    </m:sSub>
                    <m:r>
                      <a:rPr kumimoji="1" lang="en-US" altLang="ja-JP" i="0" smtClean="0">
                        <a:latin typeface="Cambria Math" panose="02040503050406030204" pitchFamily="18" charset="0"/>
                      </a:rPr>
                      <m:t>←</m:t>
                    </m:r>
                    <m:r>
                      <m:rPr>
                        <m:sty m:val="p"/>
                      </m:rPr>
                      <a:rPr kumimoji="1" lang="en-US" altLang="ja-JP" b="0" i="0" smtClean="0">
                        <a:latin typeface="Cambria Math" panose="02040503050406030204" pitchFamily="18" charset="0"/>
                      </a:rPr>
                      <m:t>DKeyComb</m:t>
                    </m:r>
                    <m:d>
                      <m:d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kumimoji="1" lang="en-US" altLang="ja-JP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ja-JP" b="0" i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m:rPr>
                                    <m:sty m:val="p"/>
                                  </m:rPr>
                                  <a:rPr kumimoji="1" lang="en-US" altLang="ja-JP" b="0" i="0" smtClean="0">
                                    <a:latin typeface="Cambria Math" panose="02040503050406030204" pitchFamily="18" charset="0"/>
                                  </a:rPr>
                                  <m:t>dk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kumimoji="1" lang="en-US" altLang="ja-JP" b="0" i="0" smtClean="0">
                                    <a:latin typeface="Cambria Math" panose="02040503050406030204" pitchFamily="18" charset="0"/>
                                  </a:rPr>
                                  <m:t>f</m:t>
                                </m:r>
                                <m:r>
                                  <a:rPr kumimoji="1" lang="en-US" altLang="ja-JP" b="0" i="0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m:rPr>
                                    <m:sty m:val="p"/>
                                  </m:rPr>
                                  <a:rPr kumimoji="1" lang="en-US" altLang="ja-JP" b="0" i="0" smtClean="0">
                                    <a:latin typeface="Cambria Math" panose="02040503050406030204" pitchFamily="18" charset="0"/>
                                  </a:rPr>
                                  <m:t>i</m:t>
                                </m:r>
                              </m:sub>
                            </m:sSub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kumimoji="1" lang="en-US" altLang="ja-JP" b="0" i="0" smtClean="0">
                                <a:latin typeface="Cambria Math" panose="02040503050406030204" pitchFamily="18" charset="0"/>
                              </a:rPr>
                              <m:t>i</m:t>
                            </m:r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∈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kumimoji="1" lang="en-US" altLang="ja-JP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d>
                          </m:sub>
                        </m:s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kumimoji="1" lang="en-US" altLang="ja-JP" b="0" i="0" smtClean="0">
                            <a:latin typeface="Cambria Math" panose="02040503050406030204" pitchFamily="18" charset="0"/>
                          </a:rPr>
                          <m:t>f</m:t>
                        </m:r>
                      </m:e>
                    </m:d>
                  </m:oMath>
                </a14:m>
                <a:endParaRPr kumimoji="1" lang="en-US" altLang="ja-JP" b="0" dirty="0">
                  <a:latin typeface="Arial" panose="020B0604020202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1" lang="en-US" altLang="ja-JP" i="0" smtClean="0">
                        <a:latin typeface="Cambria Math" panose="02040503050406030204" pitchFamily="18" charset="0"/>
                      </a:rPr>
                      <m:t>f</m:t>
                    </m:r>
                    <m:r>
                      <a:rPr kumimoji="1" lang="en-US" altLang="ja-JP" b="0" i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kumimoji="1"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kumimoji="1"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b="0" i="0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m:rPr>
                                <m:sty m:val="p"/>
                              </m:rPr>
                              <a:rPr kumimoji="1" lang="en-US" altLang="ja-JP" b="0" i="0" smtClean="0">
                                <a:latin typeface="Cambria Math" panose="02040503050406030204" pitchFamily="18" charset="0"/>
                              </a:rPr>
                              <m:t>data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kumimoji="1" lang="en-US" altLang="ja-JP" b="0" i="0" smtClean="0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  <m:r>
                          <a:rPr kumimoji="1" lang="en-US" altLang="ja-JP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m:rPr>
                            <m:sty m:val="p"/>
                          </m:rPr>
                          <a:rPr kumimoji="1" lang="en-US" altLang="ja-JP" b="0" i="0" smtClean="0"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d>
                          <m:dPr>
                            <m:begChr m:val="["/>
                            <m:endChr m:val="]"/>
                            <m:ctrlPr>
                              <a:rPr kumimoji="1"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sub>
                    </m:sSub>
                    <m:r>
                      <a:rPr kumimoji="1" lang="en-US" altLang="ja-JP" b="0" i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kumimoji="1" lang="en-US" altLang="ja-JP" i="0">
                        <a:latin typeface="Cambria Math" panose="02040503050406030204" pitchFamily="18" charset="0"/>
                      </a:rPr>
                      <m:t>←</m:t>
                    </m:r>
                    <m:r>
                      <m:rPr>
                        <m:sty m:val="p"/>
                      </m:rPr>
                      <a:rPr kumimoji="1" lang="en-US" altLang="ja-JP" b="0" i="0" smtClean="0">
                        <a:latin typeface="Cambria Math" panose="02040503050406030204" pitchFamily="18" charset="0"/>
                      </a:rPr>
                      <m:t>Dec</m:t>
                    </m:r>
                    <m:d>
                      <m:dPr>
                        <m:ctrlPr>
                          <a:rPr kumimoji="1" lang="en-US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b="0" i="0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kumimoji="1" lang="en-US" altLang="ja-JP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kumimoji="1" lang="en-US" altLang="ja-JP" i="0">
                                    <a:latin typeface="Cambria Math" panose="02040503050406030204" pitchFamily="18" charset="0"/>
                                  </a:rPr>
                                  <m:t>ct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kumimoji="1" lang="en-US" altLang="ja-JP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ℓ</m:t>
                                    </m:r>
                                    <m:r>
                                      <a:rPr kumimoji="1" lang="en-US" altLang="ja-JP" b="0" i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kumimoji="1" lang="en-US" altLang="ja-JP" i="0" smtClean="0">
                                        <a:latin typeface="Cambria Math" panose="02040503050406030204" pitchFamily="18" charset="0"/>
                                      </a:rPr>
                                      <m:t>data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kumimoji="1" lang="en-US" altLang="ja-JP" b="0" i="0" smtClean="0">
                                        <a:latin typeface="Cambria Math" panose="02040503050406030204" pitchFamily="18" charset="0"/>
                                      </a:rPr>
                                      <m:t>i</m:t>
                                    </m:r>
                                  </m:sub>
                                </m:sSub>
                              </m:sub>
                            </m:sSub>
                            <m:r>
                              <a:rPr kumimoji="1" lang="en-US" altLang="ja-JP" b="0" i="1" dirty="0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kumimoji="1" lang="en-US" altLang="ja-JP" b="0" i="0" smtClean="0">
                                <a:latin typeface="Cambria Math" panose="02040503050406030204" pitchFamily="18" charset="0"/>
                              </a:rPr>
                              <m:t>i</m:t>
                            </m:r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∈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kumimoji="1" lang="en-US" altLang="ja-JP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d>
                          </m:sub>
                        </m:sSub>
                        <m:r>
                          <a:rPr kumimoji="1" lang="en-US" altLang="ja-JP" b="0" i="0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kumimoji="1"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kumimoji="1" lang="en-US" altLang="ja-JP" b="0" i="0" smtClean="0">
                                <a:latin typeface="Cambria Math" panose="02040503050406030204" pitchFamily="18" charset="0"/>
                              </a:rPr>
                              <m:t>dk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kumimoji="1" lang="en-US" altLang="ja-JP" b="0" i="0" smtClean="0">
                                <a:latin typeface="Cambria Math" panose="02040503050406030204" pitchFamily="18" charset="0"/>
                              </a:rPr>
                              <m:t>f</m:t>
                            </m:r>
                          </m:sub>
                        </m:s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kumimoji="1" lang="en-US" altLang="ja-JP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ℓ</m:t>
                        </m:r>
                      </m:e>
                    </m:d>
                  </m:oMath>
                </a14:m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Hộp Văn bản 19">
                <a:extLst>
                  <a:ext uri="{FF2B5EF4-FFF2-40B4-BE49-F238E27FC236}">
                    <a16:creationId xmlns:a16="http://schemas.microsoft.com/office/drawing/2014/main" id="{E42956E9-4EDF-7677-D859-8FE6F9A576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1643" y="3541265"/>
                <a:ext cx="4684952" cy="1100622"/>
              </a:xfrm>
              <a:prstGeom prst="rect">
                <a:avLst/>
              </a:prstGeom>
              <a:blipFill>
                <a:blip r:embed="rId10"/>
                <a:stretch>
                  <a:fillRect l="-9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DA0459D2-5B6F-10EC-00F1-9770E130319E}"/>
              </a:ext>
            </a:extLst>
          </p:cNvPr>
          <p:cNvSpPr txBox="1"/>
          <p:nvPr/>
        </p:nvSpPr>
        <p:spPr>
          <a:xfrm>
            <a:off x="1893158" y="4999824"/>
            <a:ext cx="7749084" cy="954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Setup is the only interactive protocol between senders.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An efficient DMCFE scheme for a general class of functionalities is still an open problem.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DMCFE for a more restricted (but practical) class of functionalities such as </a:t>
            </a:r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inner product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can be constructed efficiently.</a:t>
            </a:r>
          </a:p>
        </p:txBody>
      </p:sp>
      <p:pic>
        <p:nvPicPr>
          <p:cNvPr id="32" name="Đồ họa 31" descr="Clipboard with solid fill">
            <a:extLst>
              <a:ext uri="{FF2B5EF4-FFF2-40B4-BE49-F238E27FC236}">
                <a16:creationId xmlns:a16="http://schemas.microsoft.com/office/drawing/2014/main" id="{2CA29DC2-ECE6-50C1-291B-374A4776500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838200" y="4921261"/>
            <a:ext cx="1054958" cy="1054958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B94BF8-6F2A-0FFF-A333-496E299AD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Verifiable DMCFE for Inner Product</a:t>
            </a:r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6BAF86E-D47C-C13B-E07C-6F17B830C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F549-30AC-450E-93E9-A05B3B10625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080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BFF7FBCF-3DBD-948B-E9F7-EC778622D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Decentralized MCFE for Inner Product</a:t>
            </a:r>
            <a:endParaRPr kumimoji="1" lang="en-US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Hộp Văn bản 11">
                <a:extLst>
                  <a:ext uri="{FF2B5EF4-FFF2-40B4-BE49-F238E27FC236}">
                    <a16:creationId xmlns:a16="http://schemas.microsoft.com/office/drawing/2014/main" id="{0512F7F4-D937-43B7-3F2D-6F4D1545C7F9}"/>
                  </a:ext>
                </a:extLst>
              </p:cNvPr>
              <p:cNvSpPr txBox="1"/>
              <p:nvPr/>
            </p:nvSpPr>
            <p:spPr>
              <a:xfrm>
                <a:off x="838200" y="2113471"/>
                <a:ext cx="8997351" cy="30158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An inner product (or weighted sum) function represented by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is defined as:		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f</m:t>
                        </m:r>
                      </m:e>
                      <m:sub>
                        <m:acc>
                          <m:accPr>
                            <m:chr m:val="⃗"/>
                            <m:ctrlPr>
                              <a:rPr lang="en-US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y</m:t>
                            </m:r>
                          </m:e>
                        </m:acc>
                        <m:r>
                          <a:rPr lang="en-US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 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: 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x</m:t>
                        </m:r>
                      </m:e>
                    </m:acc>
                    <m:r>
                      <a:rPr lang="en-US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↦ </m:t>
                    </m:r>
                    <m:d>
                      <m:dPr>
                        <m:begChr m:val="⟨"/>
                        <m:endChr m:val="⟩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x</m:t>
                            </m:r>
                          </m:e>
                        </m:acc>
                        <m:r>
                          <a:rPr lang="en-US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y</m:t>
                            </m:r>
                          </m:e>
                        </m:acc>
                      </m:e>
                    </m:d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sty m:val="p"/>
                            <m:brk m:alnAt="7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dirty="0" smtClean="0">
                                <a:latin typeface="Cambria Math" panose="02040503050406030204" pitchFamily="18" charset="0"/>
                              </a:rPr>
                              <m:t>x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b="0" i="0" dirty="0" smtClean="0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</m:e>
                    </m:nary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y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</m:oMath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DMCFE for Inner Product allows decryption for the class of inner product functions: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kumimoji="1" lang="en-US" altLang="ja-JP" b="0" i="0" smtClean="0">
                              <a:latin typeface="Cambria Math" panose="02040503050406030204" pitchFamily="18" charset="0"/>
                            </a:rPr>
                            <m:t>dk</m:t>
                          </m:r>
                        </m:e>
                        <m:sub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f</m:t>
                              </m:r>
                            </m:e>
                            <m:sub>
                              <m:acc>
                                <m:accPr>
                                  <m:chr m:val="⃗"/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acc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y</m:t>
                                  </m:r>
                                </m:e>
                              </m:acc>
                              <m:r>
                                <a:rPr lang="en-US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  </m:t>
                              </m:r>
                            </m:sub>
                          </m:sSub>
                        </m:sub>
                      </m:sSub>
                      <m:r>
                        <a:rPr kumimoji="1" lang="en-US" altLang="ja-JP" i="0" smtClean="0">
                          <a:latin typeface="Cambria Math" panose="02040503050406030204" pitchFamily="18" charset="0"/>
                        </a:rPr>
                        <m:t>←</m:t>
                      </m:r>
                      <m:r>
                        <m:rPr>
                          <m:sty m:val="p"/>
                        </m:rPr>
                        <a:rPr kumimoji="1" lang="en-US" altLang="ja-JP" b="0" i="0" smtClean="0">
                          <a:latin typeface="Cambria Math" panose="02040503050406030204" pitchFamily="18" charset="0"/>
                        </a:rPr>
                        <m:t>DKeyComb</m:t>
                      </m:r>
                      <m:d>
                        <m:d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kumimoji="1" lang="en-US" altLang="ja-JP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b="0" i="0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m:rPr>
                                      <m:sty m:val="p"/>
                                    </m:rPr>
                                    <a:rPr kumimoji="1" lang="en-US" altLang="ja-JP" b="0" i="0" smtClean="0">
                                      <a:latin typeface="Cambria Math" panose="02040503050406030204" pitchFamily="18" charset="0"/>
                                    </a:rPr>
                                    <m:t>dk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b="0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b="0" i="0" dirty="0" smtClean="0">
                                          <a:latin typeface="Cambria Math" panose="02040503050406030204" pitchFamily="18" charset="0"/>
                                        </a:rPr>
                                        <m:t>y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en-US" b="0" i="0" dirty="0" smtClean="0">
                                          <a:latin typeface="Cambria Math" panose="02040503050406030204" pitchFamily="18" charset="0"/>
                                        </a:rPr>
                                        <m:t>i</m:t>
                                      </m:r>
                                    </m:sub>
                                  </m:sSub>
                                </m:sub>
                              </m:sSub>
                              <m:r>
                                <a:rPr kumimoji="1" lang="en-US" altLang="ja-JP" b="0" i="0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kumimoji="1" lang="en-US" altLang="ja-JP" b="0" i="0" smtClean="0">
                                  <a:latin typeface="Cambria Math" panose="02040503050406030204" pitchFamily="18" charset="0"/>
                                </a:rPr>
                                <m:t>i</m:t>
                              </m:r>
                              <m:r>
                                <a:rPr kumimoji="1" lang="en-US" altLang="ja-JP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kumimoji="1" lang="en-US" altLang="ja-JP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kumimoji="1" lang="en-US" altLang="ja-JP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n</m:t>
                                  </m:r>
                                </m:e>
                              </m:d>
                            </m:sub>
                          </m:sSub>
                          <m:r>
                            <a:rPr kumimoji="1" lang="en-US" altLang="ja-JP" b="0" i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f</m:t>
                              </m:r>
                            </m:e>
                            <m:sub>
                              <m:acc>
                                <m:accPr>
                                  <m:chr m:val="⃗"/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acc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y</m:t>
                                  </m:r>
                                </m:e>
                              </m:acc>
                              <m:r>
                                <a:rPr lang="en-US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  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kumimoji="1" lang="en-US" altLang="ja-JP" b="0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x</m:t>
                              </m:r>
                            </m:e>
                          </m:acc>
                          <m:r>
                            <a:rPr lang="en-US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,</m:t>
                          </m:r>
                          <m:acc>
                            <m:accPr>
                              <m:chr m:val="⃗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y</m:t>
                              </m:r>
                            </m:e>
                          </m:acc>
                        </m:e>
                      </m:d>
                      <m:r>
                        <a:rPr kumimoji="1" lang="en-US" altLang="ja-JP" i="0">
                          <a:latin typeface="Cambria Math" panose="02040503050406030204" pitchFamily="18" charset="0"/>
                        </a:rPr>
                        <m:t>←</m:t>
                      </m:r>
                      <m:r>
                        <m:rPr>
                          <m:sty m:val="p"/>
                        </m:rPr>
                        <a:rPr kumimoji="1" lang="en-US" altLang="ja-JP" b="0" i="0" smtClean="0">
                          <a:latin typeface="Cambria Math" panose="02040503050406030204" pitchFamily="18" charset="0"/>
                        </a:rPr>
                        <m:t>Dec</m:t>
                      </m:r>
                      <m:d>
                        <m:dPr>
                          <m:ctrlPr>
                            <a:rPr kumimoji="1" lang="en-US" altLang="ja-JP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b="0" i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kumimoji="1" lang="en-US" altLang="ja-JP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kumimoji="1" lang="en-US" altLang="ja-JP" i="0">
                                      <a:latin typeface="Cambria Math" panose="02040503050406030204" pitchFamily="18" charset="0"/>
                                    </a:rPr>
                                    <m:t>ct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kumimoji="1" lang="en-US" altLang="ja-JP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altLang="ja-JP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ℓ,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kumimoji="1" lang="en-US" altLang="ja-JP" b="0" i="0" smtClean="0">
                                          <a:latin typeface="Cambria Math" panose="02040503050406030204" pitchFamily="18" charset="0"/>
                                        </a:rPr>
                                        <m:t>x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kumimoji="1" lang="en-US" altLang="ja-JP" b="0" i="0" smtClean="0">
                                          <a:latin typeface="Cambria Math" panose="02040503050406030204" pitchFamily="18" charset="0"/>
                                        </a:rPr>
                                        <m:t>i</m:t>
                                      </m:r>
                                    </m:sub>
                                  </m:sSub>
                                </m:sub>
                              </m:sSub>
                              <m:r>
                                <a:rPr kumimoji="1" lang="en-US" altLang="ja-JP" b="0" i="0" dirty="0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kumimoji="1" lang="en-US" altLang="ja-JP" b="0" i="0" smtClean="0">
                                  <a:latin typeface="Cambria Math" panose="02040503050406030204" pitchFamily="18" charset="0"/>
                                </a:rPr>
                                <m:t>i</m:t>
                              </m:r>
                              <m:r>
                                <a:rPr kumimoji="1" lang="en-US" altLang="ja-JP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kumimoji="1" lang="en-US" altLang="ja-JP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kumimoji="1" lang="en-US" altLang="ja-JP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n</m:t>
                                  </m:r>
                                </m:e>
                              </m:d>
                            </m:sub>
                          </m:sSub>
                          <m:r>
                            <a:rPr kumimoji="1" lang="en-US" altLang="ja-JP" b="0" i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kumimoji="1" lang="en-US" altLang="ja-JP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kumimoji="1" lang="en-US" altLang="ja-JP" b="0" i="0" smtClean="0">
                                  <a:latin typeface="Cambria Math" panose="02040503050406030204" pitchFamily="18" charset="0"/>
                                </a:rPr>
                                <m:t>dk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f</m:t>
                                  </m:r>
                                </m:e>
                                <m:sub>
                                  <m:acc>
                                    <m:accPr>
                                      <m:chr m:val="⃗"/>
                                      <m:ctrlPr>
                                        <a:rPr lang="en-US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y</m:t>
                                      </m:r>
                                    </m:e>
                                  </m:acc>
                                  <m:r>
                                    <a:rPr lang="en-US" b="0" i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  </m:t>
                                  </m:r>
                                </m:sub>
                              </m:sSub>
                            </m:sub>
                          </m:sSub>
                          <m:r>
                            <a:rPr kumimoji="1" lang="en-US" altLang="ja-JP" b="0" i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kumimoji="1" lang="en-US" altLang="ja-JP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ℓ</m:t>
                          </m:r>
                        </m:e>
                      </m:d>
                    </m:oMath>
                  </m:oMathPara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Application of DMCFE for Inner Product: computing statistical analysis for data of the same time frame </a:t>
                </a:r>
                <a14:m>
                  <m:oMath xmlns:m="http://schemas.openxmlformats.org/officeDocument/2006/math">
                    <m:r>
                      <a:rPr kumimoji="1" lang="en-US" altLang="ja-JP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ℓ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from multiple sources in private. </a:t>
                </a:r>
              </a:p>
            </p:txBody>
          </p:sp>
        </mc:Choice>
        <mc:Fallback xmlns="">
          <p:sp>
            <p:nvSpPr>
              <p:cNvPr id="12" name="Hộp Văn bản 11">
                <a:extLst>
                  <a:ext uri="{FF2B5EF4-FFF2-40B4-BE49-F238E27FC236}">
                    <a16:creationId xmlns:a16="http://schemas.microsoft.com/office/drawing/2014/main" id="{0512F7F4-D937-43B7-3F2D-6F4D1545C7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113471"/>
                <a:ext cx="8997351" cy="3015890"/>
              </a:xfrm>
              <a:prstGeom prst="rect">
                <a:avLst/>
              </a:prstGeom>
              <a:blipFill>
                <a:blip r:embed="rId2"/>
                <a:stretch>
                  <a:fillRect l="-475" b="-2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EBDE10-8FFB-6606-4AE9-FA4084776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Verifiable DMCFE for Inner Product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1B8176-4631-2520-8882-0F79DE952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F549-30AC-450E-93E9-A05B3B1062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446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4529AF2-E8CF-3FA1-57BE-B7AD90830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Verifiability for DMCFE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B4ACDC4F-DD5D-1B1E-EE13-5BBD48F7B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Motivation: a joint-function evaluation by DMCFE can be easily biased from a meaningful value by a </a:t>
            </a:r>
            <a:r>
              <a:rPr lang="en-US" u="sng" dirty="0"/>
              <a:t>malicious sender</a:t>
            </a:r>
            <a:r>
              <a:rPr lang="en-US" dirty="0"/>
              <a:t> that encrypts </a:t>
            </a:r>
            <a:r>
              <a:rPr lang="en-US" u="sng" dirty="0"/>
              <a:t>a random input</a:t>
            </a:r>
            <a:r>
              <a:rPr lang="en-US" dirty="0"/>
              <a:t>.</a:t>
            </a:r>
          </a:p>
          <a:p>
            <a:r>
              <a:rPr lang="en-US" dirty="0"/>
              <a:t>This attack can be done </a:t>
            </a:r>
            <a:r>
              <a:rPr lang="en-US" u="sng" dirty="0"/>
              <a:t>anonymously</a:t>
            </a:r>
            <a:r>
              <a:rPr lang="en-US" dirty="0"/>
              <a:t> due to the privacy of encryption and cause a large </a:t>
            </a:r>
            <a:r>
              <a:rPr lang="en-US" u="sng" dirty="0"/>
              <a:t>waste of computation</a:t>
            </a:r>
            <a:r>
              <a:rPr lang="en-US" dirty="0"/>
              <a:t> when the number of senders is large.</a:t>
            </a:r>
          </a:p>
          <a:p>
            <a:r>
              <a:rPr lang="en-US" dirty="0"/>
              <a:t>For a general class of function, this seems difficult to avoid, for example inverse functions.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85F338-7B01-B107-FFC0-41D3CBBEB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Verifiable DMCFE for Inner Product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1FEDFB-8359-E45B-BE49-F918BFD87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F549-30AC-450E-93E9-A05B3B10625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923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4529AF2-E8CF-3FA1-57BE-B7AD90830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Verifiability for DMCFE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hỗ dành sẵn cho Nội dung 2">
                <a:extLst>
                  <a:ext uri="{FF2B5EF4-FFF2-40B4-BE49-F238E27FC236}">
                    <a16:creationId xmlns:a16="http://schemas.microsoft.com/office/drawing/2014/main" id="{B4ACDC4F-DD5D-1B1E-EE13-5BBD48F7B99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However, for inner product functionality, restricting the range of each inner product entry and of each input can mitigate the problem:</a:t>
                </a:r>
              </a:p>
              <a:p>
                <a:r>
                  <a:rPr lang="en-US" sz="1900" dirty="0"/>
                  <a:t>Suppose there are </a:t>
                </a:r>
                <a14:m>
                  <m:oMath xmlns:m="http://schemas.openxmlformats.org/officeDocument/2006/math">
                    <m:r>
                      <a:rPr lang="en-US" sz="1900" i="1" dirty="0" smtClean="0">
                        <a:latin typeface="Cambria Math" panose="02040503050406030204" pitchFamily="18" charset="0"/>
                      </a:rPr>
                      <m:t>10000</m:t>
                    </m:r>
                  </m:oMath>
                </a14:m>
                <a:r>
                  <a:rPr lang="en-US" sz="1900" dirty="0"/>
                  <a:t> researchers in a university who would like to jointly compute their average salary. </a:t>
                </a:r>
              </a:p>
              <a:p>
                <a:r>
                  <a:rPr lang="en-US" sz="1900" dirty="0"/>
                  <a:t>The practical range of a researcher's monthly salary lies inside </a:t>
                </a:r>
                <a14:m>
                  <m:oMath xmlns:m="http://schemas.openxmlformats.org/officeDocument/2006/math">
                    <m:r>
                      <a:rPr lang="en-US" sz="1900" i="1" dirty="0" smtClean="0">
                        <a:latin typeface="Cambria Math" panose="02040503050406030204" pitchFamily="18" charset="0"/>
                      </a:rPr>
                      <m:t>[2000,10000]</m:t>
                    </m:r>
                  </m:oMath>
                </a14:m>
                <a:r>
                  <a:rPr lang="en-US" sz="1900" dirty="0"/>
                  <a:t> (euros). </a:t>
                </a:r>
              </a:p>
              <a:p>
                <a:r>
                  <a:rPr lang="en-US" sz="1900" dirty="0"/>
                  <a:t>Without verifiability, like using [CDGPP18], if only one researcher maliciously puts an extremely large amount like a thousand billion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9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9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1900" b="0" i="1" dirty="0" smtClean="0">
                            <a:latin typeface="Cambria Math" panose="02040503050406030204" pitchFamily="18" charset="0"/>
                          </a:rPr>
                          <m:t>40</m:t>
                        </m:r>
                      </m:sup>
                    </m:sSup>
                  </m:oMath>
                </a14:m>
                <a:r>
                  <a:rPr lang="en-US" sz="1900" dirty="0"/>
                  <a:t>), then the [CDGPP18] scheme can efficiently decrypt it. However, the average salary will be distorted by</a:t>
                </a:r>
                <a14:m>
                  <m:oMath xmlns:m="http://schemas.openxmlformats.org/officeDocument/2006/math">
                    <m:r>
                      <a:rPr lang="en-US" sz="1900" b="0" i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19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9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9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1900" b="0" i="1" smtClean="0">
                                <a:latin typeface="Cambria Math" panose="02040503050406030204" pitchFamily="18" charset="0"/>
                              </a:rPr>
                              <m:t>40</m:t>
                            </m:r>
                          </m:sup>
                        </m:sSup>
                      </m:num>
                      <m:den>
                        <m:r>
                          <a:rPr lang="en-US" sz="1900" b="0" i="1" smtClean="0">
                            <a:latin typeface="Cambria Math" panose="02040503050406030204" pitchFamily="18" charset="0"/>
                          </a:rPr>
                          <m:t>10000</m:t>
                        </m:r>
                      </m:den>
                    </m:f>
                    <m:r>
                      <a:rPr lang="en-US" sz="1900" b="0" i="1" smtClean="0">
                        <a:latin typeface="Cambria Math" panose="02040503050406030204" pitchFamily="18" charset="0"/>
                      </a:rPr>
                      <m:t>&gt;100000</m:t>
                    </m:r>
                  </m:oMath>
                </a14:m>
                <a:r>
                  <a:rPr lang="en-US" sz="1900" dirty="0"/>
                  <a:t>, and the result has no meaning. </a:t>
                </a:r>
              </a:p>
              <a:p>
                <a:r>
                  <a:rPr lang="en-US" sz="1900" dirty="0"/>
                  <a:t>Whereas with VDMCFE, each researcher must prove that their input is indeed in the range [2000,10000], and even if one maliciously puts 10000 instead of 2000, the result is only distorted by less than 1. </a:t>
                </a:r>
              </a:p>
              <a:p>
                <a:r>
                  <a:rPr lang="en-US" sz="1900" dirty="0"/>
                  <a:t>Thus, if the number of malicious users is small, then the final statistical result is highly accurate.</a:t>
                </a:r>
              </a:p>
            </p:txBody>
          </p:sp>
        </mc:Choice>
        <mc:Fallback xmlns="">
          <p:sp>
            <p:nvSpPr>
              <p:cNvPr id="3" name="Chỗ dành sẵn cho Nội dung 2">
                <a:extLst>
                  <a:ext uri="{FF2B5EF4-FFF2-40B4-BE49-F238E27FC236}">
                    <a16:creationId xmlns:a16="http://schemas.microsoft.com/office/drawing/2014/main" id="{B4ACDC4F-DD5D-1B1E-EE13-5BBD48F7B99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749FA1-6213-9E45-5D44-6B2866194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Verifiable DMCFE for Inner Product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E29220-2CCA-F8EF-E84B-9BEC1293D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F549-30AC-450E-93E9-A05B3B10625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591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DF6610A-3A9A-74FE-7DDA-832F65B98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Contributions</a:t>
            </a:r>
          </a:p>
        </p:txBody>
      </p:sp>
      <p:sp>
        <p:nvSpPr>
          <p:cNvPr id="12" name="Hộp Văn bản 11">
            <a:extLst>
              <a:ext uri="{FF2B5EF4-FFF2-40B4-BE49-F238E27FC236}">
                <a16:creationId xmlns:a16="http://schemas.microsoft.com/office/drawing/2014/main" id="{6A89403D-56AC-CAFE-D763-9997AD671323}"/>
              </a:ext>
            </a:extLst>
          </p:cNvPr>
          <p:cNvSpPr txBox="1"/>
          <p:nvPr/>
        </p:nvSpPr>
        <p:spPr>
          <a:xfrm>
            <a:off x="1095555" y="1871932"/>
            <a:ext cx="937691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Concept: </a:t>
            </a:r>
            <a:r>
              <a:rPr lang="en-US" sz="2400" dirty="0"/>
              <a:t>definition of verifiable DMCFE with the ability to identify malicious senders.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Technique: </a:t>
            </a:r>
            <a:r>
              <a:rPr lang="en-US" sz="2400" dirty="0"/>
              <a:t>Combine-then-Descend based on class groups to facilitate efficient verification (by using Σ-protocols). The instantiation, One-time Decentralized Sum (ODSUM) scheme, serves as the building block for subsequent constructions.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Construction: </a:t>
            </a:r>
            <a:r>
              <a:rPr lang="en-US" sz="2400" dirty="0"/>
              <a:t>Efficient</a:t>
            </a:r>
            <a:r>
              <a:rPr lang="en-US" sz="2400" b="1" dirty="0"/>
              <a:t> </a:t>
            </a:r>
            <a:r>
              <a:rPr lang="en-US" sz="2400" dirty="0"/>
              <a:t>range-verifiable DMCFE for inner product.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3298A4-63AC-4E67-4241-5B2861BD1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Verifiable DMCFE for Inner Product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9ECF5F-FDFB-2C4F-AE4E-428180524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F549-30AC-450E-93E9-A05B3B10625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220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9F61549A-80EA-47FE-552C-B46CD57A7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Blocks for Verifiable DMCFE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Hộp Văn bản 6">
                <a:extLst>
                  <a:ext uri="{FF2B5EF4-FFF2-40B4-BE49-F238E27FC236}">
                    <a16:creationId xmlns:a16="http://schemas.microsoft.com/office/drawing/2014/main" id="{8E98F987-A63C-6D63-53D5-3CFDE7CF0E07}"/>
                  </a:ext>
                </a:extLst>
              </p:cNvPr>
              <p:cNvSpPr txBox="1"/>
              <p:nvPr/>
            </p:nvSpPr>
            <p:spPr>
              <a:xfrm>
                <a:off x="838200" y="1618574"/>
                <a:ext cx="8979739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Notably basic tools: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Range proof for Pedersen commitment, i.e., proves the knowledge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x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that</a:t>
                </a:r>
              </a:p>
              <a:p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MCFE scheme from [CDGPP18] (simplified):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7" name="Hộp Văn bản 6">
                <a:extLst>
                  <a:ext uri="{FF2B5EF4-FFF2-40B4-BE49-F238E27FC236}">
                    <a16:creationId xmlns:a16="http://schemas.microsoft.com/office/drawing/2014/main" id="{8E98F987-A63C-6D63-53D5-3CFDE7CF0E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618574"/>
                <a:ext cx="8979739" cy="1754326"/>
              </a:xfrm>
              <a:prstGeom prst="rect">
                <a:avLst/>
              </a:prstGeom>
              <a:blipFill>
                <a:blip r:embed="rId2"/>
                <a:stretch>
                  <a:fillRect l="-611" t="-2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Hộp Văn bản 8">
                <a:extLst>
                  <a:ext uri="{FF2B5EF4-FFF2-40B4-BE49-F238E27FC236}">
                    <a16:creationId xmlns:a16="http://schemas.microsoft.com/office/drawing/2014/main" id="{637C16DE-2D9B-4EB0-0A15-8963A7E7A89D}"/>
                  </a:ext>
                </a:extLst>
              </p:cNvPr>
              <p:cNvSpPr txBox="1"/>
              <p:nvPr/>
            </p:nvSpPr>
            <p:spPr>
              <a:xfrm>
                <a:off x="1574173" y="3118898"/>
                <a:ext cx="7638690" cy="2499339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kumimoji="1"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kumimoji="1" lang="en-US" altLang="ja-JP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ja-JP" i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m:rPr>
                                    <m:sty m:val="p"/>
                                  </m:rPr>
                                  <a:rPr kumimoji="1" lang="en-US" altLang="ja-JP" i="0">
                                    <a:latin typeface="Cambria Math" panose="02040503050406030204" pitchFamily="18" charset="0"/>
                                  </a:rPr>
                                  <m:t>ek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kumimoji="1" lang="en-US" altLang="ja-JP" i="0">
                                    <a:latin typeface="Cambria Math" panose="02040503050406030204" pitchFamily="18" charset="0"/>
                                  </a:rPr>
                                  <m:t>i</m:t>
                                </m:r>
                              </m:sub>
                            </m:sSub>
                            <m:r>
                              <a:rPr kumimoji="1" lang="en-US" altLang="ja-JP" i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kumimoji="1" lang="en-US" altLang="ja-JP" i="0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</m:e>
                      <m:sub>
                        <m:r>
                          <m:rPr>
                            <m:nor/>
                          </m:rPr>
                          <a:rPr kumimoji="1" lang="ja-JP" altLang="en-US" dirty="0"/>
                          <m:t> </m:t>
                        </m:r>
                      </m:sub>
                    </m:sSub>
                    <m:r>
                      <a:rPr kumimoji="1" lang="en-US" altLang="ja-JP" b="0" i="0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kumimoji="1"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kumimoji="1"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i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m:rPr>
                                <m:sty m:val="p"/>
                              </m:rPr>
                              <a:rPr kumimoji="1" lang="en-US" altLang="ja-JP" i="0">
                                <a:latin typeface="Cambria Math" panose="02040503050406030204" pitchFamily="18" charset="0"/>
                              </a:rPr>
                              <m:t>sk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kumimoji="1" lang="en-US" altLang="ja-JP" i="0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  <m:r>
                          <a:rPr kumimoji="1" lang="en-US" altLang="ja-JP" i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m:rPr>
                            <m:sty m:val="p"/>
                          </m:rPr>
                          <a:rPr kumimoji="1" lang="en-US" altLang="ja-JP" i="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kumimoji="1" lang="en-US" altLang="ja-JP" b="0" i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kumimoji="1"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i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m:rPr>
                                <m:sty m:val="p"/>
                              </m:rPr>
                              <a:rPr kumimoji="1" lang="en-US" altLang="ja-JP" i="0">
                                <a:latin typeface="Cambria Math" panose="02040503050406030204" pitchFamily="18" charset="0"/>
                              </a:rPr>
                              <m:t>s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kumimoji="1" lang="en-US" altLang="ja-JP" i="0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  <m:r>
                          <a:rPr kumimoji="1" lang="en-US" altLang="ja-JP" i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m:rPr>
                            <m:sty m:val="p"/>
                          </m:rPr>
                          <a:rPr kumimoji="1" lang="en-US" altLang="ja-JP" b="0" i="0" smtClean="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kumimoji="1" lang="en-US" altLang="ja-JP" sz="1800" b="0" i="0" smtClean="0">
                        <a:latin typeface="Cambria Math" panose="02040503050406030204" pitchFamily="18" charset="0"/>
                      </a:rPr>
                      <m:t>←</m:t>
                    </m:r>
                    <m:r>
                      <m:rPr>
                        <m:sty m:val="p"/>
                      </m:rPr>
                      <a:rPr kumimoji="1" lang="en-US" altLang="ja-JP" sz="1800" b="0" i="0" smtClean="0">
                        <a:latin typeface="Cambria Math" panose="02040503050406030204" pitchFamily="18" charset="0"/>
                      </a:rPr>
                      <m:t>Setup</m:t>
                    </m:r>
                    <m:d>
                      <m:dPr>
                        <m:ctrlPr>
                          <a:rPr kumimoji="1" lang="en-US" altLang="ja-JP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kumimoji="1" lang="en-US" altLang="ja-JP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kumimoji="1" lang="en-US" altLang="ja-JP" sz="1800" b="0" i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a:rPr kumimoji="1" lang="en-US" altLang="ja-JP" sz="1800" b="0" i="0" smtClean="0">
                                <a:latin typeface="Cambria Math" panose="02040503050406030204" pitchFamily="18" charset="0"/>
                              </a:rPr>
                              <m:t>λ</m:t>
                            </m:r>
                          </m:sup>
                        </m:sSup>
                        <m:r>
                          <a:rPr kumimoji="1" lang="en-US" altLang="ja-JP" sz="1800" b="0" i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kumimoji="1" lang="en-US" altLang="ja-JP" sz="1800" b="0" i="0" smtClean="0">
                            <a:latin typeface="Cambria Math" panose="02040503050406030204" pitchFamily="18" charset="0"/>
                          </a:rPr>
                          <m:t>n</m:t>
                        </m:r>
                      </m:e>
                    </m:d>
                  </m:oMath>
                </a14:m>
                <a:endParaRPr lang="en-US" dirty="0"/>
              </a:p>
              <a:p>
                <a:pPr marL="342900" indent="-342900">
                  <a:lnSpc>
                    <a:spcPct val="15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kumimoji="1" lang="en-US" altLang="ja-JP" b="0" i="0" smtClean="0">
                            <a:latin typeface="Cambria Math" panose="02040503050406030204" pitchFamily="18" charset="0"/>
                          </a:rPr>
                          <m:t>ct</m:t>
                        </m:r>
                      </m:e>
                      <m:sub>
                        <m:r>
                          <m:rPr>
                            <m:sty m:val="p"/>
                          </m:rPr>
                          <a:rPr kumimoji="1" lang="en-US" altLang="ja-JP" i="0"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kumimoji="1" lang="en-US" altLang="ja-JP" b="0" i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kumimoji="1" lang="en-US" altLang="ja-JP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ℓ</m:t>
                        </m:r>
                      </m:sub>
                    </m:sSub>
                    <m:r>
                      <a:rPr kumimoji="1" lang="en-US" altLang="ja-JP" b="0" i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kumimoji="1"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kumimoji="1" lang="en-US" altLang="ja-JP" i="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  <m:sub>
                        <m:r>
                          <m:rPr>
                            <m:sty m:val="p"/>
                          </m:rPr>
                          <a:rPr kumimoji="1" lang="en-US" altLang="ja-JP" i="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kumimoji="1" lang="en-US" altLang="ja-JP" i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begChr m:val="["/>
                        <m:endChr m:val="]"/>
                        <m:ctrlPr>
                          <a:rPr kumimoji="1" lang="en-US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kumimoji="1" lang="en-US" altLang="ja-JP" i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kumimoji="1" lang="en-US" altLang="ja-JP" i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ℓ</m:t>
                            </m:r>
                          </m:sub>
                        </m:sSub>
                      </m:e>
                    </m:d>
                    <m:r>
                      <a:rPr kumimoji="1" lang="en-US" altLang="ja-JP" i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kumimoji="1"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kumimoji="1" lang="en-US" altLang="ja-JP" i="0">
                                <a:latin typeface="Cambria Math" panose="02040503050406030204" pitchFamily="18" charset="0"/>
                              </a:rPr>
                              <m:t>x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kumimoji="1" lang="en-US" altLang="ja-JP" i="0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</m:e>
                    </m:d>
                    <m:r>
                      <a:rPr kumimoji="1" lang="en-US" altLang="ja-JP" i="0">
                        <a:latin typeface="Cambria Math" panose="02040503050406030204" pitchFamily="18" charset="0"/>
                      </a:rPr>
                      <m:t>←</m:t>
                    </m:r>
                    <m:r>
                      <m:rPr>
                        <m:sty m:val="p"/>
                      </m:rPr>
                      <a:rPr kumimoji="1" lang="en-US" altLang="ja-JP" i="0">
                        <a:latin typeface="Cambria Math" panose="02040503050406030204" pitchFamily="18" charset="0"/>
                      </a:rPr>
                      <m:t>Enc</m:t>
                    </m:r>
                    <m:d>
                      <m:dPr>
                        <m:ctrlPr>
                          <a:rPr kumimoji="1" lang="en-US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kumimoji="1" lang="en-US" altLang="ja-JP" b="0" i="0" smtClean="0">
                                <a:latin typeface="Cambria Math" panose="02040503050406030204" pitchFamily="18" charset="0"/>
                              </a:rPr>
                              <m:t>ek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kumimoji="1" lang="en-US" altLang="ja-JP" b="0" i="0" smtClean="0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  <m:r>
                          <a:rPr kumimoji="1" lang="en-US" altLang="ja-JP" b="0" i="0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kumimoji="1"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kumimoji="1" lang="en-US" altLang="ja-JP" b="0" i="0" smtClean="0">
                                <a:latin typeface="Cambria Math" panose="02040503050406030204" pitchFamily="18" charset="0"/>
                              </a:rPr>
                              <m:t>x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kumimoji="1" lang="en-US" altLang="ja-JP" b="0" i="0" smtClean="0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  <m:r>
                          <a:rPr kumimoji="1" lang="en-US" altLang="ja-JP" b="0" i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kumimoji="1" lang="en-US" altLang="ja-JP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ℓ</m:t>
                        </m:r>
                      </m:e>
                    </m:d>
                  </m:oMath>
                </a14:m>
                <a:r>
                  <a:rPr kumimoji="1" lang="en-US" altLang="ja-JP" b="0" dirty="0">
                    <a:latin typeface="Cambria Math" panose="02040503050406030204" pitchFamily="18" charset="0"/>
                  </a:rPr>
                  <a:t> where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kumimoji="1" lang="en-US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kumimoji="1" lang="en-US" altLang="ja-JP" i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kumimoji="1" lang="en-US" altLang="ja-JP" i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ℓ</m:t>
                            </m:r>
                          </m:sub>
                        </m:sSub>
                      </m:e>
                    </m:d>
                    <m:r>
                      <a:rPr kumimoji="1" lang="en-US" altLang="ja-JP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kumimoji="1" lang="en-US" altLang="ja-JP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hash</m:t>
                    </m:r>
                    <m:r>
                      <a:rPr kumimoji="1" lang="en-US" altLang="ja-JP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(ℓ)</m:t>
                    </m:r>
                  </m:oMath>
                </a14:m>
                <a:r>
                  <a:rPr kumimoji="1" lang="en-US" altLang="ja-JP" b="0" dirty="0">
                    <a:latin typeface="Cambria Math" panose="02040503050406030204" pitchFamily="18" charset="0"/>
                  </a:rPr>
                  <a:t> </a:t>
                </a:r>
              </a:p>
              <a:p>
                <a:pPr marL="342900" indent="-342900">
                  <a:lnSpc>
                    <a:spcPct val="15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kumimoji="1" lang="en-US" altLang="ja-JP" i="0">
                            <a:latin typeface="Cambria Math" panose="02040503050406030204" pitchFamily="18" charset="0"/>
                          </a:rPr>
                          <m:t>dk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acc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y</m:t>
                                </m:r>
                              </m:e>
                            </m:acc>
                          </m:e>
                          <m:sub>
                            <m:r>
                              <a:rPr lang="en-US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</m:t>
                            </m:r>
                          </m:sub>
                        </m:sSub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kumimoji="1" lang="en-US" altLang="ja-JP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sty m:val="p"/>
                            <m:brk m:alnAt="23"/>
                          </m:rPr>
                          <a:rPr kumimoji="1" lang="en-US" altLang="ja-JP" i="0"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kumimoji="1" lang="en-US" altLang="ja-JP" i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m:rPr>
                            <m:sty m:val="p"/>
                          </m:rPr>
                          <a:rPr kumimoji="1" lang="en-US" altLang="ja-JP" i="0">
                            <a:latin typeface="Cambria Math" panose="02040503050406030204" pitchFamily="18" charset="0"/>
                          </a:rPr>
                          <m:t>n</m:t>
                        </m:r>
                      </m:sup>
                      <m:e>
                        <m:sSub>
                          <m:sSubPr>
                            <m:ctrlPr>
                              <a:rPr kumimoji="1"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kumimoji="1" lang="en-US" altLang="ja-JP" i="0">
                                <a:latin typeface="Cambria Math" panose="02040503050406030204" pitchFamily="18" charset="0"/>
                              </a:rPr>
                              <m:t>s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kumimoji="1" lang="en-US" altLang="ja-JP" i="0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  <m:sSub>
                          <m:sSubPr>
                            <m:ctrlPr>
                              <a:rPr kumimoji="1"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kumimoji="1" lang="en-US" altLang="ja-JP" i="0">
                                <a:latin typeface="Cambria Math" panose="02040503050406030204" pitchFamily="18" charset="0"/>
                              </a:rPr>
                              <m:t>y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kumimoji="1" lang="en-US" altLang="ja-JP" i="0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</m:e>
                    </m:nary>
                    <m:r>
                      <a:rPr kumimoji="1" lang="en-US" altLang="ja-JP" i="0">
                        <a:latin typeface="Cambria Math" panose="02040503050406030204" pitchFamily="18" charset="0"/>
                      </a:rPr>
                      <m:t>←</m:t>
                    </m:r>
                    <m:r>
                      <m:rPr>
                        <m:sty m:val="p"/>
                      </m:rPr>
                      <a:rPr kumimoji="1" lang="en-US" altLang="ja-JP" b="0" i="0" smtClean="0">
                        <a:latin typeface="Cambria Math" panose="02040503050406030204" pitchFamily="18" charset="0"/>
                      </a:rPr>
                      <m:t>DKeyGen</m:t>
                    </m:r>
                    <m:d>
                      <m:dPr>
                        <m:ctrlPr>
                          <a:rPr kumimoji="1" lang="en-US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kumimoji="1" lang="en-US" altLang="ja-JP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ja-JP" i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m:rPr>
                                    <m:sty m:val="p"/>
                                  </m:rPr>
                                  <a:rPr kumimoji="1" lang="en-US" altLang="ja-JP" i="0">
                                    <a:latin typeface="Cambria Math" panose="02040503050406030204" pitchFamily="18" charset="0"/>
                                  </a:rPr>
                                  <m:t>sk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kumimoji="1" lang="en-US" altLang="ja-JP" i="0">
                                    <a:latin typeface="Cambria Math" panose="02040503050406030204" pitchFamily="18" charset="0"/>
                                  </a:rPr>
                                  <m:t>i</m:t>
                                </m:r>
                              </m:sub>
                            </m:sSub>
                            <m:r>
                              <a:rPr kumimoji="1" lang="en-US" altLang="ja-JP" i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kumimoji="1" lang="en-US" altLang="ja-JP" i="0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  <m:r>
                          <a:rPr kumimoji="1" lang="en-US" altLang="ja-JP" b="0" i="0" smtClean="0">
                            <a:latin typeface="Cambria Math" panose="02040503050406030204" pitchFamily="18" charset="0"/>
                          </a:rPr>
                          <m:t>, </m:t>
                        </m:r>
                        <m:acc>
                          <m:accPr>
                            <m:chr m:val="⃗"/>
                            <m:ctrlP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kumimoji="1" lang="en-US" altLang="ja-JP" b="0" i="0" smtClean="0">
                                <a:latin typeface="Cambria Math" panose="02040503050406030204" pitchFamily="18" charset="0"/>
                              </a:rPr>
                              <m:t>y</m:t>
                            </m:r>
                          </m:e>
                        </m:acc>
                      </m:e>
                    </m:d>
                  </m:oMath>
                </a14:m>
                <a:endParaRPr lang="en-US" dirty="0"/>
              </a:p>
              <a:p>
                <a:pPr marL="342900" indent="-342900">
                  <a:lnSpc>
                    <a:spcPct val="15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kumimoji="1"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kumimoji="1" lang="el-GR" altLang="ja-JP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α</m:t>
                        </m:r>
                      </m:e>
                    </m:d>
                    <m:r>
                      <a:rPr kumimoji="1" lang="en-US" altLang="ja-JP" i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kumimoji="1" lang="en-US" altLang="ja-JP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sty m:val="p"/>
                            <m:brk m:alnAt="23"/>
                          </m:rPr>
                          <a:rPr kumimoji="1" lang="en-US" altLang="ja-JP" i="0"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kumimoji="1" lang="en-US" altLang="ja-JP" i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brk m:alnAt="23"/>
                          </m:rPr>
                          <a:rPr kumimoji="1" lang="en-US" altLang="ja-JP" i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m:rPr>
                            <m:sty m:val="p"/>
                          </m:rPr>
                          <a:rPr kumimoji="1" lang="en-US" altLang="ja-JP" i="0">
                            <a:latin typeface="Cambria Math" panose="02040503050406030204" pitchFamily="18" charset="0"/>
                          </a:rPr>
                          <m:t>n</m:t>
                        </m:r>
                      </m:sup>
                      <m:e>
                        <m:sSub>
                          <m:sSubPr>
                            <m:ctrlPr>
                              <a:rPr kumimoji="1"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kumimoji="1" lang="en-US" altLang="ja-JP" i="0">
                                <a:latin typeface="Cambria Math" panose="02040503050406030204" pitchFamily="18" charset="0"/>
                              </a:rPr>
                              <m:t>y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kumimoji="1" lang="en-US" altLang="ja-JP" i="0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  <m:r>
                          <a:rPr kumimoji="1" lang="en-US" altLang="ja-JP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b>
                          <m:sSubPr>
                            <m:ctrlPr>
                              <a:rPr kumimoji="1"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kumimoji="1" lang="en-US" altLang="ja-JP" i="0">
                                <a:latin typeface="Cambria Math" panose="02040503050406030204" pitchFamily="18" charset="0"/>
                              </a:rPr>
                              <m:t>ct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kumimoji="1" lang="en-US" altLang="ja-JP" i="0">
                                <a:latin typeface="Cambria Math" panose="02040503050406030204" pitchFamily="18" charset="0"/>
                              </a:rPr>
                              <m:t>i</m:t>
                            </m:r>
                            <m:r>
                              <a:rPr kumimoji="1" lang="en-US" altLang="ja-JP" i="0">
                                <a:latin typeface="Cambria Math" panose="02040503050406030204" pitchFamily="18" charset="0"/>
                              </a:rPr>
                              <m:t>,ℓ</m:t>
                            </m:r>
                          </m:sub>
                        </m:sSub>
                      </m:e>
                    </m:nary>
                    <m:r>
                      <a:rPr kumimoji="1" lang="vi-VN" altLang="ja-JP" i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begChr m:val="["/>
                        <m:endChr m:val="]"/>
                        <m:ctrlPr>
                          <a:rPr kumimoji="1" lang="en-US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kumimoji="1" lang="en-US" altLang="ja-JP" i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kumimoji="1" lang="en-US" altLang="ja-JP" i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ℓ</m:t>
                            </m:r>
                          </m:sub>
                        </m:sSub>
                      </m:e>
                    </m:d>
                    <m:r>
                      <a:rPr kumimoji="1" lang="en-US" altLang="ja-JP" i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kumimoji="1"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kumimoji="1" lang="en-US" altLang="ja-JP" i="0">
                            <a:latin typeface="Cambria Math" panose="02040503050406030204" pitchFamily="18" charset="0"/>
                          </a:rPr>
                          <m:t>dk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acc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y</m:t>
                                </m:r>
                              </m:e>
                            </m:acc>
                          </m:e>
                          <m:sub>
                            <m:r>
                              <a:rPr lang="en-US" i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 </m:t>
                            </m:r>
                          </m:sub>
                        </m:sSub>
                      </m:sub>
                    </m:sSub>
                    <m:r>
                      <a:rPr kumimoji="1" lang="en-US" altLang="ja-JP" i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kumimoji="1" lang="en-US" altLang="ja-JP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sty m:val="p"/>
                            <m:brk m:alnAt="23"/>
                          </m:rPr>
                          <a:rPr kumimoji="1" lang="en-US" altLang="ja-JP" i="0"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kumimoji="1" lang="en-US" altLang="ja-JP" i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m:rPr>
                            <m:sty m:val="p"/>
                          </m:rPr>
                          <a:rPr kumimoji="1" lang="en-US" altLang="ja-JP" i="0">
                            <a:latin typeface="Cambria Math" panose="02040503050406030204" pitchFamily="18" charset="0"/>
                          </a:rPr>
                          <m:t>n</m:t>
                        </m:r>
                      </m:sup>
                      <m:e>
                        <m:sSub>
                          <m:sSubPr>
                            <m:ctrlPr>
                              <a:rPr kumimoji="1"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kumimoji="1" lang="en-US" altLang="ja-JP" i="0">
                                <a:latin typeface="Cambria Math" panose="02040503050406030204" pitchFamily="18" charset="0"/>
                              </a:rPr>
                              <m:t>y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kumimoji="1" lang="en-US" altLang="ja-JP" i="0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  <m:r>
                          <a:rPr kumimoji="1" lang="en-US" altLang="ja-JP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d>
                          <m:dPr>
                            <m:begChr m:val="["/>
                            <m:endChr m:val="]"/>
                            <m:ctrlPr>
                              <a:rPr kumimoji="1"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1" lang="en-US" altLang="ja-JP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kumimoji="1" lang="en-US" altLang="ja-JP" i="0">
                                    <a:latin typeface="Cambria Math" panose="02040503050406030204" pitchFamily="18" charset="0"/>
                                  </a:rPr>
                                  <m:t>x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kumimoji="1" lang="en-US" altLang="ja-JP" i="0">
                                    <a:latin typeface="Cambria Math" panose="02040503050406030204" pitchFamily="18" charset="0"/>
                                  </a:rPr>
                                  <m:t>i</m:t>
                                </m:r>
                              </m:sub>
                            </m:sSub>
                          </m:e>
                        </m:d>
                        <m:r>
                          <a:rPr kumimoji="1" lang="en-US" altLang="ja-JP" i="0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begChr m:val="["/>
                            <m:endChr m:val="]"/>
                            <m:ctrlPr>
                              <a:rPr kumimoji="1" lang="en-US" altLang="ja-JP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1" lang="en-US" altLang="ja-JP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kumimoji="1" lang="en-US" altLang="ja-JP" i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kumimoji="1" lang="en-US" altLang="ja-JP" i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ℓ</m:t>
                                </m:r>
                              </m:sub>
                            </m:sSub>
                          </m:e>
                        </m:d>
                        <m:r>
                          <a:rPr kumimoji="1" lang="en-US" altLang="ja-JP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b>
                          <m:sSubPr>
                            <m:ctrlPr>
                              <a:rPr kumimoji="1"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kumimoji="1" lang="en-US" altLang="ja-JP" i="0">
                                <a:latin typeface="Cambria Math" panose="02040503050406030204" pitchFamily="18" charset="0"/>
                              </a:rPr>
                              <m:t>dk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acc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i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y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i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  </m:t>
                                </m:r>
                              </m:sub>
                            </m:sSub>
                          </m:sub>
                        </m:sSub>
                      </m:e>
                    </m:nary>
                    <m:r>
                      <a:rPr lang="vi-VN" i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d>
                      <m:dPr>
                        <m:begChr m:val="["/>
                        <m:endChr m:val="]"/>
                        <m:ctrlPr>
                          <a:rPr kumimoji="1" lang="en-US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kumimoji="1" lang="en-US" altLang="ja-JP" i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kumimoji="1" lang="en-US" altLang="ja-JP" i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ℓ</m:t>
                            </m:r>
                          </m:sub>
                        </m:sSub>
                      </m:e>
                    </m:d>
                    <m:r>
                      <a:rPr kumimoji="1" lang="en-US" altLang="ja-JP" i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kumimoji="1"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kumimoji="1" lang="en-US" altLang="ja-JP" i="0">
                            <a:latin typeface="Cambria Math" panose="02040503050406030204" pitchFamily="18" charset="0"/>
                          </a:rPr>
                          <m:t>dk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acc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y</m:t>
                                </m:r>
                              </m:e>
                            </m:acc>
                          </m:e>
                          <m:sub>
                            <m:r>
                              <a:rPr lang="en-US" i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 </m:t>
                            </m:r>
                          </m:sub>
                        </m:sSub>
                      </m:sub>
                    </m:sSub>
                    <m:r>
                      <a:rPr lang="vi-VN" i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=[</m:t>
                    </m:r>
                    <m:nary>
                      <m:naryPr>
                        <m:chr m:val="∑"/>
                        <m:ctrlPr>
                          <a:rPr kumimoji="1" lang="en-US" altLang="ja-JP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sty m:val="p"/>
                            <m:brk m:alnAt="23"/>
                          </m:rPr>
                          <a:rPr kumimoji="1" lang="en-US" altLang="ja-JP" i="0"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kumimoji="1" lang="en-US" altLang="ja-JP" i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m:rPr>
                            <m:sty m:val="p"/>
                          </m:rPr>
                          <a:rPr kumimoji="1" lang="en-US" altLang="ja-JP" i="0">
                            <a:latin typeface="Cambria Math" panose="02040503050406030204" pitchFamily="18" charset="0"/>
                          </a:rPr>
                          <m:t>n</m:t>
                        </m:r>
                      </m:sup>
                      <m:e>
                        <m:sSub>
                          <m:sSubPr>
                            <m:ctrlPr>
                              <a:rPr kumimoji="1"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kumimoji="1" lang="en-US" altLang="ja-JP" i="0">
                                <a:latin typeface="Cambria Math" panose="02040503050406030204" pitchFamily="18" charset="0"/>
                              </a:rPr>
                              <m:t>y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kumimoji="1" lang="en-US" altLang="ja-JP" i="0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  <m:r>
                          <a:rPr kumimoji="1" lang="en-US" altLang="ja-JP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b>
                          <m:sSubPr>
                            <m:ctrlPr>
                              <a:rPr kumimoji="1"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kumimoji="1" lang="vi-VN" altLang="ja-JP" i="0">
                                <a:latin typeface="Cambria Math" panose="02040503050406030204" pitchFamily="18" charset="0"/>
                              </a:rPr>
                              <m:t>x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kumimoji="1" lang="en-US" altLang="ja-JP" i="0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</m:e>
                    </m:nary>
                    <m:r>
                      <a:rPr lang="vi-VN" i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]</m:t>
                    </m:r>
                    <m:r>
                      <a:rPr kumimoji="1" lang="en-US" altLang="ja-JP" i="0">
                        <a:latin typeface="Cambria Math" panose="02040503050406030204" pitchFamily="18" charset="0"/>
                      </a:rPr>
                      <m:t>←</m:t>
                    </m:r>
                    <m:r>
                      <m:rPr>
                        <m:sty m:val="p"/>
                      </m:rPr>
                      <a:rPr kumimoji="1" lang="en-US" altLang="ja-JP" i="0">
                        <a:latin typeface="Cambria Math" panose="02040503050406030204" pitchFamily="18" charset="0"/>
                      </a:rPr>
                      <m:t>Dec</m:t>
                    </m:r>
                    <m:d>
                      <m:dPr>
                        <m:ctrlPr>
                          <a:rPr kumimoji="1" lang="en-US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i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kumimoji="1" lang="en-US" altLang="ja-JP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kumimoji="1" lang="en-US" altLang="ja-JP" i="0">
                                    <a:latin typeface="Cambria Math" panose="02040503050406030204" pitchFamily="18" charset="0"/>
                                  </a:rPr>
                                  <m:t>ct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kumimoji="1" lang="en-US" altLang="ja-JP" i="0">
                                    <a:latin typeface="Cambria Math" panose="02040503050406030204" pitchFamily="18" charset="0"/>
                                  </a:rPr>
                                  <m:t>i</m:t>
                                </m:r>
                                <m:r>
                                  <a:rPr kumimoji="1" lang="en-US" altLang="ja-JP" i="0">
                                    <a:latin typeface="Cambria Math" panose="02040503050406030204" pitchFamily="18" charset="0"/>
                                  </a:rPr>
                                  <m:t>,ℓ</m:t>
                                </m:r>
                              </m:sub>
                            </m:sSub>
                            <m:r>
                              <a:rPr kumimoji="1" lang="en-US" altLang="ja-JP" i="0" dirty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kumimoji="1" lang="en-US" altLang="ja-JP" i="0">
                                <a:latin typeface="Cambria Math" panose="02040503050406030204" pitchFamily="18" charset="0"/>
                              </a:rPr>
                              <m:t>i</m:t>
                            </m:r>
                            <m:r>
                              <a:rPr kumimoji="1" lang="en-US" altLang="ja-JP" i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∈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kumimoji="1"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kumimoji="1" lang="en-US" altLang="ja-JP" i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n</m:t>
                                </m:r>
                              </m:e>
                            </m:d>
                          </m:sub>
                        </m:sSub>
                        <m:r>
                          <a:rPr kumimoji="1" lang="en-US" altLang="ja-JP" i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kumimoji="1"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kumimoji="1" lang="en-US" altLang="ja-JP" i="0">
                                <a:latin typeface="Cambria Math" panose="02040503050406030204" pitchFamily="18" charset="0"/>
                              </a:rPr>
                              <m:t>dk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acc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i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y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i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 </m:t>
                                </m:r>
                              </m:sub>
                            </m:sSub>
                          </m:sub>
                        </m:sSub>
                        <m:r>
                          <a:rPr kumimoji="1" lang="en-US" altLang="ja-JP" i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kumimoji="1" lang="en-US" altLang="ja-JP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ℓ</m:t>
                        </m:r>
                      </m:e>
                    </m:d>
                  </m:oMath>
                </a14:m>
                <a:r>
                  <a:rPr lang="en-US" dirty="0"/>
                  <a:t> and compute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1" lang="el-GR" altLang="ja-JP" i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α</m:t>
                    </m:r>
                  </m:oMath>
                </a14:m>
                <a:r>
                  <a:rPr lang="en-US" dirty="0"/>
                  <a:t>. </a:t>
                </a:r>
              </a:p>
            </p:txBody>
          </p:sp>
        </mc:Choice>
        <mc:Fallback xmlns="">
          <p:sp>
            <p:nvSpPr>
              <p:cNvPr id="9" name="Hộp Văn bản 8">
                <a:extLst>
                  <a:ext uri="{FF2B5EF4-FFF2-40B4-BE49-F238E27FC236}">
                    <a16:creationId xmlns:a16="http://schemas.microsoft.com/office/drawing/2014/main" id="{637C16DE-2D9B-4EB0-0A15-8963A7E7A8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4173" y="3118898"/>
                <a:ext cx="7638690" cy="2499339"/>
              </a:xfrm>
              <a:prstGeom prst="rect">
                <a:avLst/>
              </a:prstGeom>
              <a:blipFill>
                <a:blip r:embed="rId3"/>
                <a:stretch>
                  <a:fillRect l="-478" b="-237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Mũi tên: Phải 7">
            <a:extLst>
              <a:ext uri="{FF2B5EF4-FFF2-40B4-BE49-F238E27FC236}">
                <a16:creationId xmlns:a16="http://schemas.microsoft.com/office/drawing/2014/main" id="{EBDCD43B-7C91-2C86-2D52-CEE91C574895}"/>
              </a:ext>
            </a:extLst>
          </p:cNvPr>
          <p:cNvSpPr/>
          <p:nvPr/>
        </p:nvSpPr>
        <p:spPr>
          <a:xfrm>
            <a:off x="7931692" y="3826534"/>
            <a:ext cx="1500997" cy="16674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683AC6EF-5FB3-D404-177B-0AD894115043}"/>
              </a:ext>
            </a:extLst>
          </p:cNvPr>
          <p:cNvSpPr txBox="1"/>
          <p:nvPr/>
        </p:nvSpPr>
        <p:spPr>
          <a:xfrm>
            <a:off x="9432689" y="3695281"/>
            <a:ext cx="171048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2. Ciphertext is in form of a Pedersen commitment, so range proof can be applied directly.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Hộp Văn bản 12">
                <a:extLst>
                  <a:ext uri="{FF2B5EF4-FFF2-40B4-BE49-F238E27FC236}">
                    <a16:creationId xmlns:a16="http://schemas.microsoft.com/office/drawing/2014/main" id="{670D9275-E4AA-C44B-4426-408AE9B686D8}"/>
                  </a:ext>
                </a:extLst>
              </p:cNvPr>
              <p:cNvSpPr txBox="1"/>
              <p:nvPr/>
            </p:nvSpPr>
            <p:spPr>
              <a:xfrm>
                <a:off x="2929385" y="2311071"/>
                <a:ext cx="6848656" cy="36933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i="0">
                            <a:latin typeface="Cambria Math" panose="02040503050406030204" pitchFamily="18" charset="0"/>
                          </a:rPr>
                          <m:t>com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Ped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</m:t>
                    </m:r>
                    <m:r>
                      <a:rPr kumimoji="1" lang="en-US" altLang="ja-JP" i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begChr m:val="["/>
                        <m:endChr m:val="]"/>
                        <m:ctrlPr>
                          <a:rPr kumimoji="1" lang="en-US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kumimoji="1" lang="en-US" altLang="ja-JP" b="0" i="0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d>
                    <m:r>
                      <a:rPr kumimoji="1" lang="en-US" altLang="ja-JP" i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kumimoji="1"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kumimoji="1" lang="en-US" altLang="ja-JP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x</m:t>
                        </m:r>
                      </m:e>
                    </m:d>
                    <m:r>
                      <a:rPr kumimoji="1" lang="en-US" altLang="ja-JP" b="0" i="0" smtClean="0">
                        <a:latin typeface="Cambria Math" panose="02040503050406030204" pitchFamily="18" charset="0"/>
                      </a:rPr>
                      <m:t> </m:t>
                    </m:r>
                    <m:nary>
                      <m:naryPr>
                        <m:chr m:val="⋀"/>
                        <m:subHide m:val="on"/>
                        <m:supHide m:val="on"/>
                        <m:ctrlPr>
                          <a:rPr kumimoji="1" lang="en-US" altLang="ja-JP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m:rPr>
                            <m:sty m:val="p"/>
                          </m:rPr>
                          <a:rPr kumimoji="1" lang="en-US" altLang="ja-JP" b="0" i="0" smtClean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kumimoji="1" lang="en-US" altLang="ja-JP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∈[</m:t>
                        </m:r>
                        <m:r>
                          <m:rPr>
                            <m:sty m:val="p"/>
                          </m:rPr>
                          <a:rPr kumimoji="1" lang="en-US" altLang="ja-JP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</m:t>
                        </m:r>
                        <m:r>
                          <a:rPr kumimoji="1" lang="en-US" altLang="ja-JP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kumimoji="1" lang="en-US" altLang="ja-JP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r</m:t>
                        </m:r>
                        <m:r>
                          <a:rPr kumimoji="1" lang="en-US" altLang="ja-JP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]</m:t>
                        </m:r>
                      </m:e>
                    </m:nary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13" name="Hộp Văn bản 12">
                <a:extLst>
                  <a:ext uri="{FF2B5EF4-FFF2-40B4-BE49-F238E27FC236}">
                    <a16:creationId xmlns:a16="http://schemas.microsoft.com/office/drawing/2014/main" id="{670D9275-E4AA-C44B-4426-408AE9B686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9385" y="2311071"/>
                <a:ext cx="6848656" cy="369332"/>
              </a:xfrm>
              <a:prstGeom prst="rect">
                <a:avLst/>
              </a:prstGeom>
              <a:blipFill>
                <a:blip r:embed="rId4"/>
                <a:stretch>
                  <a:fillRect t="-85714" b="-1380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Mũi tên: Phải 13">
            <a:extLst>
              <a:ext uri="{FF2B5EF4-FFF2-40B4-BE49-F238E27FC236}">
                <a16:creationId xmlns:a16="http://schemas.microsoft.com/office/drawing/2014/main" id="{4B5D2A05-65A4-296A-1D35-4CA11B6D60CF}"/>
              </a:ext>
            </a:extLst>
          </p:cNvPr>
          <p:cNvSpPr/>
          <p:nvPr/>
        </p:nvSpPr>
        <p:spPr>
          <a:xfrm>
            <a:off x="5818202" y="3340488"/>
            <a:ext cx="664234" cy="17702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D4DE68A2-1AB0-FCA9-0A97-70D858EAF639}"/>
              </a:ext>
            </a:extLst>
          </p:cNvPr>
          <p:cNvSpPr txBox="1"/>
          <p:nvPr/>
        </p:nvSpPr>
        <p:spPr>
          <a:xfrm>
            <a:off x="6552853" y="3079877"/>
            <a:ext cx="18861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1. Encryption key must be consistent with secret key.</a:t>
            </a:r>
          </a:p>
        </p:txBody>
      </p:sp>
      <p:sp>
        <p:nvSpPr>
          <p:cNvPr id="3" name="Mũi tên: Phải 2">
            <a:extLst>
              <a:ext uri="{FF2B5EF4-FFF2-40B4-BE49-F238E27FC236}">
                <a16:creationId xmlns:a16="http://schemas.microsoft.com/office/drawing/2014/main" id="{CEC4B0D4-49CD-06D5-6632-D93B6BAC210B}"/>
              </a:ext>
            </a:extLst>
          </p:cNvPr>
          <p:cNvSpPr/>
          <p:nvPr/>
        </p:nvSpPr>
        <p:spPr>
          <a:xfrm rot="10800000">
            <a:off x="824542" y="4280057"/>
            <a:ext cx="664234" cy="177023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Hộp Văn bản 11">
            <a:extLst>
              <a:ext uri="{FF2B5EF4-FFF2-40B4-BE49-F238E27FC236}">
                <a16:creationId xmlns:a16="http://schemas.microsoft.com/office/drawing/2014/main" id="{2832E548-CC11-0587-E139-E4E112C64209}"/>
              </a:ext>
            </a:extLst>
          </p:cNvPr>
          <p:cNvSpPr txBox="1"/>
          <p:nvPr/>
        </p:nvSpPr>
        <p:spPr>
          <a:xfrm>
            <a:off x="10372" y="4634216"/>
            <a:ext cx="1655656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</a:rPr>
              <a:t>3. Challenge: there does not exist an easy-to-verify compiler to decentralize decryption key generation.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442D06-3631-D885-05C7-436DBA748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Verifiable DMCFE for Inner Product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B4F5E4-4370-CB44-70C0-501B24125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F549-30AC-450E-93E9-A05B3B10625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015954"/>
      </p:ext>
    </p:extLst>
  </p:cSld>
  <p:clrMapOvr>
    <a:masterClrMapping/>
  </p:clrMapOvr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4907</TotalTime>
  <Words>1384</Words>
  <Application>Microsoft Office PowerPoint</Application>
  <PresentationFormat>Widescreen</PresentationFormat>
  <Paragraphs>171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Arial Black</vt:lpstr>
      <vt:lpstr>Calibri</vt:lpstr>
      <vt:lpstr>Calibri Light</vt:lpstr>
      <vt:lpstr>Cambria Math</vt:lpstr>
      <vt:lpstr>system-ui</vt:lpstr>
      <vt:lpstr>tahoma</vt:lpstr>
      <vt:lpstr>Times New Roman</vt:lpstr>
      <vt:lpstr>Chủ đề Office</vt:lpstr>
      <vt:lpstr>Verifiable Decentralized Multi-Client Functional Encryption for Inner Product </vt:lpstr>
      <vt:lpstr>Functional Encryption [BSW11]  (FE)</vt:lpstr>
      <vt:lpstr>Multi-Client Functional Encryption [GGGJKLSSZ14]   (MCFE) </vt:lpstr>
      <vt:lpstr>Decentralized MCFE [CDGPP18]  (DMCFE)</vt:lpstr>
      <vt:lpstr>Decentralized MCFE for Inner Product</vt:lpstr>
      <vt:lpstr>Verifiability for DMCFE</vt:lpstr>
      <vt:lpstr>Verifiability for DMCFE</vt:lpstr>
      <vt:lpstr>Contributions</vt:lpstr>
      <vt:lpstr>Building Blocks for Verifiable DMCFE </vt:lpstr>
      <vt:lpstr>Combine-then-Descend Technique</vt:lpstr>
      <vt:lpstr>One-time DSUM in Class Groups </vt:lpstr>
      <vt:lpstr>Range-Verifiable Inner-Product DMCFE</vt:lpstr>
      <vt:lpstr>Range-Verifiable Inner-Product DMCFE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Verifiable Decentralized Multi-Client Functional Encryption for Inner Product</dc:title>
  <dc:creator>Dinh Duy Nguyen</dc:creator>
  <cp:lastModifiedBy>Nguyen Dinh Duy</cp:lastModifiedBy>
  <cp:revision>27</cp:revision>
  <dcterms:created xsi:type="dcterms:W3CDTF">2023-09-05T11:30:35Z</dcterms:created>
  <dcterms:modified xsi:type="dcterms:W3CDTF">2023-10-18T20:23:02Z</dcterms:modified>
</cp:coreProperties>
</file>