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5.wmf" ContentType="image/x-wmf"/>
  <Override PartName="/ppt/media/image6.png" ContentType="image/png"/>
  <Override PartName="/ppt/media/image11.png" ContentType="image/png"/>
  <Override PartName="/ppt/media/image7.wmf" ContentType="image/x-wmf"/>
  <Override PartName="/ppt/media/image8.png" ContentType="image/png"/>
  <Override PartName="/ppt/media/image9.png" ContentType="image/png"/>
  <Override PartName="/ppt/media/image10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AF2B76F-3900-4667-9B54-CE6FFF423A1F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F57A82-2381-4905-9C6D-D8BD987D0B48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8B94168-C218-46C0-80AE-5C050BE663A3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8EBE91D-0ED2-488C-AF0D-862F56252DD0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12968D-61CC-4E9C-B8D8-F3197B35FB93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F8B391-96DB-4994-B4A8-D776FA4E26CB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36B1E6-2D95-45CA-AB2E-946442005864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B55D74-307A-4EBE-A0C7-ABC7C7741711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AACAED-963A-47F4-8C18-4B86609E2ACF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63A654-DA4F-4AB7-9E9D-D3134A422055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043A32-8732-479C-85B5-7EF88A99EB6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6F2145-DBD2-4B67-AFD2-8FC294675308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82449C-7E6A-4E89-932C-44E9A0A2BA3F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C539C8-12D5-4E43-9812-07139FBCD805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82B25E-AA0C-49D7-A75E-C9FC495BF7FB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CA089B-2B06-4FB4-B244-39F4E56759E4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5F7BC3-52D7-4BF9-98DF-6BD9306D569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BD0EDA-1AA3-4CD1-B09D-79C50BF1DF5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F75A50-0002-403D-9DD7-F16CA908D93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865C448-0369-49AD-A13E-8F169719163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37A6219-99C0-4AB6-A24C-3A490FE23FA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96F8254-CE56-45E3-AED9-DECB719FECFF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3210FA6-C80A-463B-9A24-2ACB3DC84801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227313-57B9-46FB-BBA8-678B9387B3E5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7" descr=""/>
          <p:cNvPicPr/>
          <p:nvPr/>
        </p:nvPicPr>
        <p:blipFill>
          <a:blip r:embed="rId2">
            <a:alphaModFix amt="69000"/>
          </a:blip>
          <a:stretch/>
        </p:blipFill>
        <p:spPr>
          <a:xfrm>
            <a:off x="7814520" y="5599440"/>
            <a:ext cx="1244160" cy="1153440"/>
          </a:xfrm>
          <a:prstGeom prst="rect">
            <a:avLst/>
          </a:prstGeom>
          <a:ln w="0">
            <a:noFill/>
          </a:ln>
        </p:spPr>
      </p:pic>
      <p:pic>
        <p:nvPicPr>
          <p:cNvPr id="1" name="Image 7" descr=""/>
          <p:cNvPicPr/>
          <p:nvPr/>
        </p:nvPicPr>
        <p:blipFill>
          <a:blip r:embed="rId3"/>
          <a:stretch/>
        </p:blipFill>
        <p:spPr>
          <a:xfrm>
            <a:off x="82800" y="996840"/>
            <a:ext cx="3147480" cy="3929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EC84F2-67D3-4665-BA2F-6A31F27C1038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Clic</a:t>
            </a:r>
            <a:r>
              <a:rPr b="0" lang="fr-FR" sz="4400" spc="-1" strike="noStrike">
                <a:latin typeface="Arial"/>
              </a:rPr>
              <a:t>k to </a:t>
            </a:r>
            <a:r>
              <a:rPr b="0" lang="fr-FR" sz="4400" spc="-1" strike="noStrike">
                <a:latin typeface="Arial"/>
              </a:rPr>
              <a:t>edit </a:t>
            </a:r>
            <a:r>
              <a:rPr b="0" lang="fr-FR" sz="4400" spc="-1" strike="noStrike">
                <a:latin typeface="Arial"/>
              </a:rPr>
              <a:t>the </a:t>
            </a:r>
            <a:r>
              <a:rPr b="0" lang="fr-FR" sz="4400" spc="-1" strike="noStrike">
                <a:latin typeface="Arial"/>
              </a:rPr>
              <a:t>title </a:t>
            </a:r>
            <a:r>
              <a:rPr b="0" lang="fr-FR" sz="4400" spc="-1" strike="noStrike">
                <a:latin typeface="Arial"/>
              </a:rPr>
              <a:t>text </a:t>
            </a:r>
            <a:r>
              <a:rPr b="0" lang="fr-FR" sz="4400" spc="-1" strike="noStrike">
                <a:latin typeface="Arial"/>
              </a:rPr>
              <a:t>form</a:t>
            </a:r>
            <a:r>
              <a:rPr b="0" lang="fr-FR" sz="4400" spc="-1" strike="noStrike">
                <a:latin typeface="Arial"/>
              </a:rPr>
              <a:t>at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7" descr=""/>
          <p:cNvPicPr/>
          <p:nvPr/>
        </p:nvPicPr>
        <p:blipFill>
          <a:blip r:embed="rId2">
            <a:alphaModFix amt="69000"/>
          </a:blip>
          <a:stretch/>
        </p:blipFill>
        <p:spPr>
          <a:xfrm>
            <a:off x="7814520" y="5599440"/>
            <a:ext cx="1244160" cy="1153440"/>
          </a:xfrm>
          <a:prstGeom prst="rect">
            <a:avLst/>
          </a:prstGeom>
          <a:ln w="0">
            <a:noFill/>
          </a:ln>
        </p:spPr>
      </p:pic>
      <p:pic>
        <p:nvPicPr>
          <p:cNvPr id="42" name="Image 7" descr=""/>
          <p:cNvPicPr/>
          <p:nvPr/>
        </p:nvPicPr>
        <p:blipFill>
          <a:blip r:embed="rId3"/>
          <a:stretch/>
        </p:blipFill>
        <p:spPr>
          <a:xfrm>
            <a:off x="105120" y="111960"/>
            <a:ext cx="1640160" cy="14572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2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9321B0-4709-40CC-9109-6E865B159A97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Click to edit the title text </a:t>
            </a:r>
            <a:r>
              <a:rPr b="0" lang="fr-FR" sz="4400" spc="-1" strike="noStrike">
                <a:latin typeface="Arial"/>
              </a:rPr>
              <a:t>format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irit.fr/missions/transition-ecologique/" TargetMode="External"/><Relationship Id="rId2" Type="http://schemas.openxmlformats.org/officeDocument/2006/relationships/hyperlink" Target="mailto:mael.madon@irit.fr" TargetMode="External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irit.fr/missions/transition-ecologique/nos-actions/evaluation-expes/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irit.fr/missions/transition-ecologique/nos-actions/evaluation-expes/" TargetMode="Externa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332520" y="1508400"/>
            <a:ext cx="5555880" cy="200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fr-FR" sz="3600" spc="-1" strike="noStrike">
                <a:solidFill>
                  <a:srgbClr val="264266"/>
                </a:solidFill>
                <a:latin typeface="Calibri"/>
                <a:ea typeface="Calibri"/>
              </a:rPr>
              <a:t>La mission Transition Ecologique de l’IRIT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332520" y="3628440"/>
            <a:ext cx="5555880" cy="118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264266"/>
                </a:solidFill>
                <a:latin typeface="Calibri"/>
                <a:ea typeface="DejaVu Sans"/>
              </a:rPr>
              <a:t>Maël Madon</a:t>
            </a:r>
            <a:endParaRPr b="0" lang="fr-FR" sz="2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264266"/>
                </a:solidFill>
                <a:latin typeface="Calibri"/>
                <a:ea typeface="DejaVu Sans"/>
              </a:rPr>
              <a:t>Séminaire étudiant IMT</a:t>
            </a:r>
            <a:endParaRPr b="0" lang="fr-FR" sz="2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264266"/>
                </a:solidFill>
                <a:latin typeface="Calibri"/>
                <a:ea typeface="DejaVu Sans"/>
              </a:rPr>
              <a:t>09-02-2023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3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7835AD-02D0-4934-934C-C054FB2B013E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fld>
            <a:endParaRPr b="0" lang="fr-FR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3000" spc="-1" strike="noStrike">
                <a:solidFill>
                  <a:srgbClr val="f74b0f"/>
                </a:solidFill>
                <a:latin typeface="Calibri"/>
                <a:ea typeface="Calibri"/>
              </a:rPr>
              <a:t>Questions ?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12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8A46357-8406-4EC4-90F8-6316F2EA8145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10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ubTitle"/>
          </p:nvPr>
        </p:nvSpPr>
        <p:spPr>
          <a:xfrm>
            <a:off x="720000" y="5760000"/>
            <a:ext cx="8099280" cy="89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fr-FR" sz="2100" spc="-1" strike="noStrike">
                <a:solidFill>
                  <a:srgbClr val="264266"/>
                </a:solidFill>
                <a:latin typeface="Calibri"/>
                <a:ea typeface="DejaVu Sans"/>
              </a:rPr>
              <a:t>Page internet : </a:t>
            </a:r>
            <a:r>
              <a:rPr b="0" lang="fr-FR" sz="2100" spc="-1" strike="noStrike" u="sng">
                <a:solidFill>
                  <a:srgbClr val="f74b0f"/>
                </a:solidFill>
                <a:uFillTx/>
                <a:latin typeface="Calibri"/>
                <a:ea typeface="DejaVu Sans"/>
                <a:hlinkClick r:id="rId1"/>
              </a:rPr>
              <a:t>www.irit.fr/missions/transition-ecologique</a:t>
            </a:r>
            <a:endParaRPr b="0" lang="fr-FR" sz="21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fr-FR" sz="2100" spc="-1" strike="noStrike">
                <a:solidFill>
                  <a:srgbClr val="264266"/>
                </a:solidFill>
                <a:latin typeface="Calibri"/>
                <a:ea typeface="DejaVu Sans"/>
              </a:rPr>
              <a:t>Contactez-moi :</a:t>
            </a:r>
            <a:r>
              <a:rPr b="0" lang="fr-FR" sz="2100" spc="-1" strike="noStrike">
                <a:solidFill>
                  <a:srgbClr val="f74b0f"/>
                </a:solidFill>
                <a:latin typeface="Calibri"/>
                <a:ea typeface="DejaVu Sans"/>
              </a:rPr>
              <a:t> </a:t>
            </a:r>
            <a:r>
              <a:rPr b="0" lang="fr-FR" sz="2100" spc="-1" strike="noStrike" u="sng">
                <a:solidFill>
                  <a:srgbClr val="f74b0f"/>
                </a:solidFill>
                <a:uFillTx/>
                <a:latin typeface="Calibri"/>
                <a:ea typeface="DejaVu Sans"/>
                <a:hlinkClick r:id="rId2"/>
              </a:rPr>
              <a:t>mael.madon@irit.fr</a:t>
            </a:r>
            <a:endParaRPr b="0" lang="fr-FR" sz="21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1440000" y="1260000"/>
            <a:ext cx="6704640" cy="417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3000" spc="-1" strike="noStrike">
                <a:solidFill>
                  <a:srgbClr val="f74b0f"/>
                </a:solidFill>
                <a:latin typeface="Calibri"/>
                <a:ea typeface="Calibri"/>
              </a:rPr>
              <a:t>Contexte du changement climatique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4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C1DED99-1958-4FEE-80FC-E27AC80C5195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ubTitle"/>
          </p:nvPr>
        </p:nvSpPr>
        <p:spPr>
          <a:xfrm>
            <a:off x="1747080" y="1152000"/>
            <a:ext cx="7227360" cy="61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264266"/>
                </a:solidFill>
                <a:latin typeface="Calibri"/>
                <a:ea typeface="DejaVu Sans"/>
              </a:rPr>
              <a:t>Toulouse</a:t>
            </a:r>
            <a:r>
              <a:rPr b="0" lang="fr-FR" sz="1800" spc="-1" strike="noStrike">
                <a:solidFill>
                  <a:srgbClr val="264266"/>
                </a:solidFill>
                <a:latin typeface="Calibri"/>
                <a:ea typeface="DejaVu Sans"/>
              </a:rPr>
              <a:t> / à la moyenne pré-industrielle : </a:t>
            </a:r>
            <a:r>
              <a:rPr b="1" lang="fr-FR" sz="1800" spc="-1" strike="noStrike">
                <a:solidFill>
                  <a:srgbClr val="264266"/>
                </a:solidFill>
                <a:latin typeface="Calibri"/>
                <a:ea typeface="DejaVu Sans"/>
              </a:rPr>
              <a:t>+1,8°C </a:t>
            </a:r>
            <a:r>
              <a:rPr b="0" lang="fr-FR" sz="1800" spc="-1" strike="noStrike">
                <a:solidFill>
                  <a:srgbClr val="264266"/>
                </a:solidFill>
                <a:latin typeface="Calibri"/>
                <a:ea typeface="DejaVu Sans"/>
              </a:rPr>
              <a:t>en 2020</a:t>
            </a:r>
            <a:br>
              <a:rPr sz="1800"/>
            </a:br>
            <a:r>
              <a:rPr b="0" lang="fr-FR" sz="1800" spc="-1" strike="noStrike">
                <a:solidFill>
                  <a:srgbClr val="264266"/>
                </a:solidFill>
                <a:latin typeface="Calibri"/>
                <a:ea typeface="DejaVu Sans"/>
              </a:rPr>
              <a:t>Global : +1,2°C en 2020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799560" y="2047320"/>
            <a:ext cx="7885080" cy="360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fr-FR" sz="3200" spc="-1" strike="noStrike">
              <a:latin typeface="Arial"/>
            </a:endParaRPr>
          </a:p>
        </p:txBody>
      </p:sp>
      <p:pic>
        <p:nvPicPr>
          <p:cNvPr id="89" name="Image 7" descr=""/>
          <p:cNvPicPr/>
          <p:nvPr/>
        </p:nvPicPr>
        <p:blipFill>
          <a:blip r:embed="rId1"/>
          <a:stretch/>
        </p:blipFill>
        <p:spPr>
          <a:xfrm>
            <a:off x="0" y="1665360"/>
            <a:ext cx="9142200" cy="4570200"/>
          </a:xfrm>
          <a:prstGeom prst="rect">
            <a:avLst/>
          </a:prstGeom>
          <a:ln w="0">
            <a:noFill/>
          </a:ln>
        </p:spPr>
      </p:pic>
      <p:sp>
        <p:nvSpPr>
          <p:cNvPr id="90" name="ZoneTexte 8"/>
          <p:cNvSpPr/>
          <p:nvPr/>
        </p:nvSpPr>
        <p:spPr>
          <a:xfrm>
            <a:off x="2985840" y="6342840"/>
            <a:ext cx="3017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264165"/>
                </a:solidFill>
                <a:latin typeface="Calibri"/>
                <a:ea typeface="DejaVu Sans"/>
              </a:rPr>
              <a:t>Graphique de Alexandre Santerne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3000" spc="-1" strike="noStrike">
                <a:solidFill>
                  <a:srgbClr val="f74b0f"/>
                </a:solidFill>
                <a:latin typeface="Calibri"/>
                <a:ea typeface="Calibri"/>
              </a:rPr>
              <a:t>Urgence à agir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5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5F47A5E-3AA5-433B-BB08-644E3436DBB2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ubTitle"/>
          </p:nvPr>
        </p:nvSpPr>
        <p:spPr>
          <a:xfrm>
            <a:off x="1747080" y="1152000"/>
            <a:ext cx="7227360" cy="47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264266"/>
                </a:solidFill>
                <a:latin typeface="Calibri"/>
                <a:ea typeface="DejaVu Sans"/>
              </a:rPr>
              <a:t>Avec les politiques publiques en place, on va vers  </a:t>
            </a:r>
            <a:r>
              <a:rPr b="1" lang="fr-FR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+ 3,2° </a:t>
            </a:r>
            <a:r>
              <a:rPr b="0" lang="fr-FR" sz="1800" spc="-1" strike="noStrike">
                <a:solidFill>
                  <a:srgbClr val="264266"/>
                </a:solidFill>
                <a:latin typeface="Calibri"/>
                <a:ea typeface="DejaVu Sans"/>
              </a:rPr>
              <a:t>à l’horizon 2100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4" name="Rectangle 2"/>
          <p:cNvSpPr/>
          <p:nvPr/>
        </p:nvSpPr>
        <p:spPr>
          <a:xfrm>
            <a:off x="1789560" y="5945400"/>
            <a:ext cx="61034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500" spc="-1" strike="noStrike">
                <a:solidFill>
                  <a:srgbClr val="264165"/>
                </a:solidFill>
                <a:latin typeface="Calibri"/>
                <a:ea typeface="DejaVu Sans"/>
              </a:rPr>
              <a:t>Graphique et commentaires de Valérie Masson-Delmotte, données du GIEC</a:t>
            </a:r>
            <a:endParaRPr b="0" lang="fr-FR" sz="1500" spc="-1" strike="noStrike">
              <a:latin typeface="Arial"/>
            </a:endParaRPr>
          </a:p>
        </p:txBody>
      </p:sp>
      <p:pic>
        <p:nvPicPr>
          <p:cNvPr id="95" name="Google Shape;246;g11fb2f023d2_0_531" descr=""/>
          <p:cNvPicPr/>
          <p:nvPr/>
        </p:nvPicPr>
        <p:blipFill>
          <a:blip r:embed="rId1"/>
          <a:srcRect l="3841" t="13009" r="49089" b="27436"/>
          <a:stretch/>
        </p:blipFill>
        <p:spPr>
          <a:xfrm>
            <a:off x="791280" y="1773720"/>
            <a:ext cx="4089600" cy="425052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248;g11fb2f023d2_0_531"/>
          <p:cNvSpPr/>
          <p:nvPr/>
        </p:nvSpPr>
        <p:spPr>
          <a:xfrm>
            <a:off x="2480040" y="4849560"/>
            <a:ext cx="133632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</a:pPr>
            <a:r>
              <a:rPr b="0" lang="en-GB" sz="1200" spc="-1" strike="noStrike">
                <a:solidFill>
                  <a:srgbClr val="3aafc8"/>
                </a:solidFill>
                <a:latin typeface="Calibri"/>
                <a:ea typeface="DejaVu Sans"/>
              </a:rPr>
              <a:t>1.5°C.              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7" name="Google Shape;249;g11fb2f023d2_0_531"/>
          <p:cNvSpPr/>
          <p:nvPr/>
        </p:nvSpPr>
        <p:spPr>
          <a:xfrm>
            <a:off x="2809800" y="2084040"/>
            <a:ext cx="177048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e06666"/>
                </a:solidFill>
                <a:latin typeface="Calibri"/>
                <a:ea typeface="DejaVu Sans"/>
              </a:rPr>
              <a:t>Politiques publiques 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e06666"/>
                </a:solidFill>
                <a:latin typeface="Calibri"/>
                <a:ea typeface="DejaVu Sans"/>
              </a:rPr>
              <a:t>en place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8" name="Google Shape;250;g11fb2f023d2_0_531"/>
          <p:cNvSpPr/>
          <p:nvPr/>
        </p:nvSpPr>
        <p:spPr>
          <a:xfrm>
            <a:off x="3732840" y="3131640"/>
            <a:ext cx="144576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351c75"/>
                </a:solidFill>
                <a:latin typeface="Calibri"/>
                <a:ea typeface="DejaVu Sans"/>
              </a:rPr>
              <a:t>Engagements 2030 (COP26) 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</p:txBody>
      </p:sp>
      <p:sp>
        <p:nvSpPr>
          <p:cNvPr id="99" name="Google Shape;251;g11fb2f023d2_0_531"/>
          <p:cNvSpPr/>
          <p:nvPr/>
        </p:nvSpPr>
        <p:spPr>
          <a:xfrm>
            <a:off x="1039320" y="3650760"/>
            <a:ext cx="1467720" cy="4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6aa84f"/>
                </a:solidFill>
                <a:latin typeface="Calibri"/>
                <a:ea typeface="DejaVu Sans"/>
              </a:rPr>
              <a:t>2°C</a:t>
            </a:r>
            <a:endParaRPr b="0" lang="fr-FR" sz="1200" spc="-1" strike="noStrike">
              <a:latin typeface="Arial"/>
            </a:endParaRPr>
          </a:p>
          <a:p>
            <a:pPr algn="r">
              <a:lnSpc>
                <a:spcPct val="90000"/>
              </a:lnSpc>
              <a:buNone/>
              <a:tabLst>
                <a:tab algn="l" pos="0"/>
              </a:tabLst>
            </a:pPr>
            <a:endParaRPr b="0" lang="fr-FR" sz="1200" spc="-1" strike="noStrike">
              <a:latin typeface="Arial"/>
            </a:endParaRPr>
          </a:p>
        </p:txBody>
      </p:sp>
      <p:sp>
        <p:nvSpPr>
          <p:cNvPr id="100" name="Google Shape;254;g11fb2f023d2_0_531"/>
          <p:cNvSpPr/>
          <p:nvPr/>
        </p:nvSpPr>
        <p:spPr>
          <a:xfrm flipV="1">
            <a:off x="3148920" y="4472640"/>
            <a:ext cx="620280" cy="37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3aafc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Google Shape;255;g11fb2f023d2_0_531"/>
          <p:cNvSpPr/>
          <p:nvPr/>
        </p:nvSpPr>
        <p:spPr>
          <a:xfrm flipH="1" rot="10800000">
            <a:off x="2503800" y="3613680"/>
            <a:ext cx="555480" cy="24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6aa84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Google Shape;256;g11fb2f023d2_0_531"/>
          <p:cNvSpPr/>
          <p:nvPr/>
        </p:nvSpPr>
        <p:spPr>
          <a:xfrm flipH="1">
            <a:off x="3535560" y="2508480"/>
            <a:ext cx="156600" cy="27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Google Shape;257;g11fb2f023d2_0_531"/>
          <p:cNvSpPr/>
          <p:nvPr/>
        </p:nvSpPr>
        <p:spPr>
          <a:xfrm flipH="1" flipV="1">
            <a:off x="2985840" y="2981160"/>
            <a:ext cx="693000" cy="21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674ea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Rectangle 17"/>
          <p:cNvSpPr/>
          <p:nvPr/>
        </p:nvSpPr>
        <p:spPr>
          <a:xfrm>
            <a:off x="1190160" y="1974600"/>
            <a:ext cx="1478160" cy="5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1400" spc="-1" strike="noStrike">
                <a:solidFill>
                  <a:srgbClr val="434343"/>
                </a:solidFill>
                <a:latin typeface="Calibri"/>
                <a:ea typeface="DejaVu Sans"/>
              </a:rPr>
              <a:t>CO</a:t>
            </a:r>
            <a:r>
              <a:rPr b="1" lang="en-GB" sz="1400" spc="-1" strike="noStrike" baseline="-25000">
                <a:solidFill>
                  <a:srgbClr val="434343"/>
                </a:solidFill>
                <a:latin typeface="Calibri"/>
                <a:ea typeface="DejaVu Sans"/>
              </a:rPr>
              <a:t>2</a:t>
            </a:r>
            <a:r>
              <a:rPr b="1" lang="en-GB" sz="1400" spc="-1" strike="noStrike">
                <a:solidFill>
                  <a:srgbClr val="434343"/>
                </a:solidFill>
                <a:latin typeface="Calibri"/>
                <a:ea typeface="DejaVu Sans"/>
              </a:rPr>
              <a:t>-équivalent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GB" sz="1400" spc="-1" strike="noStrike">
                <a:solidFill>
                  <a:srgbClr val="434343"/>
                </a:solidFill>
                <a:latin typeface="Calibri"/>
                <a:ea typeface="DejaVu Sans"/>
              </a:rPr>
              <a:t>(milliards tonnes)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5" name="Google Shape;247;g11fb2f023d2_0_531"/>
          <p:cNvSpPr/>
          <p:nvPr/>
        </p:nvSpPr>
        <p:spPr>
          <a:xfrm>
            <a:off x="5076000" y="3509280"/>
            <a:ext cx="4089600" cy="7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>
              <a:lnSpc>
                <a:spcPct val="90000"/>
              </a:lnSpc>
              <a:buNone/>
            </a:pPr>
            <a:r>
              <a:rPr b="1" lang="en-GB" sz="1600" spc="-1" strike="noStrike">
                <a:solidFill>
                  <a:srgbClr val="00b0f0"/>
                </a:solidFill>
                <a:latin typeface="Calibri"/>
                <a:ea typeface="DejaVu Sans"/>
              </a:rPr>
              <a:t>vers 1,5 °C</a:t>
            </a:r>
            <a:endParaRPr b="0" lang="fr-FR" sz="1600" spc="-1" strike="noStrike">
              <a:latin typeface="Arial"/>
            </a:endParaRPr>
          </a:p>
          <a:p>
            <a:pPr marL="169200">
              <a:lnSpc>
                <a:spcPct val="90000"/>
              </a:lnSpc>
              <a:spcBef>
                <a:spcPts val="1332"/>
              </a:spcBef>
              <a:buNone/>
            </a:pPr>
            <a:r>
              <a:rPr b="0" lang="en-GB" sz="1600" spc="-1" strike="noStrike">
                <a:solidFill>
                  <a:srgbClr val="434343"/>
                </a:solidFill>
                <a:latin typeface="Calibri"/>
                <a:ea typeface="DejaVu Sans"/>
              </a:rPr>
              <a:t>↓</a:t>
            </a:r>
            <a:r>
              <a:rPr b="0" lang="en-GB" sz="1600" spc="-1" strike="noStrike">
                <a:solidFill>
                  <a:srgbClr val="434343"/>
                </a:solidFill>
                <a:latin typeface="Calibri"/>
                <a:ea typeface="DejaVu Sans"/>
              </a:rPr>
              <a:t>CO</a:t>
            </a:r>
            <a:r>
              <a:rPr b="0" lang="en-GB" sz="1600" spc="-1" strike="noStrike" baseline="-25000">
                <a:solidFill>
                  <a:srgbClr val="434343"/>
                </a:solidFill>
                <a:latin typeface="Calibri"/>
                <a:ea typeface="DejaVu Sans"/>
              </a:rPr>
              <a:t>2</a:t>
            </a:r>
            <a:r>
              <a:rPr b="0" lang="en-GB" sz="1600" spc="-1" strike="noStrike">
                <a:solidFill>
                  <a:srgbClr val="434343"/>
                </a:solidFill>
                <a:latin typeface="Calibri"/>
                <a:ea typeface="DejaVu Sans"/>
              </a:rPr>
              <a:t>-équivalent : 43% </a:t>
            </a:r>
            <a:r>
              <a:rPr b="0" lang="fr-FR" sz="1600" spc="-1" strike="noStrike">
                <a:solidFill>
                  <a:srgbClr val="434343"/>
                </a:solidFill>
                <a:latin typeface="Calibri"/>
                <a:ea typeface="DejaVu Sans"/>
              </a:rPr>
              <a:t>entre 2019 et 2030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06" name="Google Shape;252;g11fb2f023d2_0_531"/>
          <p:cNvSpPr/>
          <p:nvPr/>
        </p:nvSpPr>
        <p:spPr>
          <a:xfrm>
            <a:off x="5088960" y="2668320"/>
            <a:ext cx="3441600" cy="7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>
              <a:lnSpc>
                <a:spcPct val="90000"/>
              </a:lnSpc>
              <a:buNone/>
            </a:pPr>
            <a:r>
              <a:rPr b="1" lang="fr-FR" sz="1600" spc="-1" strike="noStrike">
                <a:solidFill>
                  <a:srgbClr val="92d050"/>
                </a:solidFill>
                <a:latin typeface="Calibri"/>
                <a:ea typeface="DejaVu Sans"/>
              </a:rPr>
              <a:t>sous 2°C</a:t>
            </a:r>
            <a:endParaRPr b="0" lang="fr-FR" sz="1600" spc="-1" strike="noStrike">
              <a:latin typeface="Arial"/>
            </a:endParaRPr>
          </a:p>
          <a:p>
            <a:pPr marL="169200">
              <a:lnSpc>
                <a:spcPct val="90000"/>
              </a:lnSpc>
              <a:spcBef>
                <a:spcPts val="1332"/>
              </a:spcBef>
              <a:buNone/>
            </a:pPr>
            <a:r>
              <a:rPr b="0" lang="en-GB" sz="1600" spc="-1" strike="noStrike">
                <a:solidFill>
                  <a:srgbClr val="434343"/>
                </a:solidFill>
                <a:latin typeface="Calibri"/>
                <a:ea typeface="DejaVu Sans"/>
              </a:rPr>
              <a:t>↓ </a:t>
            </a:r>
            <a:r>
              <a:rPr b="0" lang="en-GB" sz="1600" spc="-1" strike="noStrike">
                <a:solidFill>
                  <a:srgbClr val="434343"/>
                </a:solidFill>
                <a:latin typeface="Calibri"/>
                <a:ea typeface="DejaVu Sans"/>
              </a:rPr>
              <a:t>CO</a:t>
            </a:r>
            <a:r>
              <a:rPr b="0" lang="en-GB" sz="1600" spc="-1" strike="noStrike" baseline="-25000">
                <a:solidFill>
                  <a:srgbClr val="434343"/>
                </a:solidFill>
                <a:latin typeface="Calibri"/>
                <a:ea typeface="DejaVu Sans"/>
              </a:rPr>
              <a:t>2</a:t>
            </a:r>
            <a:r>
              <a:rPr b="0" lang="en-GB" sz="1600" spc="-1" strike="noStrike">
                <a:solidFill>
                  <a:srgbClr val="434343"/>
                </a:solidFill>
                <a:latin typeface="Calibri"/>
                <a:ea typeface="DejaVu Sans"/>
              </a:rPr>
              <a:t>-équivalent : 27% d’ici 2030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2800" spc="-1" strike="noStrike">
                <a:solidFill>
                  <a:srgbClr val="f74b0f"/>
                </a:solidFill>
                <a:latin typeface="Calibri"/>
                <a:ea typeface="Calibri"/>
              </a:rPr>
              <a:t>Bilan 2019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Num" idx="6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1AAAE0-3B65-4EBF-92DE-49A143F5D743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4</a:t>
            </a:fld>
            <a:endParaRPr b="0" lang="fr-FR" sz="900" spc="-1" strike="noStrike">
              <a:latin typeface="Times New Roman"/>
            </a:endParaRPr>
          </a:p>
        </p:txBody>
      </p:sp>
      <p:pic>
        <p:nvPicPr>
          <p:cNvPr id="109" name="Image 2" descr=""/>
          <p:cNvPicPr/>
          <p:nvPr/>
        </p:nvPicPr>
        <p:blipFill>
          <a:blip r:embed="rId1"/>
          <a:stretch/>
        </p:blipFill>
        <p:spPr>
          <a:xfrm>
            <a:off x="1080000" y="1614600"/>
            <a:ext cx="6858000" cy="414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2800" spc="-1" strike="noStrike">
                <a:solidFill>
                  <a:srgbClr val="f74b0f"/>
                </a:solidFill>
                <a:latin typeface="Calibri"/>
                <a:ea typeface="Calibri"/>
              </a:rPr>
              <a:t>L’engagement de l’IRIT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799560" y="2047320"/>
            <a:ext cx="7885080" cy="360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i="1" lang="fr-FR" sz="2000" spc="-1" strike="noStrike">
                <a:solidFill>
                  <a:srgbClr val="264266"/>
                </a:solidFill>
                <a:latin typeface="Calibri"/>
                <a:ea typeface="DejaVu Sans"/>
              </a:rPr>
              <a:t>Objectif de </a:t>
            </a:r>
            <a:r>
              <a:rPr b="1" i="1" lang="fr-FR" sz="2000" spc="-1" strike="noStrike">
                <a:solidFill>
                  <a:srgbClr val="264165"/>
                </a:solidFill>
                <a:latin typeface="Calibri"/>
                <a:ea typeface="DejaVu Sans"/>
              </a:rPr>
              <a:t>réduction en 2030 de l’empreinte carbone de l’IRIT </a:t>
            </a:r>
            <a:r>
              <a:rPr b="0" i="1" lang="fr-FR" sz="2000" spc="-1" strike="noStrike">
                <a:solidFill>
                  <a:srgbClr val="264165"/>
                </a:solidFill>
                <a:latin typeface="Calibri"/>
                <a:ea typeface="DejaVu Sans"/>
              </a:rPr>
              <a:t>(voté le 10 février 2022) </a:t>
            </a:r>
            <a:r>
              <a:rPr b="1" i="1" lang="fr-FR" sz="2000" spc="-1" strike="noStrike">
                <a:solidFill>
                  <a:srgbClr val="264165"/>
                </a:solidFill>
                <a:latin typeface="Calibri"/>
                <a:ea typeface="DejaVu Sans"/>
              </a:rPr>
              <a:t>: </a:t>
            </a:r>
            <a:endParaRPr b="0" lang="fr-FR" sz="2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i="1" lang="fr-FR" sz="4000" spc="-1" strike="noStrike">
                <a:solidFill>
                  <a:srgbClr val="f74b0f"/>
                </a:solidFill>
                <a:latin typeface="Calibri"/>
                <a:ea typeface="DejaVu Sans"/>
              </a:rPr>
              <a:t>-35% à -55%</a:t>
            </a:r>
            <a:endParaRPr b="0" lang="fr-FR" sz="4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i="1" lang="fr-FR" sz="2000" spc="-1" strike="noStrike">
                <a:solidFill>
                  <a:srgbClr val="264266"/>
                </a:solidFill>
                <a:latin typeface="Calibri"/>
                <a:ea typeface="DejaVu Sans"/>
              </a:rPr>
              <a:t>par rapport à 2019,</a:t>
            </a:r>
            <a:endParaRPr b="0" lang="fr-FR" sz="2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br>
              <a:rPr sz="2000"/>
            </a:br>
            <a:r>
              <a:rPr b="1" i="1" lang="fr-FR" sz="2000" spc="-1" strike="noStrike">
                <a:solidFill>
                  <a:srgbClr val="264266"/>
                </a:solidFill>
                <a:latin typeface="Calibri"/>
                <a:ea typeface="DejaVu Sans"/>
              </a:rPr>
              <a:t>le plus élevé étant le mieux</a:t>
            </a:r>
            <a:endParaRPr b="0" lang="fr-FR" sz="20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fr-FR" sz="2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7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A43E79-A065-4B9E-A25B-8F77623304A4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fld>
            <a:endParaRPr b="0" lang="fr-FR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3000" spc="-1" strike="noStrike">
                <a:solidFill>
                  <a:srgbClr val="f74b0f"/>
                </a:solidFill>
                <a:latin typeface="Calibri"/>
                <a:ea typeface="Calibri"/>
              </a:rPr>
              <a:t>Action1 : calculer l’empreinte de ses publis !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99560" y="5940000"/>
            <a:ext cx="7875000" cy="48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hlinkClick r:id="rId1"/>
              </a:rPr>
              <a:t>https://www.irit.fr/missions/transition-ecologique/nos-actions/evaluation-expes/</a:t>
            </a:r>
            <a:r>
              <a:rPr b="0" lang="fr-FR" sz="3200" spc="-1" strike="noStrike">
                <a:latin typeface="Arial"/>
              </a:rPr>
              <a:t> 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8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2E2CD72-03F2-4993-8980-7BCE227A1134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fld>
            <a:endParaRPr b="0" lang="fr-FR" sz="900" spc="-1" strike="noStrike">
              <a:latin typeface="Times New Roman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900000" y="1620000"/>
            <a:ext cx="7220880" cy="424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3000" spc="-1" strike="noStrike">
                <a:solidFill>
                  <a:srgbClr val="f74b0f"/>
                </a:solidFill>
                <a:latin typeface="Calibri"/>
                <a:ea typeface="Calibri"/>
              </a:rPr>
              <a:t>Action2 : afficher l’empreinte des missions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799560" y="5940000"/>
            <a:ext cx="7875000" cy="48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5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hlinkClick r:id="rId1"/>
              </a:rPr>
              <a:t>https://www.irit.fr/missions/transition-ecologique/nos-actions/evaluation-expes/</a:t>
            </a:r>
            <a:r>
              <a:rPr b="0" lang="fr-FR" sz="3200" spc="-1" strike="noStrike">
                <a:latin typeface="Arial"/>
              </a:rPr>
              <a:t> 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9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10670C8-FD82-4DF2-9B00-E27532981734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7</a:t>
            </a:fld>
            <a:endParaRPr b="0" lang="fr-FR" sz="900" spc="-1" strike="noStrike">
              <a:latin typeface="Times New Roman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2121480" y="1496880"/>
            <a:ext cx="5078520" cy="426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3000" spc="-1" strike="noStrike">
                <a:solidFill>
                  <a:srgbClr val="f74b0f"/>
                </a:solidFill>
                <a:latin typeface="Calibri"/>
                <a:ea typeface="Calibri"/>
              </a:rPr>
              <a:t>Action3 : un quota pour le labo ?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799560" y="5940000"/>
            <a:ext cx="7875000" cy="48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 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10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D32F1E7-09AC-4976-8138-5C0404673A39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fld>
            <a:endParaRPr b="0" lang="fr-FR" sz="900" spc="-1" strike="noStrike">
              <a:latin typeface="Times New Roman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2228400" y="1838160"/>
            <a:ext cx="4762080" cy="356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47080" y="333360"/>
            <a:ext cx="7227360" cy="75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fr-FR" sz="3000" spc="-1" strike="noStrike">
                <a:solidFill>
                  <a:srgbClr val="f74b0f"/>
                </a:solidFill>
                <a:latin typeface="Calibri"/>
                <a:ea typeface="Calibri"/>
              </a:rPr>
              <a:t>Autres actions...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799560" y="2047320"/>
            <a:ext cx="7875000" cy="437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f74b0f"/>
              </a:buClr>
              <a:buFont typeface="Arial"/>
              <a:buChar char="•"/>
            </a:pPr>
            <a:r>
              <a:rPr b="1" lang="fr-FR" sz="2100" spc="-1" strike="noStrike">
                <a:solidFill>
                  <a:srgbClr val="f74b0f"/>
                </a:solidFill>
                <a:latin typeface="Calibri"/>
                <a:ea typeface="DejaVu Sans"/>
              </a:rPr>
              <a:t>Sensibilisation, communication, animations</a:t>
            </a:r>
            <a:r>
              <a:rPr b="1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, formations</a:t>
            </a: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… </a:t>
            </a:r>
            <a:br>
              <a:rPr sz="2100"/>
            </a:b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et notamment </a:t>
            </a:r>
            <a:r>
              <a:rPr b="1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pages web</a:t>
            </a: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 + </a:t>
            </a:r>
            <a:r>
              <a:rPr b="1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pages intranet, bibliothèque</a:t>
            </a:r>
            <a:endParaRPr b="0" lang="fr-FR" sz="2100" spc="-1" strike="noStrike"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264165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Mise en place de la </a:t>
            </a:r>
            <a:r>
              <a:rPr b="1" lang="fr-FR" sz="2100" spc="-1" strike="noStrike">
                <a:solidFill>
                  <a:srgbClr val="f74b0f"/>
                </a:solidFill>
                <a:latin typeface="Calibri"/>
                <a:ea typeface="DejaVu Sans"/>
              </a:rPr>
              <a:t>ressourcerie numérique</a:t>
            </a:r>
            <a:r>
              <a:rPr b="1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 </a:t>
            </a: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avec le CRI </a:t>
            </a:r>
            <a:br>
              <a:rPr sz="2100"/>
            </a:b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votée en CL le 07-10-21, active depuis mars 2022</a:t>
            </a:r>
            <a:endParaRPr b="0" lang="fr-FR" sz="2100" spc="-1" strike="noStrike"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264165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Obligation d’</a:t>
            </a:r>
            <a:r>
              <a:rPr b="1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extension de garantie </a:t>
            </a: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(de 5 à 7 ans) des ordinateurs</a:t>
            </a:r>
            <a:br>
              <a:rPr sz="2100"/>
            </a:b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votée en CL le 23-06-22</a:t>
            </a:r>
            <a:endParaRPr b="0" lang="fr-FR" sz="2100" spc="-1" strike="noStrike"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264165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Soutien mobilités : </a:t>
            </a:r>
            <a:r>
              <a:rPr b="1" lang="fr-FR" sz="2100" spc="-1" strike="noStrike">
                <a:solidFill>
                  <a:srgbClr val="f74b0f"/>
                </a:solidFill>
                <a:latin typeface="Calibri"/>
                <a:ea typeface="DejaVu Sans"/>
              </a:rPr>
              <a:t>nouveaux arceaux vélo</a:t>
            </a:r>
            <a:r>
              <a:rPr b="1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 </a:t>
            </a:r>
            <a:r>
              <a:rPr b="0" lang="fr-FR" sz="2100" spc="-1" strike="noStrike">
                <a:solidFill>
                  <a:srgbClr val="264165"/>
                </a:solidFill>
                <a:latin typeface="Calibri"/>
                <a:ea typeface="DejaVu Sans"/>
              </a:rPr>
              <a:t>site UT3 en oct, financement IRIT</a:t>
            </a:r>
            <a:endParaRPr b="0" lang="fr-FR" sz="21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11"/>
          </p:nvPr>
        </p:nvSpPr>
        <p:spPr>
          <a:xfrm>
            <a:off x="6789240" y="6422040"/>
            <a:ext cx="1724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20E72F-44E4-4A40-AB57-ED387063B118}" type="slidenum">
              <a:rPr b="0" lang="fr-FR" sz="900" spc="-1" strike="noStrike">
                <a:solidFill>
                  <a:srgbClr val="000000"/>
                </a:solidFill>
                <a:latin typeface="Calibri"/>
                <a:ea typeface="DejaVu Sans"/>
              </a:rPr>
              <a:t>9</a:t>
            </a:fld>
            <a:endParaRPr b="0" lang="fr-FR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19191"/>
      </a:dk2>
      <a:lt2>
        <a:srgbClr val="feffff"/>
      </a:lt2>
      <a:accent1>
        <a:srgbClr val="f74b0f"/>
      </a:accent1>
      <a:accent2>
        <a:srgbClr val="264165"/>
      </a:accent2>
      <a:accent3>
        <a:srgbClr val="a5a5a5"/>
      </a:accent3>
      <a:accent4>
        <a:srgbClr val="1e5b8a"/>
      </a:accent4>
      <a:accent5>
        <a:srgbClr val="0d3153"/>
      </a:accent5>
      <a:accent6>
        <a:srgbClr val="199fc5"/>
      </a:accent6>
      <a:hlink>
        <a:srgbClr val="f74b0f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19191"/>
      </a:dk2>
      <a:lt2>
        <a:srgbClr val="feffff"/>
      </a:lt2>
      <a:accent1>
        <a:srgbClr val="f74b0f"/>
      </a:accent1>
      <a:accent2>
        <a:srgbClr val="264165"/>
      </a:accent2>
      <a:accent3>
        <a:srgbClr val="a5a5a5"/>
      </a:accent3>
      <a:accent4>
        <a:srgbClr val="1e5b8a"/>
      </a:accent4>
      <a:accent5>
        <a:srgbClr val="0d3153"/>
      </a:accent5>
      <a:accent6>
        <a:srgbClr val="199fc5"/>
      </a:accent6>
      <a:hlink>
        <a:srgbClr val="f74b0f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présentation IRIT 2018</Template>
  <TotalTime>11566</TotalTime>
  <Application>LibreOffice/7.3.7.2$Linux_X86_64 LibreOffice_project/30$Build-2</Application>
  <AppVersion>15.0000</AppVersion>
  <Words>260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2021-03-31T13:51:45Z</dcterms:created>
  <dc:creator>Microsoft Office User</dc:creator>
  <dc:description/>
  <dc:language>fr-FR</dc:language>
  <cp:lastModifiedBy>Maël Madon</cp:lastModifiedBy>
  <cp:lastPrinted>2022-07-13T12:02:39Z</cp:lastPrinted>
  <dcterms:modified xsi:type="dcterms:W3CDTF">2023-02-08T21:27:30Z</dcterms:modified>
  <cp:revision>514</cp:revision>
  <dc:subject/>
  <dc:title>Mission Transition Ecologique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10</vt:i4>
  </property>
</Properties>
</file>