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867" r:id="rId2"/>
    <p:sldId id="909" r:id="rId3"/>
    <p:sldId id="924" r:id="rId4"/>
    <p:sldId id="925" r:id="rId5"/>
    <p:sldId id="949" r:id="rId6"/>
    <p:sldId id="926" r:id="rId7"/>
    <p:sldId id="936" r:id="rId8"/>
    <p:sldId id="927" r:id="rId9"/>
    <p:sldId id="935" r:id="rId10"/>
    <p:sldId id="928" r:id="rId11"/>
    <p:sldId id="929" r:id="rId12"/>
    <p:sldId id="930" r:id="rId13"/>
    <p:sldId id="931" r:id="rId14"/>
    <p:sldId id="932" r:id="rId15"/>
    <p:sldId id="933" r:id="rId16"/>
    <p:sldId id="905" r:id="rId17"/>
    <p:sldId id="937" r:id="rId18"/>
    <p:sldId id="910" r:id="rId19"/>
    <p:sldId id="938" r:id="rId20"/>
    <p:sldId id="939" r:id="rId21"/>
    <p:sldId id="922" r:id="rId22"/>
    <p:sldId id="908" r:id="rId23"/>
    <p:sldId id="912" r:id="rId24"/>
    <p:sldId id="913" r:id="rId25"/>
    <p:sldId id="940" r:id="rId26"/>
    <p:sldId id="903" r:id="rId27"/>
    <p:sldId id="934" r:id="rId28"/>
    <p:sldId id="941" r:id="rId29"/>
    <p:sldId id="914" r:id="rId30"/>
    <p:sldId id="915" r:id="rId31"/>
    <p:sldId id="942" r:id="rId32"/>
    <p:sldId id="918" r:id="rId33"/>
    <p:sldId id="919" r:id="rId34"/>
    <p:sldId id="923" r:id="rId35"/>
    <p:sldId id="920" r:id="rId36"/>
    <p:sldId id="943" r:id="rId37"/>
    <p:sldId id="904" r:id="rId38"/>
    <p:sldId id="902" r:id="rId39"/>
    <p:sldId id="944" r:id="rId40"/>
    <p:sldId id="917" r:id="rId41"/>
    <p:sldId id="945" r:id="rId42"/>
    <p:sldId id="946" r:id="rId43"/>
    <p:sldId id="916" r:id="rId44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A50021"/>
    <a:srgbClr val="000066"/>
    <a:srgbClr val="003300"/>
    <a:srgbClr val="339933"/>
    <a:srgbClr val="FA55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6" autoAdjust="0"/>
    <p:restoredTop sz="94707" autoAdjust="0"/>
  </p:normalViewPr>
  <p:slideViewPr>
    <p:cSldViewPr>
      <p:cViewPr varScale="1">
        <p:scale>
          <a:sx n="69" d="100"/>
          <a:sy n="69" d="100"/>
        </p:scale>
        <p:origin x="678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-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150A-2588-4FAE-B35B-A83EC845CAE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4EA9-6968-4593-A8E3-A4B5DB6E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863F-5F85-4EA7-99A0-BC5ADC509C44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D893-F4A5-4A35-858D-A962B53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5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23-04-2017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23-04-2017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6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2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2.png"/><Relationship Id="rId3" Type="http://schemas.openxmlformats.org/officeDocument/2006/relationships/image" Target="../media/image601.png"/><Relationship Id="rId7" Type="http://schemas.openxmlformats.org/officeDocument/2006/relationships/image" Target="../media/image64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1.png"/><Relationship Id="rId11" Type="http://schemas.openxmlformats.org/officeDocument/2006/relationships/image" Target="../media/image761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4" Type="http://schemas.openxmlformats.org/officeDocument/2006/relationships/image" Target="../media/image611.png"/><Relationship Id="rId9" Type="http://schemas.openxmlformats.org/officeDocument/2006/relationships/image" Target="../media/image6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5.png"/><Relationship Id="rId4" Type="http://schemas.openxmlformats.org/officeDocument/2006/relationships/image" Target="../media/image24.emf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90.png"/><Relationship Id="rId4" Type="http://schemas.openxmlformats.org/officeDocument/2006/relationships/image" Target="../media/image7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7" Type="http://schemas.openxmlformats.org/officeDocument/2006/relationships/image" Target="../media/image49.png"/><Relationship Id="rId12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4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0.png"/><Relationship Id="rId4" Type="http://schemas.openxmlformats.org/officeDocument/2006/relationships/image" Target="../media/image1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272" y="1066800"/>
            <a:ext cx="3711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>
                <a:solidFill>
                  <a:srgbClr val="003366"/>
                </a:solidFill>
              </a:rPr>
              <a:t>A</a:t>
            </a:r>
            <a:r>
              <a:rPr lang="en-US" dirty="0" smtClean="0">
                <a:solidFill>
                  <a:srgbClr val="003366"/>
                </a:solidFill>
              </a:rPr>
              <a:t>nomalous heat transport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590800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David Mukamel </a:t>
            </a:r>
          </a:p>
        </p:txBody>
      </p:sp>
      <p:pic>
        <p:nvPicPr>
          <p:cNvPr id="5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701" y="5593139"/>
            <a:ext cx="5257800" cy="852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6198" y="3862419"/>
            <a:ext cx="611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3366"/>
                </a:solidFill>
              </a:rPr>
              <a:t>J. Cividini, A. Kundu, A. Miron, DM  JSTAT 013203 (2017) </a:t>
            </a:r>
          </a:p>
        </p:txBody>
      </p:sp>
    </p:spTree>
    <p:extLst>
      <p:ext uri="{BB962C8B-B14F-4D97-AF65-F5344CB8AC3E}">
        <p14:creationId xmlns:p14="http://schemas.microsoft.com/office/powerpoint/2010/main" val="42346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373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Two broad classes of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601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AutoNum type="arabicPeriod"/>
            </a:pPr>
            <a:r>
              <a:rPr lang="en-US" sz="2000" dirty="0" smtClean="0">
                <a:solidFill>
                  <a:srgbClr val="003366"/>
                </a:solidFill>
              </a:rPr>
              <a:t>Non equilibrium setting</a:t>
            </a:r>
          </a:p>
          <a:p>
            <a:pPr marL="457200" indent="-457200" algn="l" rtl="0">
              <a:buAutoNum type="arabicPeriod"/>
            </a:pPr>
            <a:endParaRPr lang="en-US" sz="2000" dirty="0">
              <a:solidFill>
                <a:srgbClr val="003366"/>
              </a:solidFill>
            </a:endParaRPr>
          </a:p>
          <a:p>
            <a:pPr marL="457200" indent="-457200" algn="l" rtl="0">
              <a:buAutoNum type="arabicPeriod"/>
            </a:pPr>
            <a:r>
              <a:rPr lang="en-US" sz="2000" dirty="0" smtClean="0">
                <a:solidFill>
                  <a:srgbClr val="003366"/>
                </a:solidFill>
              </a:rPr>
              <a:t>Equilibrium setting: make use of linear response and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       apply Green-Kubo formula for the conductivity.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2222" y="3886200"/>
                <a:ext cx="5672642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  <m:nary>
                                <m:nary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222" y="3886200"/>
                <a:ext cx="5672642" cy="6922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5410200"/>
                <a:ext cx="3376822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410200"/>
                <a:ext cx="3376822" cy="666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9400" y="609600"/>
                <a:ext cx="3376822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9600"/>
                <a:ext cx="3376822" cy="666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5400" y="19050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For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4600" y="1816963"/>
            <a:ext cx="4400764" cy="576183"/>
            <a:chOff x="3402034" y="4869927"/>
            <a:chExt cx="4400764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402034" y="4869927"/>
                  <a:ext cx="3160352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034" y="4869927"/>
                  <a:ext cx="3160352" cy="5761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29400" y="5004129"/>
                  <a:ext cx="11733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5004129"/>
                  <a:ext cx="117339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67" r="-4167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1232839" y="2819400"/>
            <a:ext cx="684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</a:t>
            </a:r>
            <a:r>
              <a:rPr lang="en-US" sz="2000" dirty="0" smtClean="0">
                <a:solidFill>
                  <a:srgbClr val="003366"/>
                </a:solidFill>
              </a:rPr>
              <a:t>he integral diverges and the conductivity becomes infinite.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3733800"/>
                <a:ext cx="7874720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To obtain the conductivity of a finite systems one usually introduces 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a cutoff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is a characteristic sound velocity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33800"/>
                <a:ext cx="7874720" cy="837152"/>
              </a:xfrm>
              <a:prstGeom prst="rect">
                <a:avLst/>
              </a:prstGeom>
              <a:blipFill rotWithShape="0">
                <a:blip r:embed="rId5"/>
                <a:stretch>
                  <a:fillRect l="-774" t="-365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644" y="4763294"/>
                <a:ext cx="2389308" cy="80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44" y="4763294"/>
                <a:ext cx="2389308" cy="8016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962400" y="5985866"/>
            <a:ext cx="990600" cy="414934"/>
            <a:chOff x="3962400" y="5726970"/>
            <a:chExt cx="990600" cy="414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94776" y="5757266"/>
                  <a:ext cx="7148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4776" y="5757266"/>
                  <a:ext cx="714876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274" r="-6838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962400" y="5726970"/>
              <a:ext cx="990600" cy="414934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4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33400"/>
            <a:ext cx="41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Calculating the temperature profile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219200"/>
            <a:ext cx="5910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apply linear response for the average local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9270" y="2133600"/>
                <a:ext cx="3533467" cy="717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70" y="2133600"/>
                <a:ext cx="3533467" cy="717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3365266"/>
                <a:ext cx="4498154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65266"/>
                <a:ext cx="4498154" cy="666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19200" y="4876800"/>
            <a:ext cx="7345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order to carry out this calculation one has to compute the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c</a:t>
            </a:r>
            <a:r>
              <a:rPr lang="en-US" sz="2000" dirty="0" smtClean="0">
                <a:solidFill>
                  <a:srgbClr val="003366"/>
                </a:solidFill>
              </a:rPr>
              <a:t>urrent correlation function for finite system taking into account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coupling to the bath (through the boundary terms).</a:t>
            </a:r>
          </a:p>
        </p:txBody>
      </p:sp>
    </p:spTree>
    <p:extLst>
      <p:ext uri="{BB962C8B-B14F-4D97-AF65-F5344CB8AC3E}">
        <p14:creationId xmlns:p14="http://schemas.microsoft.com/office/powerpoint/2010/main" val="1428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441" y="2667000"/>
                <a:ext cx="84811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Ignoring boundary terms and taking a large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scaling limit for large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41" y="2667000"/>
                <a:ext cx="848116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19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1101578"/>
            <a:ext cx="5184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For anomalous heat conduction the integral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9233" y="942945"/>
                <a:ext cx="1662956" cy="717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33" y="942945"/>
                <a:ext cx="1662956" cy="717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670" y="1660321"/>
                <a:ext cx="2715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should diverge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0" y="1660321"/>
                <a:ext cx="271568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472" t="-6061" r="-13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3225743"/>
                <a:ext cx="2594878" cy="630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25743"/>
                <a:ext cx="2594878" cy="6308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3031" y="4232422"/>
                <a:ext cx="3472041" cy="717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∣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031" y="4232422"/>
                <a:ext cx="3472041" cy="7173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5600" y="5485564"/>
                <a:ext cx="1639936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85564"/>
                <a:ext cx="1639936" cy="525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133600" y="5105400"/>
            <a:ext cx="3886200" cy="1066800"/>
            <a:chOff x="2133600" y="5105400"/>
            <a:chExt cx="38862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438400" y="5319236"/>
                  <a:ext cx="3426194" cy="6914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𝑑𝑣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𝑑𝑣</m:t>
                            </m:r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319236"/>
                  <a:ext cx="3426194" cy="69140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2133600" y="5105400"/>
              <a:ext cx="3886200" cy="10668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6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533400"/>
            <a:ext cx="3886200" cy="1066800"/>
            <a:chOff x="2133600" y="5105400"/>
            <a:chExt cx="38862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438400" y="5319236"/>
                  <a:ext cx="3426194" cy="6914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𝑑𝑣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𝑑𝑣</m:t>
                            </m:r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319236"/>
                  <a:ext cx="3426194" cy="69140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2133600" y="5105400"/>
              <a:ext cx="3886200" cy="10668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49167" y="1962090"/>
            <a:ext cx="755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Using </a:t>
            </a:r>
            <a:r>
              <a:rPr lang="en-US" sz="2000" dirty="0" err="1" smtClean="0">
                <a:solidFill>
                  <a:srgbClr val="003366"/>
                </a:solidFill>
              </a:rPr>
              <a:t>Sonin</a:t>
            </a:r>
            <a:r>
              <a:rPr lang="en-US" sz="2000" dirty="0" smtClean="0">
                <a:solidFill>
                  <a:srgbClr val="003366"/>
                </a:solidFill>
              </a:rPr>
              <a:t> inversion formula the temperature profile is obtained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00400" y="2830405"/>
            <a:ext cx="2590800" cy="1066800"/>
            <a:chOff x="3429000" y="3124200"/>
            <a:chExt cx="25908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7600" y="3370420"/>
                  <a:ext cx="2156360" cy="584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370420"/>
                  <a:ext cx="2156360" cy="58445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29000" y="3124200"/>
              <a:ext cx="2590800" cy="10668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6200" y="4132420"/>
            <a:ext cx="990600" cy="896780"/>
            <a:chOff x="3886200" y="4132420"/>
            <a:chExt cx="990600" cy="896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20040" y="4338810"/>
                  <a:ext cx="704359" cy="5249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040" y="4338810"/>
                  <a:ext cx="704359" cy="5249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886200" y="4132420"/>
              <a:ext cx="990600" cy="89678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" y="5486400"/>
            <a:ext cx="7281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This result does not agree with some explicit model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200" y="4289640"/>
                <a:ext cx="1109663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289640"/>
                <a:ext cx="1109663" cy="582339"/>
              </a:xfrm>
              <a:prstGeom prst="rect">
                <a:avLst/>
              </a:prstGeom>
              <a:blipFill rotWithShape="0"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5405" y="4572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outline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1143000"/>
            <a:ext cx="6718967" cy="2862322"/>
            <a:chOff x="1524000" y="1143000"/>
            <a:chExt cx="6718967" cy="286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2600" y="1143000"/>
                  <a:ext cx="6490367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Introduce a model for which the current correlation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f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unction can be computed</a:t>
                  </a:r>
                  <a:r>
                    <a:rPr lang="en-US" sz="2000" dirty="0">
                      <a:solidFill>
                        <a:srgbClr val="003366"/>
                      </a:solidFill>
                    </a:rPr>
                    <a:t> 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where the coupling to the 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h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eat bath is taken into account.</a:t>
                  </a:r>
                </a:p>
                <a:p>
                  <a:pPr algn="l" rtl="0"/>
                  <a:endParaRPr lang="en-US" sz="200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Use it to obtain the temperature profile.</a:t>
                  </a:r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S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how that the meniscus exponent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US" sz="2000" dirty="0" smtClean="0">
                      <a:solidFill>
                        <a:srgbClr val="003366"/>
                      </a:solidFill>
                    </a:rPr>
                    <a:t> varies continuously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w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ith the coupling to the bath.</a:t>
                  </a:r>
                </a:p>
                <a:p>
                  <a:pPr algn="l" rtl="0"/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1143000"/>
                  <a:ext cx="6490367" cy="28623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34" t="-1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1524000" y="2438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30480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1219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277" y="130548"/>
            <a:ext cx="579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Harmonic chain with momentum exchange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095" y="724969"/>
                <a:ext cx="3801489" cy="89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95" y="724969"/>
                <a:ext cx="3801489" cy="8978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2764977"/>
                <a:ext cx="995529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64977"/>
                <a:ext cx="995529" cy="5823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3499716"/>
                <a:ext cx="3300391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99716"/>
                <a:ext cx="3300391" cy="582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81800" y="3636996"/>
                <a:ext cx="16115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636996"/>
                <a:ext cx="161159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030" r="-26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3000" y="4495800"/>
                <a:ext cx="75332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In addition: stochastic momentum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753328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89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057400" y="5329535"/>
            <a:ext cx="5334000" cy="1299865"/>
            <a:chOff x="2057400" y="4338935"/>
            <a:chExt cx="5334000" cy="1299865"/>
          </a:xfrm>
        </p:grpSpPr>
        <p:sp>
          <p:nvSpPr>
            <p:cNvPr id="10" name="TextBox 9"/>
            <p:cNvSpPr txBox="1"/>
            <p:nvPr/>
          </p:nvSpPr>
          <p:spPr>
            <a:xfrm>
              <a:off x="2971800" y="5331023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endParaRPr lang="en-US" sz="2000" dirty="0" smtClean="0">
                <a:solidFill>
                  <a:srgbClr val="003366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057400" y="5062105"/>
              <a:ext cx="5334000" cy="152400"/>
              <a:chOff x="1600200" y="3962400"/>
              <a:chExt cx="5334000" cy="152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00200" y="4038600"/>
                <a:ext cx="5334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53340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436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7244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3340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244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052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1148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956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5052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2860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895600" y="3962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4017523" y="4821514"/>
              <a:ext cx="593388" cy="107167"/>
            </a:xfrm>
            <a:custGeom>
              <a:avLst/>
              <a:gdLst>
                <a:gd name="connsiteX0" fmla="*/ 0 w 593388"/>
                <a:gd name="connsiteY0" fmla="*/ 87712 h 107167"/>
                <a:gd name="connsiteX1" fmla="*/ 311286 w 593388"/>
                <a:gd name="connsiteY1" fmla="*/ 163 h 107167"/>
                <a:gd name="connsiteX2" fmla="*/ 593388 w 593388"/>
                <a:gd name="connsiteY2" fmla="*/ 107167 h 107167"/>
                <a:gd name="connsiteX3" fmla="*/ 593388 w 593388"/>
                <a:gd name="connsiteY3" fmla="*/ 107167 h 10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388" h="107167">
                  <a:moveTo>
                    <a:pt x="0" y="87712"/>
                  </a:moveTo>
                  <a:cubicBezTo>
                    <a:pt x="106194" y="42316"/>
                    <a:pt x="212388" y="-3079"/>
                    <a:pt x="311286" y="163"/>
                  </a:cubicBezTo>
                  <a:cubicBezTo>
                    <a:pt x="410184" y="3405"/>
                    <a:pt x="593388" y="107167"/>
                    <a:pt x="593388" y="107167"/>
                  </a:cubicBezTo>
                  <a:lnTo>
                    <a:pt x="593388" y="107167"/>
                  </a:lnTo>
                </a:path>
              </a:pathLst>
            </a:custGeom>
            <a:noFill/>
            <a:ln w="19050">
              <a:solidFill>
                <a:schemeClr val="tx2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114800" y="4338935"/>
                  <a:ext cx="4397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338935"/>
                  <a:ext cx="43979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1960831" y="2126398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b</a:t>
            </a:r>
            <a:r>
              <a:rPr lang="en-US" sz="1800" dirty="0" smtClean="0">
                <a:solidFill>
                  <a:srgbClr val="003366"/>
                </a:solidFill>
              </a:rPr>
              <a:t>ulk dynamics</a:t>
            </a:r>
            <a:r>
              <a:rPr lang="en-US" sz="2000" dirty="0" smtClean="0">
                <a:solidFill>
                  <a:srgbClr val="003366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6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0" y="1295400"/>
            <a:ext cx="3818481" cy="1245373"/>
            <a:chOff x="2514600" y="3466294"/>
            <a:chExt cx="3818481" cy="1245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14600" y="3466294"/>
                  <a:ext cx="3438505" cy="584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3466294"/>
                  <a:ext cx="3438505" cy="5843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14600" y="4127340"/>
                  <a:ext cx="3818481" cy="584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4127340"/>
                  <a:ext cx="3818481" cy="584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200400"/>
                <a:ext cx="71568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-zero mean Gaussian noise with variances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00400"/>
                <a:ext cx="715683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618" t="-24000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05064" y="411589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b</a:t>
            </a:r>
            <a:r>
              <a:rPr lang="en-US" sz="1800" dirty="0" smtClean="0">
                <a:solidFill>
                  <a:srgbClr val="003366"/>
                </a:solidFill>
              </a:rPr>
              <a:t>oundary terms (free </a:t>
            </a:r>
            <a:r>
              <a:rPr lang="en-US" sz="1800" dirty="0" err="1" smtClean="0">
                <a:solidFill>
                  <a:srgbClr val="003366"/>
                </a:solidFill>
              </a:rPr>
              <a:t>bc</a:t>
            </a:r>
            <a:r>
              <a:rPr lang="en-US" sz="1800" dirty="0" smtClean="0">
                <a:solidFill>
                  <a:srgbClr val="003366"/>
                </a:solidFill>
              </a:rPr>
              <a:t>)  and coupling to the bath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00200" y="4114800"/>
            <a:ext cx="5334000" cy="1409105"/>
            <a:chOff x="1600200" y="4572000"/>
            <a:chExt cx="5334000" cy="1409105"/>
          </a:xfrm>
        </p:grpSpPr>
        <p:grpSp>
          <p:nvGrpSpPr>
            <p:cNvPr id="12" name="Group 11"/>
            <p:cNvGrpSpPr/>
            <p:nvPr/>
          </p:nvGrpSpPr>
          <p:grpSpPr>
            <a:xfrm>
              <a:off x="1600200" y="4572000"/>
              <a:ext cx="5334000" cy="1299865"/>
              <a:chOff x="2057400" y="4338935"/>
              <a:chExt cx="5334000" cy="12998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971800" y="5331023"/>
                <a:ext cx="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057400" y="5062105"/>
                <a:ext cx="5334000" cy="152400"/>
                <a:chOff x="1600200" y="3962400"/>
                <a:chExt cx="5334000" cy="1524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00" y="4038600"/>
                  <a:ext cx="533400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943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286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4017523" y="4821514"/>
                <a:ext cx="593388" cy="107167"/>
              </a:xfrm>
              <a:custGeom>
                <a:avLst/>
                <a:gdLst>
                  <a:gd name="connsiteX0" fmla="*/ 0 w 593388"/>
                  <a:gd name="connsiteY0" fmla="*/ 87712 h 107167"/>
                  <a:gd name="connsiteX1" fmla="*/ 311286 w 593388"/>
                  <a:gd name="connsiteY1" fmla="*/ 163 h 107167"/>
                  <a:gd name="connsiteX2" fmla="*/ 593388 w 593388"/>
                  <a:gd name="connsiteY2" fmla="*/ 107167 h 107167"/>
                  <a:gd name="connsiteX3" fmla="*/ 593388 w 593388"/>
                  <a:gd name="connsiteY3" fmla="*/ 107167 h 10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388" h="107167">
                    <a:moveTo>
                      <a:pt x="0" y="87712"/>
                    </a:moveTo>
                    <a:cubicBezTo>
                      <a:pt x="106194" y="42316"/>
                      <a:pt x="212388" y="-3079"/>
                      <a:pt x="311286" y="163"/>
                    </a:cubicBezTo>
                    <a:cubicBezTo>
                      <a:pt x="410184" y="3405"/>
                      <a:pt x="593388" y="107167"/>
                      <a:pt x="593388" y="107167"/>
                    </a:cubicBezTo>
                    <a:lnTo>
                      <a:pt x="593388" y="107167"/>
                    </a:lnTo>
                  </a:path>
                </a:pathLst>
              </a:custGeom>
              <a:noFill/>
              <a:ln w="19050">
                <a:solidFill>
                  <a:schemeClr val="tx2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TextBox 29"/>
            <p:cNvSpPr txBox="1"/>
            <p:nvPr/>
          </p:nvSpPr>
          <p:spPr>
            <a:xfrm>
              <a:off x="2187266" y="55809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4493" y="556260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1752600"/>
                <a:ext cx="174393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52600"/>
                <a:ext cx="1743939" cy="584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2487339"/>
                <a:ext cx="22445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87339"/>
                <a:ext cx="2244589" cy="5843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1800" y="2624619"/>
                <a:ext cx="16115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624619"/>
                <a:ext cx="161159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030" r="-26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3479027"/>
                <a:ext cx="272100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79027"/>
                <a:ext cx="2721001" cy="5843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8400" y="4216273"/>
                <a:ext cx="318042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16273"/>
                <a:ext cx="3180422" cy="5843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4277" y="4991203"/>
                <a:ext cx="71568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-zero mean Gaussian noise with variances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77" y="4991203"/>
                <a:ext cx="715683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04" t="-24000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9767" y="838200"/>
                <a:ext cx="15833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67" y="838200"/>
                <a:ext cx="158338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544" r="-115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24000" y="838200"/>
            <a:ext cx="3332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3366"/>
                </a:solidFill>
              </a:rPr>
              <a:t>In terms of the difference variables</a:t>
            </a:r>
          </a:p>
        </p:txBody>
      </p:sp>
    </p:spTree>
    <p:extLst>
      <p:ext uri="{BB962C8B-B14F-4D97-AF65-F5344CB8AC3E}">
        <p14:creationId xmlns:p14="http://schemas.microsoft.com/office/powerpoint/2010/main" val="33487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902" y="193700"/>
            <a:ext cx="456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</a:t>
            </a:r>
            <a:r>
              <a:rPr lang="en-US" sz="2000" dirty="0" smtClean="0">
                <a:solidFill>
                  <a:srgbClr val="003366"/>
                </a:solidFill>
              </a:rPr>
              <a:t>he hydrodynamic limit-bulk equations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838200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Three conserved quantities: density, momentum, energy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00200" y="2123355"/>
            <a:ext cx="5334000" cy="1409105"/>
            <a:chOff x="1600200" y="4572000"/>
            <a:chExt cx="5334000" cy="1409105"/>
          </a:xfrm>
        </p:grpSpPr>
        <p:grpSp>
          <p:nvGrpSpPr>
            <p:cNvPr id="12" name="Group 11"/>
            <p:cNvGrpSpPr/>
            <p:nvPr/>
          </p:nvGrpSpPr>
          <p:grpSpPr>
            <a:xfrm>
              <a:off x="1600200" y="4572000"/>
              <a:ext cx="5334000" cy="1299865"/>
              <a:chOff x="2057400" y="4338935"/>
              <a:chExt cx="5334000" cy="12998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71800" y="5331023"/>
                <a:ext cx="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057400" y="5062105"/>
                <a:ext cx="5334000" cy="152400"/>
                <a:chOff x="1600200" y="3962400"/>
                <a:chExt cx="5334000" cy="15240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00200" y="4038600"/>
                  <a:ext cx="533400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943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286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4017523" y="4821514"/>
                <a:ext cx="593388" cy="107167"/>
              </a:xfrm>
              <a:custGeom>
                <a:avLst/>
                <a:gdLst>
                  <a:gd name="connsiteX0" fmla="*/ 0 w 593388"/>
                  <a:gd name="connsiteY0" fmla="*/ 87712 h 107167"/>
                  <a:gd name="connsiteX1" fmla="*/ 311286 w 593388"/>
                  <a:gd name="connsiteY1" fmla="*/ 163 h 107167"/>
                  <a:gd name="connsiteX2" fmla="*/ 593388 w 593388"/>
                  <a:gd name="connsiteY2" fmla="*/ 107167 h 107167"/>
                  <a:gd name="connsiteX3" fmla="*/ 593388 w 593388"/>
                  <a:gd name="connsiteY3" fmla="*/ 107167 h 10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388" h="107167">
                    <a:moveTo>
                      <a:pt x="0" y="87712"/>
                    </a:moveTo>
                    <a:cubicBezTo>
                      <a:pt x="106194" y="42316"/>
                      <a:pt x="212388" y="-3079"/>
                      <a:pt x="311286" y="163"/>
                    </a:cubicBezTo>
                    <a:cubicBezTo>
                      <a:pt x="410184" y="3405"/>
                      <a:pt x="593388" y="107167"/>
                      <a:pt x="593388" y="107167"/>
                    </a:cubicBezTo>
                    <a:lnTo>
                      <a:pt x="593388" y="107167"/>
                    </a:lnTo>
                  </a:path>
                </a:pathLst>
              </a:custGeom>
              <a:noFill/>
              <a:ln w="19050">
                <a:solidFill>
                  <a:schemeClr val="tx2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>
              <a:off x="2187266" y="55809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34493" y="556260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7843" y="1483118"/>
                <a:ext cx="4092338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43" y="1483118"/>
                <a:ext cx="4092338" cy="588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66800" y="4038600"/>
            <a:ext cx="6705600" cy="2438400"/>
            <a:chOff x="1524000" y="4114800"/>
            <a:chExt cx="6705600" cy="243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619320" y="4114800"/>
                  <a:ext cx="1743939" cy="584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320" y="4114800"/>
                  <a:ext cx="1743939" cy="5843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43120" y="4984581"/>
                  <a:ext cx="2244589" cy="584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120" y="4984581"/>
                  <a:ext cx="2244589" cy="58432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3654359" y="4495800"/>
              <a:ext cx="7580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82959" y="5286659"/>
              <a:ext cx="6201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24000" y="5942074"/>
                  <a:ext cx="4260717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942074"/>
                  <a:ext cx="4260717" cy="525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>
              <a:off x="5856868" y="6248400"/>
              <a:ext cx="6201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4682026" y="4181313"/>
              <a:ext cx="1102691" cy="619287"/>
              <a:chOff x="4682026" y="4181313"/>
              <a:chExt cx="1102691" cy="6192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751368" y="4181313"/>
                    <a:ext cx="960391" cy="5852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1368" y="4181313"/>
                    <a:ext cx="960391" cy="58522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Rectangle 35"/>
              <p:cNvSpPr/>
              <p:nvPr/>
            </p:nvSpPr>
            <p:spPr>
              <a:xfrm>
                <a:off x="4682026" y="4191000"/>
                <a:ext cx="1102691" cy="609600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82026" y="4994015"/>
              <a:ext cx="1413974" cy="644785"/>
              <a:chOff x="4682026" y="4994015"/>
              <a:chExt cx="1413974" cy="644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682026" y="4994015"/>
                    <a:ext cx="1334533" cy="585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2026" y="4994015"/>
                    <a:ext cx="1334533" cy="5852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/>
              <p:cNvSpPr/>
              <p:nvPr/>
            </p:nvSpPr>
            <p:spPr>
              <a:xfrm>
                <a:off x="4682026" y="4994015"/>
                <a:ext cx="1413974" cy="644785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569082" y="5867400"/>
              <a:ext cx="1660518" cy="685800"/>
              <a:chOff x="6569082" y="5867400"/>
              <a:chExt cx="1660518" cy="685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569082" y="5940407"/>
                    <a:ext cx="1660518" cy="5275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18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082" y="5940407"/>
                    <a:ext cx="1660518" cy="52758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Rectangle 37"/>
              <p:cNvSpPr/>
              <p:nvPr/>
            </p:nvSpPr>
            <p:spPr>
              <a:xfrm>
                <a:off x="6569082" y="5867400"/>
                <a:ext cx="1660518" cy="685800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6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2600" y="1752600"/>
            <a:ext cx="5664348" cy="533400"/>
            <a:chOff x="1752600" y="1905000"/>
            <a:chExt cx="5664348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0" y="1905000"/>
              <a:ext cx="4572000" cy="533400"/>
            </a:xfrm>
            <a:prstGeom prst="rect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752600" y="2017811"/>
                  <a:ext cx="3421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2017811"/>
                  <a:ext cx="342145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071" r="-357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082306" y="2012303"/>
                  <a:ext cx="3346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306" y="2012303"/>
                  <a:ext cx="334642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364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3733800" y="2166191"/>
              <a:ext cx="1600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538112" y="838200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Heat transport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8878" y="289560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Fourier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8043" y="3429000"/>
                <a:ext cx="100745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43" y="3429000"/>
                <a:ext cx="1007455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3563204"/>
                <a:ext cx="1557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563204"/>
                <a:ext cx="155767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13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4284821"/>
                <a:ext cx="31647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is the thermal conductivity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284821"/>
                <a:ext cx="316477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19" t="-24000" r="-4432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62670" y="4894421"/>
            <a:ext cx="6104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diffusive systems Fourier law is naturally obeyed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5347" y="5470115"/>
                <a:ext cx="1127745" cy="585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47" y="5470115"/>
                <a:ext cx="1127745" cy="5852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05400" y="5608840"/>
                <a:ext cx="11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𝜅𝛻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608840"/>
                <a:ext cx="115704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6349" r="-42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9970" y="6117916"/>
                <a:ext cx="67367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n steady state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and the temperature profile is linear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70" y="6117916"/>
                <a:ext cx="6736781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905" t="-7692" r="-72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2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4209" y="3581400"/>
                <a:ext cx="960391" cy="585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09" y="3581400"/>
                <a:ext cx="960391" cy="5852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4321110"/>
                <a:ext cx="1334533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21110"/>
                <a:ext cx="1334533" cy="585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5036571"/>
                <a:ext cx="1660518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036571"/>
                <a:ext cx="1660518" cy="5275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89837" y="26012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Normal modes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1295400"/>
            <a:ext cx="7772400" cy="1453753"/>
            <a:chOff x="609600" y="990600"/>
            <a:chExt cx="7772400" cy="1453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32824" y="990600"/>
                  <a:ext cx="170950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824" y="990600"/>
                  <a:ext cx="1709507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270" r="-356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46118" y="1444823"/>
                  <a:ext cx="170950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118" y="1444823"/>
                  <a:ext cx="1709507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286" r="-714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32824" y="1828800"/>
                  <a:ext cx="355898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824" y="1828800"/>
                  <a:ext cx="3558988" cy="61555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09600" y="126716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s</a:t>
              </a:r>
              <a:r>
                <a:rPr lang="en-US" sz="1800" dirty="0" smtClean="0">
                  <a:solidFill>
                    <a:srgbClr val="003366"/>
                  </a:solidFill>
                </a:rPr>
                <a:t>ound modes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604" y="198181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e</a:t>
              </a:r>
              <a:r>
                <a:rPr lang="en-US" sz="1800" dirty="0" smtClean="0">
                  <a:solidFill>
                    <a:srgbClr val="003366"/>
                  </a:solidFill>
                </a:rPr>
                <a:t>nergy mode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191812" y="1221767"/>
              <a:ext cx="6201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42403" y="1018401"/>
                  <a:ext cx="13395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403" y="1018401"/>
                  <a:ext cx="1339597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455" r="-3182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34297" y="1444823"/>
                  <a:ext cx="13305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297" y="1444823"/>
                  <a:ext cx="133055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23" r="-3196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066722" y="2027982"/>
                  <a:ext cx="7487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6722" y="2027982"/>
                  <a:ext cx="748795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756" r="-3252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237868" y="1636495"/>
              <a:ext cx="6201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237868" y="2172966"/>
              <a:ext cx="6201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741594" y="3605719"/>
            <a:ext cx="3460279" cy="1752600"/>
            <a:chOff x="2057400" y="1371600"/>
            <a:chExt cx="3460279" cy="1752600"/>
          </a:xfrm>
        </p:grpSpPr>
        <p:grpSp>
          <p:nvGrpSpPr>
            <p:cNvPr id="20" name="Group 19"/>
            <p:cNvGrpSpPr/>
            <p:nvPr/>
          </p:nvGrpSpPr>
          <p:grpSpPr>
            <a:xfrm>
              <a:off x="2362200" y="1447800"/>
              <a:ext cx="3155479" cy="1499688"/>
              <a:chOff x="2362200" y="1447800"/>
              <a:chExt cx="3155479" cy="1499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438400" y="1447800"/>
                    <a:ext cx="2507866" cy="585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(±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00" y="1447800"/>
                    <a:ext cx="2507866" cy="58528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362200" y="2362200"/>
                    <a:ext cx="3155479" cy="585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2200" y="2362200"/>
                    <a:ext cx="3155479" cy="58528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Rounded Rectangle 20"/>
            <p:cNvSpPr/>
            <p:nvPr/>
          </p:nvSpPr>
          <p:spPr>
            <a:xfrm>
              <a:off x="2057400" y="1371600"/>
              <a:ext cx="3460279" cy="17526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48" y="609600"/>
            <a:ext cx="861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Within the fluctuating hydrodynamic framework- add  noise and dissipation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1584270"/>
            <a:ext cx="5739827" cy="1981200"/>
            <a:chOff x="2133600" y="4495800"/>
            <a:chExt cx="5739827" cy="1981200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0" y="4672512"/>
              <a:ext cx="5587427" cy="1499688"/>
              <a:chOff x="2286000" y="4215312"/>
              <a:chExt cx="5587427" cy="1499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362200" y="4215312"/>
                    <a:ext cx="4840492" cy="585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(±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2200" y="4215312"/>
                    <a:ext cx="4840492" cy="58528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286000" y="5129712"/>
                    <a:ext cx="5587427" cy="5852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5129712"/>
                    <a:ext cx="5587427" cy="5852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Rounded Rectangle 4"/>
            <p:cNvSpPr/>
            <p:nvPr/>
          </p:nvSpPr>
          <p:spPr>
            <a:xfrm>
              <a:off x="2133600" y="4495800"/>
              <a:ext cx="5739827" cy="19812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1373" y="4197893"/>
                <a:ext cx="47098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uncorrelated Gaussian white noise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373" y="4197893"/>
                <a:ext cx="470987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940" t="-24000" r="-1164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5257800"/>
                <a:ext cx="6977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 stochastic momentum exchange enters through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57800"/>
                <a:ext cx="697755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73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Instantaneous energy current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7532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3366"/>
                </a:solidFill>
              </a:rPr>
              <a:t>Thus one needs to solve only the equations for the sound modes</a:t>
            </a:r>
          </a:p>
          <a:p>
            <a:pPr algn="ctr" rtl="0"/>
            <a:r>
              <a:rPr lang="en-US" sz="2000" dirty="0">
                <a:solidFill>
                  <a:srgbClr val="003366"/>
                </a:solidFill>
              </a:rPr>
              <a:t>i</a:t>
            </a:r>
            <a:r>
              <a:rPr lang="en-US" sz="2000" dirty="0" smtClean="0">
                <a:solidFill>
                  <a:srgbClr val="003366"/>
                </a:solidFill>
              </a:rPr>
              <a:t>n order to obtain the energy current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90800" y="1524000"/>
            <a:ext cx="3962400" cy="762000"/>
            <a:chOff x="2590800" y="1524000"/>
            <a:chExt cx="39624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743200" y="1600200"/>
                  <a:ext cx="3617272" cy="525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600200"/>
                  <a:ext cx="3617272" cy="52508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2590800" y="1524000"/>
              <a:ext cx="3962400" cy="7620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5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5600" y="1099593"/>
                <a:ext cx="174393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99593"/>
                <a:ext cx="1743939" cy="584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9400" y="1834332"/>
                <a:ext cx="22445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834332"/>
                <a:ext cx="2244589" cy="5843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0" y="1416544"/>
                <a:ext cx="211128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16544"/>
                <a:ext cx="2111284" cy="5843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340" y="2687391"/>
                <a:ext cx="8052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dd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such that the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becomes regular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40" y="2687391"/>
                <a:ext cx="8052397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33" t="-7692" r="-303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9799" y="3141002"/>
                <a:ext cx="376757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99" y="3141002"/>
                <a:ext cx="3767570" cy="582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762" y="4894708"/>
                <a:ext cx="53932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Take time derivative to get an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2" y="4894708"/>
                <a:ext cx="539320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130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08215" y="5445157"/>
                <a:ext cx="36131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15" y="5445157"/>
                <a:ext cx="361316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38" r="-101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200400" y="4120332"/>
            <a:ext cx="1900856" cy="531333"/>
            <a:chOff x="3200400" y="3581400"/>
            <a:chExt cx="1900856" cy="531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80744" y="3659667"/>
                  <a:ext cx="178324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744" y="3659667"/>
                  <a:ext cx="1783244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24" r="-2389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3200400" y="3581400"/>
              <a:ext cx="1900856" cy="531333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8399" y="6019800"/>
            <a:ext cx="3352800" cy="609600"/>
            <a:chOff x="2438400" y="5715000"/>
            <a:chExt cx="3352800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589799" y="5852401"/>
                  <a:ext cx="299069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799" y="5852401"/>
                  <a:ext cx="2990691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224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2438400" y="5715000"/>
              <a:ext cx="3352800" cy="6096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89798" y="301537"/>
                <a:ext cx="37201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B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oundary conditions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98" y="301537"/>
                <a:ext cx="3720186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80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4971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Boundary conditions for the sound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4119" y="3118247"/>
                <a:ext cx="15242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b="0" dirty="0" smtClean="0">
                  <a:solidFill>
                    <a:srgbClr val="003366"/>
                  </a:solidFill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19" y="3118247"/>
                <a:ext cx="1524263" cy="615553"/>
              </a:xfrm>
              <a:prstGeom prst="rect">
                <a:avLst/>
              </a:prstGeom>
              <a:blipFill rotWithShape="0">
                <a:blip r:embed="rId2"/>
                <a:stretch>
                  <a:fillRect l="-3600" r="-200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1822680"/>
                <a:ext cx="17832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22680"/>
                <a:ext cx="178324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024" r="-204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1752600"/>
                <a:ext cx="2990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752600"/>
                <a:ext cx="2990691" cy="307777"/>
              </a:xfrm>
              <a:prstGeom prst="rect">
                <a:avLst/>
              </a:prstGeom>
              <a:blipFill rotWithShape="0">
                <a:blip r:embed="rId4"/>
                <a:stretch>
                  <a:fillRect r="-101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37941" y="2496400"/>
            <a:ext cx="556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for the sound modes in the hydrodynamic limit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30191" y="4038600"/>
            <a:ext cx="7620000" cy="1447800"/>
            <a:chOff x="762000" y="4114800"/>
            <a:chExt cx="7620000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23198" y="4583503"/>
                  <a:ext cx="22800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198" y="4583503"/>
                  <a:ext cx="228004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67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40191" y="4419600"/>
                  <a:ext cx="3027880" cy="73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191" y="4419600"/>
                  <a:ext cx="3027880" cy="7335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762000" y="4114800"/>
              <a:ext cx="7620000" cy="14478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91453" y="5638800"/>
            <a:ext cx="1685347" cy="989690"/>
            <a:chOff x="3154844" y="5791200"/>
            <a:chExt cx="1685347" cy="989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14270" y="5943600"/>
                  <a:ext cx="1168205" cy="589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270" y="5943600"/>
                  <a:ext cx="1168205" cy="5896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3154844" y="5791200"/>
              <a:ext cx="1685347" cy="98969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5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The boundary condition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0" y="1143000"/>
                <a:ext cx="4165179" cy="532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143000"/>
                <a:ext cx="4165179" cy="532518"/>
              </a:xfrm>
              <a:prstGeom prst="rect">
                <a:avLst/>
              </a:prstGeom>
              <a:blipFill rotWithShape="0">
                <a:blip r:embed="rId2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2438400"/>
            <a:ext cx="6795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m</a:t>
            </a:r>
            <a:r>
              <a:rPr lang="en-US" sz="1800" dirty="0" smtClean="0">
                <a:solidFill>
                  <a:srgbClr val="003366"/>
                </a:solidFill>
              </a:rPr>
              <a:t>eans that if a - Gaussian sound peak hits the left boundary it is</a:t>
            </a:r>
          </a:p>
          <a:p>
            <a:pPr algn="l" rtl="0"/>
            <a:r>
              <a:rPr lang="en-US" sz="1800" dirty="0">
                <a:solidFill>
                  <a:srgbClr val="003366"/>
                </a:solidFill>
              </a:rPr>
              <a:t>r</a:t>
            </a:r>
            <a:r>
              <a:rPr lang="en-US" sz="1800" dirty="0" smtClean="0">
                <a:solidFill>
                  <a:srgbClr val="003366"/>
                </a:solidFill>
              </a:rPr>
              <a:t>eflected and becomes a + sound peak with a reduced amplitude</a:t>
            </a:r>
          </a:p>
          <a:p>
            <a:pPr algn="l" rtl="0"/>
            <a:r>
              <a:rPr lang="en-US" sz="1800" dirty="0">
                <a:solidFill>
                  <a:srgbClr val="003366"/>
                </a:solidFill>
              </a:rPr>
              <a:t>b</a:t>
            </a:r>
            <a:r>
              <a:rPr lang="en-US" sz="1800" dirty="0" smtClean="0">
                <a:solidFill>
                  <a:srgbClr val="003366"/>
                </a:solidFill>
              </a:rPr>
              <a:t>y a factor of r.    </a:t>
            </a:r>
          </a:p>
        </p:txBody>
      </p:sp>
    </p:spTree>
    <p:extLst>
      <p:ext uri="{BB962C8B-B14F-4D97-AF65-F5344CB8AC3E}">
        <p14:creationId xmlns:p14="http://schemas.microsoft.com/office/powerpoint/2010/main" val="109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0" y="1615237"/>
            <a:ext cx="2460812" cy="2029599"/>
            <a:chOff x="762000" y="381000"/>
            <a:chExt cx="2460812" cy="2029599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195113"/>
                </p:ext>
              </p:extLst>
            </p:nvPr>
          </p:nvGraphicFramePr>
          <p:xfrm>
            <a:off x="762000" y="381000"/>
            <a:ext cx="2460812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" name="Acrobat Document" r:id="rId3" imgW="5228963" imgH="3238500" progId="AcroExch.Document.11">
                    <p:embed/>
                  </p:oleObj>
                </mc:Choice>
                <mc:Fallback>
                  <p:oleObj name="Acrobat Document" r:id="rId3" imgW="5228963" imgH="323850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2000" y="381000"/>
                          <a:ext cx="2460812" cy="152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600200" y="2133600"/>
              <a:ext cx="57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200" dirty="0">
                  <a:solidFill>
                    <a:srgbClr val="003366"/>
                  </a:solidFill>
                </a:rPr>
                <a:t>t</a:t>
              </a:r>
              <a:r>
                <a:rPr lang="en-US" sz="1200" dirty="0" smtClean="0">
                  <a:solidFill>
                    <a:srgbClr val="003366"/>
                  </a:solidFill>
                </a:rPr>
                <a:t>=200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4400" y="1405638"/>
            <a:ext cx="2739259" cy="2315398"/>
            <a:chOff x="4724400" y="171401"/>
            <a:chExt cx="2739259" cy="2315398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468888"/>
                </p:ext>
              </p:extLst>
            </p:nvPr>
          </p:nvGraphicFramePr>
          <p:xfrm>
            <a:off x="4724400" y="171401"/>
            <a:ext cx="2739259" cy="1695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" name="Acrobat Document" r:id="rId5" imgW="5324320" imgH="3295515" progId="AcroExch.Document.11">
                    <p:embed/>
                  </p:oleObj>
                </mc:Choice>
                <mc:Fallback>
                  <p:oleObj name="Acrobat Document" r:id="rId5" imgW="5324320" imgH="3295515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24400" y="171401"/>
                          <a:ext cx="2739259" cy="1695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943600" y="220980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200" dirty="0" smtClean="0">
                  <a:solidFill>
                    <a:srgbClr val="003366"/>
                  </a:solidFill>
                </a:rPr>
                <a:t>240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34207" y="3505200"/>
            <a:ext cx="2829616" cy="1752600"/>
            <a:chOff x="2634207" y="2270963"/>
            <a:chExt cx="2829616" cy="17526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370521"/>
                </p:ext>
              </p:extLst>
            </p:nvPr>
          </p:nvGraphicFramePr>
          <p:xfrm>
            <a:off x="2634207" y="2270963"/>
            <a:ext cx="2829616" cy="175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" name="Acrobat Document" r:id="rId7" imgW="5505309" imgH="3409815" progId="AcroExch.Document.11">
                    <p:embed/>
                  </p:oleObj>
                </mc:Choice>
                <mc:Fallback>
                  <p:oleObj name="Acrobat Document" r:id="rId7" imgW="5505309" imgH="3409815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34207" y="2270963"/>
                          <a:ext cx="2829616" cy="175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028817" y="3746564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200" dirty="0" smtClean="0">
                  <a:solidFill>
                    <a:srgbClr val="003366"/>
                  </a:solidFill>
                </a:rPr>
                <a:t>300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02505" y="5687057"/>
                <a:ext cx="47663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505" y="5687057"/>
                <a:ext cx="476630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28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01641" y="6076890"/>
            <a:ext cx="7045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Initial condition: momentum kick to the particles at the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457200"/>
                <a:ext cx="71683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hen a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peak hits the right boundary it turns into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peak whose integral is multiplied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"/>
                <a:ext cx="7168373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850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990600"/>
            <a:ext cx="1685347" cy="989690"/>
            <a:chOff x="3154844" y="5791200"/>
            <a:chExt cx="1685347" cy="989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14270" y="5943600"/>
                  <a:ext cx="1168205" cy="589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270" y="5943600"/>
                  <a:ext cx="1168205" cy="58964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3154844" y="5791200"/>
              <a:ext cx="1685347" cy="98969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4501" y="314235"/>
            <a:ext cx="45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Comments on the reflection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3200400"/>
                <a:ext cx="69737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    this is the case or resonance, no reflection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00400"/>
                <a:ext cx="697370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12" t="-24000" r="-1312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3902592"/>
                <a:ext cx="49675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=∞ →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    fixed boundary condition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02592"/>
                <a:ext cx="496751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840" t="-23529" r="-2086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990" y="4543621"/>
                <a:ext cx="461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means change of phase at reflection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90" y="4543621"/>
                <a:ext cx="461402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2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5230" y="1295400"/>
                <a:ext cx="4840492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(±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30" y="1295400"/>
                <a:ext cx="4840492" cy="585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0" y="533400"/>
            <a:ext cx="61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Consider first the case </a:t>
            </a:r>
            <a:r>
              <a:rPr lang="en-US" sz="1800" dirty="0" smtClean="0">
                <a:solidFill>
                  <a:srgbClr val="A50021"/>
                </a:solidFill>
              </a:rPr>
              <a:t>r=0</a:t>
            </a:r>
            <a:r>
              <a:rPr lang="en-US" sz="1800" dirty="0" smtClean="0">
                <a:solidFill>
                  <a:srgbClr val="003366"/>
                </a:solidFill>
              </a:rPr>
              <a:t> and solve for the sound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2859197"/>
                <a:ext cx="3581400" cy="539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𝜎𝜔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59197"/>
                <a:ext cx="3581400" cy="539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3858" y="2316232"/>
                <a:ext cx="6670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Using the Green’s function of the diffusion equation (for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58" y="2316232"/>
                <a:ext cx="667092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2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19200" y="38100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The solution is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5800" y="4648200"/>
            <a:ext cx="7696200" cy="762000"/>
            <a:chOff x="685800" y="4648200"/>
            <a:chExt cx="7696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48269" y="4787956"/>
                  <a:ext cx="7454413" cy="374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𝑑𝑦𝑓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en-US" sz="1800" dirty="0" smtClean="0">
                      <a:solidFill>
                        <a:srgbClr val="003366"/>
                      </a:solidFill>
                    </a:rPr>
                    <a:t>+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dirty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dirty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dirty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nary>
                        <m:nary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nary>
                            <m:nary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69" y="4787956"/>
                  <a:ext cx="7454413" cy="3743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26" t="-138710" r="-572" b="-2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685800" y="4648200"/>
              <a:ext cx="7696200" cy="762000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724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For non-vanishing reflection coefficient 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00200" y="3951794"/>
            <a:ext cx="5867400" cy="2209800"/>
            <a:chOff x="1447800" y="1219200"/>
            <a:chExt cx="5867400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524000" y="1447800"/>
                  <a:ext cx="5604996" cy="1894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=±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𝑑𝑦𝑓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000" b="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:endParaRPr lang="en-US" sz="200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rad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=±</m:t>
                            </m:r>
                          </m:sub>
                          <m:sup/>
                          <m:e>
                            <m:nary>
                              <m:nary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nary>
                                  <m:nary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1447800"/>
                  <a:ext cx="5604996" cy="189410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1447800" y="1219200"/>
              <a:ext cx="5867400" cy="22098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57381" y="1370538"/>
            <a:ext cx="6934200" cy="1295400"/>
            <a:chOff x="1219200" y="4876800"/>
            <a:chExt cx="69342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71600" y="5029200"/>
                  <a:ext cx="6519477" cy="8554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𝐷𝑡</m:t>
                                </m:r>
                              </m:e>
                            </m:rad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𝜎𝜏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𝑛𝑁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𝜎𝜔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𝐷𝑡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5029200"/>
                  <a:ext cx="6519477" cy="8554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1219200" y="4876800"/>
              <a:ext cx="6934200" cy="12954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762000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The Green’s function 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9781" y="3124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And the solution is </a:t>
            </a:r>
          </a:p>
        </p:txBody>
      </p:sp>
    </p:spTree>
    <p:extLst>
      <p:ext uri="{BB962C8B-B14F-4D97-AF65-F5344CB8AC3E}">
        <p14:creationId xmlns:p14="http://schemas.microsoft.com/office/powerpoint/2010/main" val="1740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2" y="457200"/>
            <a:ext cx="9057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many 1d models and in some 2d one observes anomalous heat conduction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71727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Main observations: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2057400"/>
                <a:ext cx="10779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57400"/>
                <a:ext cx="1077987" cy="576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2191602"/>
                <a:ext cx="1187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91602"/>
                <a:ext cx="118718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590" r="-359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524000" y="2286000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486090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Long range time correlations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00819" y="3960913"/>
            <a:ext cx="4054737" cy="746871"/>
            <a:chOff x="2300819" y="3862527"/>
            <a:chExt cx="4054737" cy="746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13366" y="3862527"/>
                  <a:ext cx="2142190" cy="7468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366" y="3862527"/>
                  <a:ext cx="2142190" cy="7468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300819" y="3996731"/>
              <a:ext cx="1594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Total current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4800600"/>
            <a:ext cx="4945351" cy="576183"/>
            <a:chOff x="2857447" y="4760310"/>
            <a:chExt cx="4945351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57447" y="4760310"/>
                  <a:ext cx="3160352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47" y="4760310"/>
                  <a:ext cx="3160352" cy="5761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29400" y="4912710"/>
                  <a:ext cx="11733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912710"/>
                  <a:ext cx="117339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167" r="-416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1524000" y="3581400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5943600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0284" y="5791200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Non trivial temperature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21945" y="2756239"/>
                <a:ext cx="1042721" cy="44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:r>
                  <a:rPr lang="en-US" sz="2000" b="0" dirty="0" smtClean="0">
                    <a:solidFill>
                      <a:srgbClr val="00336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45" y="2756239"/>
                <a:ext cx="1042721" cy="444161"/>
              </a:xfrm>
              <a:prstGeom prst="rect">
                <a:avLst/>
              </a:prstGeom>
              <a:blipFill rotWithShape="0">
                <a:blip r:embed="rId7"/>
                <a:stretch>
                  <a:fillRect l="-14620" t="-2740" r="-1462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33600" y="2781356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</a:t>
            </a:r>
            <a:r>
              <a:rPr lang="en-US" sz="2000" dirty="0" smtClean="0">
                <a:solidFill>
                  <a:srgbClr val="003366"/>
                </a:solidFill>
              </a:rPr>
              <a:t>ivergent heat conductance</a:t>
            </a:r>
          </a:p>
        </p:txBody>
      </p:sp>
    </p:spTree>
    <p:extLst>
      <p:ext uri="{BB962C8B-B14F-4D97-AF65-F5344CB8AC3E}">
        <p14:creationId xmlns:p14="http://schemas.microsoft.com/office/powerpoint/2010/main" val="8547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918742"/>
                <a:ext cx="3617272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18742"/>
                <a:ext cx="3617272" cy="5250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8456" y="2839184"/>
                <a:ext cx="4249560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456" y="2839184"/>
                <a:ext cx="4249560" cy="666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359" y="1790576"/>
                <a:ext cx="3272626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1790576"/>
                <a:ext cx="3272626" cy="692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495" y="5744364"/>
                <a:ext cx="7421199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>
                    <a:solidFill>
                      <a:srgbClr val="003366"/>
                    </a:solidFill>
                  </a:rPr>
                  <a:t>t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his can be done using 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 and averaging over the </a:t>
                </a:r>
              </a:p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initial condition and the noise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5" y="5744364"/>
                <a:ext cx="7421199" cy="652615"/>
              </a:xfrm>
              <a:prstGeom prst="rect">
                <a:avLst/>
              </a:prstGeom>
              <a:blipFill rotWithShape="0">
                <a:blip r:embed="rId5"/>
                <a:stretch>
                  <a:fillRect l="-740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1090" y="370201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n</a:t>
            </a:r>
            <a:r>
              <a:rPr lang="en-US" sz="1800" dirty="0" smtClean="0">
                <a:solidFill>
                  <a:srgbClr val="003366"/>
                </a:solidFill>
              </a:rPr>
              <a:t>eeds to calculate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6221" y="29822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Calculating the temperature profile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6800" y="4654447"/>
            <a:ext cx="6172200" cy="523767"/>
            <a:chOff x="1066800" y="4654447"/>
            <a:chExt cx="6172200" cy="523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43000" y="4762062"/>
                  <a:ext cx="59861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762062"/>
                  <a:ext cx="598619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174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1066800" y="4654447"/>
              <a:ext cx="6172200" cy="523767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4529274"/>
                <a:ext cx="2277034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29274"/>
                <a:ext cx="2277034" cy="7795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" y="1676400"/>
            <a:ext cx="8839200" cy="1219200"/>
            <a:chOff x="152400" y="4953000"/>
            <a:chExt cx="8839200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8600" y="5181600"/>
                  <a:ext cx="8476423" cy="6713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16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16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181600"/>
                  <a:ext cx="8476423" cy="6713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152400" y="4953000"/>
              <a:ext cx="8839200" cy="12192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3600" y="4558457"/>
                <a:ext cx="1681742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558457"/>
                <a:ext cx="1681742" cy="5250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685800"/>
                <a:ext cx="73575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one recovers the kernel of the infinite system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"/>
                <a:ext cx="735759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12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1524000"/>
                <a:ext cx="2425792" cy="601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2425792" cy="601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9800" y="1549072"/>
                <a:ext cx="70968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49072"/>
                <a:ext cx="709681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0791" y="3276600"/>
                <a:ext cx="4282005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91" y="3276600"/>
                <a:ext cx="4282005" cy="691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71600" y="2634037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stationary current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495800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err="1" smtClean="0">
                <a:solidFill>
                  <a:srgbClr val="003366"/>
                </a:solidFill>
              </a:rPr>
              <a:t>Sonin</a:t>
            </a:r>
            <a:r>
              <a:rPr lang="en-US" sz="2000" dirty="0" smtClean="0">
                <a:solidFill>
                  <a:srgbClr val="003366"/>
                </a:solidFill>
              </a:rPr>
              <a:t> inversion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6464" y="5236134"/>
                <a:ext cx="2112501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64" y="5236134"/>
                <a:ext cx="2112501" cy="582339"/>
              </a:xfrm>
              <a:prstGeom prst="rect">
                <a:avLst/>
              </a:prstGeom>
              <a:blipFill rotWithShape="0"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9521" y="6019800"/>
                <a:ext cx="3186385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meniscus exponent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21" y="6019800"/>
                <a:ext cx="3186385" cy="526939"/>
              </a:xfrm>
              <a:prstGeom prst="rect">
                <a:avLst/>
              </a:prstGeom>
              <a:blipFill rotWithShape="0">
                <a:blip r:embed="rId7"/>
                <a:stretch>
                  <a:fillRect l="-21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5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685800"/>
                <a:ext cx="7065652" cy="834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(fixed, or fully reflecting </a:t>
                </a:r>
                <a:r>
                  <a:rPr lang="en-US" sz="2000" dirty="0" err="1" smtClean="0">
                    <a:solidFill>
                      <a:srgbClr val="003366"/>
                    </a:solidFill>
                  </a:rPr>
                  <a:t>bc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) the temperature profile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h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as been calculated to yield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"/>
                <a:ext cx="7065652" cy="834716"/>
              </a:xfrm>
              <a:prstGeom prst="rect">
                <a:avLst/>
              </a:prstGeom>
              <a:blipFill rotWithShape="0">
                <a:blip r:embed="rId2"/>
                <a:stretch>
                  <a:fillRect l="-949" t="-3676" r="-86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9060" y="1600200"/>
            <a:ext cx="6392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3366"/>
                </a:solidFill>
              </a:rPr>
              <a:t>S. </a:t>
            </a:r>
            <a:r>
              <a:rPr lang="en-US" sz="1600" dirty="0" err="1" smtClean="0">
                <a:solidFill>
                  <a:srgbClr val="003366"/>
                </a:solidFill>
              </a:rPr>
              <a:t>Lepri</a:t>
            </a:r>
            <a:r>
              <a:rPr lang="en-US" sz="1600" dirty="0" smtClean="0">
                <a:solidFill>
                  <a:srgbClr val="003366"/>
                </a:solidFill>
              </a:rPr>
              <a:t>, C. Mejia-</a:t>
            </a:r>
            <a:r>
              <a:rPr lang="en-US" sz="1600" dirty="0" err="1" smtClean="0">
                <a:solidFill>
                  <a:srgbClr val="003366"/>
                </a:solidFill>
              </a:rPr>
              <a:t>Monasterio</a:t>
            </a:r>
            <a:r>
              <a:rPr lang="en-US" sz="1600" dirty="0" smtClean="0">
                <a:solidFill>
                  <a:srgbClr val="003366"/>
                </a:solidFill>
              </a:rPr>
              <a:t>, A. </a:t>
            </a:r>
            <a:r>
              <a:rPr lang="en-US" sz="1600" dirty="0" err="1" smtClean="0">
                <a:solidFill>
                  <a:srgbClr val="003366"/>
                </a:solidFill>
              </a:rPr>
              <a:t>Politi</a:t>
            </a:r>
            <a:r>
              <a:rPr lang="en-US" sz="1600" dirty="0" smtClean="0">
                <a:solidFill>
                  <a:srgbClr val="003366"/>
                </a:solidFill>
              </a:rPr>
              <a:t>, J. Phys. A 42, 025001 (2009)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2819400"/>
                <a:ext cx="73848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Thus the meniscus exponent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 depends on the coupling to the 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h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eat bath through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19400"/>
                <a:ext cx="738484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2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8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0" y="838200"/>
                <a:ext cx="18587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838200"/>
                <a:ext cx="185877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279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1679514"/>
                <a:ext cx="3272626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79514"/>
                <a:ext cx="3272626" cy="692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28800" y="2895600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take derivative with respect to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9400" y="4426564"/>
                <a:ext cx="1681742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426564"/>
                <a:ext cx="1681742" cy="525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524000" y="4343400"/>
            <a:ext cx="3414676" cy="691408"/>
            <a:chOff x="1524000" y="4343400"/>
            <a:chExt cx="3414676" cy="691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81200" y="4343400"/>
                  <a:ext cx="2957476" cy="6914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343400"/>
                  <a:ext cx="2957476" cy="6914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1524000" y="4504438"/>
              <a:ext cx="527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rgbClr val="003366"/>
                  </a:solidFill>
                </a:rPr>
                <a:t>P.V.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2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371600"/>
                <a:ext cx="8476423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8476423" cy="6713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903" y="2743200"/>
                <a:ext cx="4197816" cy="53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Suppose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den>
                    </m:f>
                    <m:r>
                      <a:rPr lang="en-US" sz="200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 for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903" y="2743200"/>
                <a:ext cx="4197816" cy="535659"/>
              </a:xfrm>
              <a:prstGeom prst="rect">
                <a:avLst/>
              </a:prstGeom>
              <a:blipFill rotWithShape="0">
                <a:blip r:embed="rId4"/>
                <a:stretch>
                  <a:fillRect l="-145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4191000"/>
                <a:ext cx="8588570" cy="513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 integral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singularity originating from two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1000"/>
                <a:ext cx="8588570" cy="513089"/>
              </a:xfrm>
              <a:prstGeom prst="rect">
                <a:avLst/>
              </a:prstGeom>
              <a:blipFill rotWithShape="0">
                <a:blip r:embed="rId5"/>
                <a:stretch>
                  <a:fillRect l="-781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38400" y="304800"/>
            <a:ext cx="3414676" cy="691408"/>
            <a:chOff x="2438400" y="304800"/>
            <a:chExt cx="3414676" cy="691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895600" y="304800"/>
                  <a:ext cx="2957476" cy="6914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04800"/>
                  <a:ext cx="2957476" cy="6914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438400" y="434667"/>
              <a:ext cx="527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rgbClr val="003366"/>
                  </a:solidFill>
                </a:rPr>
                <a:t>P.V.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7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5778" y="1598039"/>
                <a:ext cx="4628575" cy="622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den>
                          </m:f>
                        </m:e>
                      </m:nary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den>
                          </m:f>
                        </m:e>
                      </m:nary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78" y="1598039"/>
                <a:ext cx="4628575" cy="622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9838" y="2518750"/>
                <a:ext cx="4593538" cy="6222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nary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38" y="2518750"/>
                <a:ext cx="4593538" cy="622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99273"/>
                <a:ext cx="1219200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99273"/>
                <a:ext cx="1219200" cy="287323"/>
              </a:xfrm>
              <a:prstGeom prst="rect">
                <a:avLst/>
              </a:prstGeom>
              <a:blipFill rotWithShape="0">
                <a:blip r:embed="rId4"/>
                <a:stretch>
                  <a:fillRect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424738"/>
                <a:ext cx="8476423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4738"/>
                <a:ext cx="8476423" cy="6713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92907" y="4800600"/>
            <a:ext cx="5867400" cy="1295400"/>
            <a:chOff x="1676400" y="4724400"/>
            <a:chExt cx="58674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48237" y="4800600"/>
                  <a:ext cx="5452134" cy="9485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𝑑𝑤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nary>
                              <m:nary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𝑑𝑤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237" y="4800600"/>
                  <a:ext cx="5452134" cy="94859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676400" y="4724400"/>
              <a:ext cx="5867400" cy="12954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11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352474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395497"/>
              </p:ext>
            </p:extLst>
          </p:nvPr>
        </p:nvGraphicFramePr>
        <p:xfrm>
          <a:off x="1295400" y="1600200"/>
          <a:ext cx="60960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Acrobat Document" r:id="rId3" imgW="10086764" imgH="4733857" progId="AcroExch.Document.11">
                  <p:embed/>
                </p:oleObj>
              </mc:Choice>
              <mc:Fallback>
                <p:oleObj name="Acrobat Document" r:id="rId3" imgW="10086764" imgH="47338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600200"/>
                        <a:ext cx="6096000" cy="286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48006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R=0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80060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R=1/2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2200" y="5715000"/>
                <a:ext cx="4413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715000"/>
                <a:ext cx="4413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45" r="-110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9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5508" y="749721"/>
                <a:ext cx="6104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One may consider different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’s for the two reservoirs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08" y="749721"/>
                <a:ext cx="610449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099" t="-7576" r="-2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616954" y="1776285"/>
            <a:ext cx="5334000" cy="1343799"/>
            <a:chOff x="1709909" y="1981200"/>
            <a:chExt cx="5334000" cy="1343799"/>
          </a:xfrm>
        </p:grpSpPr>
        <p:grpSp>
          <p:nvGrpSpPr>
            <p:cNvPr id="4" name="Group 3"/>
            <p:cNvGrpSpPr/>
            <p:nvPr/>
          </p:nvGrpSpPr>
          <p:grpSpPr>
            <a:xfrm>
              <a:off x="1709909" y="1981200"/>
              <a:ext cx="5334000" cy="1299865"/>
              <a:chOff x="2057400" y="4338935"/>
              <a:chExt cx="5334000" cy="12998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71800" y="5331023"/>
                <a:ext cx="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057400" y="5062105"/>
                <a:ext cx="5334000" cy="152400"/>
                <a:chOff x="1600200" y="3962400"/>
                <a:chExt cx="5334000" cy="1524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00200" y="4038600"/>
                  <a:ext cx="533400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943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334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7244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1148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5052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2860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95600" y="3962400"/>
                  <a:ext cx="152400" cy="152400"/>
                </a:xfrm>
                <a:prstGeom prst="ellipse">
                  <a:avLst/>
                </a:prstGeom>
                <a:solidFill>
                  <a:srgbClr val="A5002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Freeform 6"/>
              <p:cNvSpPr/>
              <p:nvPr/>
            </p:nvSpPr>
            <p:spPr>
              <a:xfrm>
                <a:off x="4017523" y="4821514"/>
                <a:ext cx="593388" cy="107167"/>
              </a:xfrm>
              <a:custGeom>
                <a:avLst/>
                <a:gdLst>
                  <a:gd name="connsiteX0" fmla="*/ 0 w 593388"/>
                  <a:gd name="connsiteY0" fmla="*/ 87712 h 107167"/>
                  <a:gd name="connsiteX1" fmla="*/ 311286 w 593388"/>
                  <a:gd name="connsiteY1" fmla="*/ 163 h 107167"/>
                  <a:gd name="connsiteX2" fmla="*/ 593388 w 593388"/>
                  <a:gd name="connsiteY2" fmla="*/ 107167 h 107167"/>
                  <a:gd name="connsiteX3" fmla="*/ 593388 w 593388"/>
                  <a:gd name="connsiteY3" fmla="*/ 107167 h 10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388" h="107167">
                    <a:moveTo>
                      <a:pt x="0" y="87712"/>
                    </a:moveTo>
                    <a:cubicBezTo>
                      <a:pt x="106194" y="42316"/>
                      <a:pt x="212388" y="-3079"/>
                      <a:pt x="311286" y="163"/>
                    </a:cubicBezTo>
                    <a:cubicBezTo>
                      <a:pt x="410184" y="3405"/>
                      <a:pt x="593388" y="107167"/>
                      <a:pt x="593388" y="107167"/>
                    </a:cubicBezTo>
                    <a:lnTo>
                      <a:pt x="593388" y="107167"/>
                    </a:lnTo>
                  </a:path>
                </a:pathLst>
              </a:custGeom>
              <a:noFill/>
              <a:ln w="19050">
                <a:solidFill>
                  <a:schemeClr val="tx2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338935"/>
                    <a:ext cx="439799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198873" y="3048000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873" y="3048000"/>
                  <a:ext cx="315727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308" r="-3846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237473" y="2999601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473" y="2999601"/>
                  <a:ext cx="31572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30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0600" y="3701094"/>
                <a:ext cx="7400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The kernel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 is the same as before but with reflection coefficients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701094"/>
                <a:ext cx="74007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98360" y="4721727"/>
                <a:ext cx="936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60" y="4721727"/>
                <a:ext cx="93673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519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57709" y="5323335"/>
                <a:ext cx="1430263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09" y="5323335"/>
                <a:ext cx="1430263" cy="653384"/>
              </a:xfrm>
              <a:prstGeom prst="rect">
                <a:avLst/>
              </a:prstGeom>
              <a:blipFill rotWithShape="0">
                <a:blip r:embed="rId1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1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0" y="332327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961074"/>
            <a:ext cx="5921790" cy="2619006"/>
            <a:chOff x="1524000" y="1447800"/>
            <a:chExt cx="5921790" cy="2619006"/>
          </a:xfrm>
        </p:grpSpPr>
        <p:sp>
          <p:nvSpPr>
            <p:cNvPr id="2" name="Rectangle 1"/>
            <p:cNvSpPr/>
            <p:nvPr/>
          </p:nvSpPr>
          <p:spPr>
            <a:xfrm>
              <a:off x="2209800" y="1447800"/>
              <a:ext cx="4916277" cy="1974773"/>
            </a:xfrm>
            <a:prstGeom prst="rect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endCxn id="2" idx="3"/>
            </p:cNvCxnSpPr>
            <p:nvPr/>
          </p:nvCxnSpPr>
          <p:spPr>
            <a:xfrm>
              <a:off x="2209800" y="2431974"/>
              <a:ext cx="4916277" cy="3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2218063" y="1447801"/>
              <a:ext cx="2467778" cy="991518"/>
            </a:xfrm>
            <a:custGeom>
              <a:avLst/>
              <a:gdLst>
                <a:gd name="connsiteX0" fmla="*/ 0 w 2467778"/>
                <a:gd name="connsiteY0" fmla="*/ 0 h 991518"/>
                <a:gd name="connsiteX1" fmla="*/ 716096 w 2467778"/>
                <a:gd name="connsiteY1" fmla="*/ 594910 h 991518"/>
                <a:gd name="connsiteX2" fmla="*/ 2467778 w 2467778"/>
                <a:gd name="connsiteY2" fmla="*/ 991518 h 99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778" h="991518">
                  <a:moveTo>
                    <a:pt x="0" y="0"/>
                  </a:moveTo>
                  <a:cubicBezTo>
                    <a:pt x="152400" y="214828"/>
                    <a:pt x="304800" y="429657"/>
                    <a:pt x="716096" y="594910"/>
                  </a:cubicBezTo>
                  <a:cubicBezTo>
                    <a:pt x="1127392" y="760163"/>
                    <a:pt x="1797585" y="875840"/>
                    <a:pt x="2467778" y="99151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4658299" y="2431056"/>
              <a:ext cx="2467778" cy="991518"/>
            </a:xfrm>
            <a:custGeom>
              <a:avLst/>
              <a:gdLst>
                <a:gd name="connsiteX0" fmla="*/ 0 w 2467778"/>
                <a:gd name="connsiteY0" fmla="*/ 0 h 991518"/>
                <a:gd name="connsiteX1" fmla="*/ 716096 w 2467778"/>
                <a:gd name="connsiteY1" fmla="*/ 594910 h 991518"/>
                <a:gd name="connsiteX2" fmla="*/ 2467778 w 2467778"/>
                <a:gd name="connsiteY2" fmla="*/ 991518 h 99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778" h="991518">
                  <a:moveTo>
                    <a:pt x="0" y="0"/>
                  </a:moveTo>
                  <a:cubicBezTo>
                    <a:pt x="152400" y="214828"/>
                    <a:pt x="304800" y="429657"/>
                    <a:pt x="716096" y="594910"/>
                  </a:cubicBezTo>
                  <a:cubicBezTo>
                    <a:pt x="1127392" y="760163"/>
                    <a:pt x="1797585" y="875840"/>
                    <a:pt x="2467778" y="99151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223926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4396" y="360994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75176" y="366669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9000" y="4009074"/>
                <a:ext cx="1109663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09074"/>
                <a:ext cx="1109663" cy="5823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60056" y="4146354"/>
                <a:ext cx="6853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56" y="4146354"/>
                <a:ext cx="68538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464" r="-71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6250" y="4933890"/>
                <a:ext cx="70848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Divergent temperature gradient at the boundaries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50" y="4933890"/>
                <a:ext cx="708482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6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282651" y="41155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(meniscus exponent)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2278" y="5782982"/>
            <a:ext cx="7814960" cy="646331"/>
            <a:chOff x="462278" y="5782982"/>
            <a:chExt cx="781496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462278" y="5782982"/>
              <a:ext cx="7814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rgbClr val="003366"/>
                  </a:solidFill>
                </a:rPr>
                <a:t>Anomalous conduction is a result of heat transport models which are faster</a:t>
              </a:r>
            </a:p>
            <a:p>
              <a:pPr algn="ctr" rtl="0"/>
              <a:r>
                <a:rPr lang="en-US" sz="1800" dirty="0">
                  <a:solidFill>
                    <a:srgbClr val="003366"/>
                  </a:solidFill>
                </a:rPr>
                <a:t>t</a:t>
              </a:r>
              <a:r>
                <a:rPr lang="en-US" sz="1800" dirty="0" smtClean="0">
                  <a:solidFill>
                    <a:srgbClr val="003366"/>
                  </a:solidFill>
                </a:rPr>
                <a:t>han diffusion (say ballistic sound modes). 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2278" y="5782982"/>
              <a:ext cx="7814960" cy="646331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8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399" y="208536"/>
            <a:ext cx="3969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Levy flight picture of heat transfer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79" y="685800"/>
            <a:ext cx="434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3366"/>
                </a:solidFill>
              </a:rPr>
              <a:t>S. </a:t>
            </a:r>
            <a:r>
              <a:rPr lang="en-US" sz="1400" dirty="0" err="1" smtClean="0">
                <a:solidFill>
                  <a:srgbClr val="003366"/>
                </a:solidFill>
              </a:rPr>
              <a:t>Lepri</a:t>
            </a:r>
            <a:r>
              <a:rPr lang="en-US" sz="1400" dirty="0" smtClean="0">
                <a:solidFill>
                  <a:srgbClr val="003366"/>
                </a:solidFill>
              </a:rPr>
              <a:t>, A. Politi PRE, 83 030107 (2011)  </a:t>
            </a:r>
          </a:p>
          <a:p>
            <a:pPr algn="l" rtl="0"/>
            <a:r>
              <a:rPr lang="en-US" sz="1400" dirty="0" smtClean="0">
                <a:solidFill>
                  <a:srgbClr val="003366"/>
                </a:solidFill>
              </a:rPr>
              <a:t>A. </a:t>
            </a:r>
            <a:r>
              <a:rPr lang="en-US" sz="1400" dirty="0" err="1" smtClean="0">
                <a:solidFill>
                  <a:srgbClr val="003366"/>
                </a:solidFill>
              </a:rPr>
              <a:t>Dhar</a:t>
            </a:r>
            <a:r>
              <a:rPr lang="en-US" sz="1400" dirty="0" smtClean="0">
                <a:solidFill>
                  <a:srgbClr val="003366"/>
                </a:solidFill>
              </a:rPr>
              <a:t>, K. Saito, B. Derrida PRE 87, 010103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560" y="1543566"/>
                <a:ext cx="7464929" cy="1072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Levy flight model: </a:t>
                </a:r>
              </a:p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Non-interacting particles hop on a 1d line with  hopping rate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  <a:p>
                <a:pPr algn="l" rtl="0"/>
                <a:r>
                  <a:rPr lang="en-US" sz="1800" dirty="0">
                    <a:solidFill>
                      <a:srgbClr val="003366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                       at large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|                        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0" y="1543566"/>
                <a:ext cx="7464929" cy="1072858"/>
              </a:xfrm>
              <a:prstGeom prst="rect">
                <a:avLst/>
              </a:prstGeom>
              <a:blipFill rotWithShape="0">
                <a:blip r:embed="rId2"/>
                <a:stretch>
                  <a:fillRect l="-653" t="-2841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0541" y="395360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Bath densities: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27993" y="3968966"/>
                <a:ext cx="4130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93" y="3968966"/>
                <a:ext cx="41308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2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776050" y="4959566"/>
            <a:ext cx="4974501" cy="762000"/>
            <a:chOff x="892899" y="4876800"/>
            <a:chExt cx="6977202" cy="1143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822605" y="4876800"/>
              <a:ext cx="3115937" cy="1136573"/>
              <a:chOff x="2218063" y="4426027"/>
              <a:chExt cx="4908014" cy="1974773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218063" y="4426027"/>
                <a:ext cx="2467778" cy="991518"/>
              </a:xfrm>
              <a:custGeom>
                <a:avLst/>
                <a:gdLst>
                  <a:gd name="connsiteX0" fmla="*/ 0 w 2467778"/>
                  <a:gd name="connsiteY0" fmla="*/ 0 h 991518"/>
                  <a:gd name="connsiteX1" fmla="*/ 716096 w 2467778"/>
                  <a:gd name="connsiteY1" fmla="*/ 594910 h 991518"/>
                  <a:gd name="connsiteX2" fmla="*/ 2467778 w 2467778"/>
                  <a:gd name="connsiteY2" fmla="*/ 991518 h 99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7778" h="991518">
                    <a:moveTo>
                      <a:pt x="0" y="0"/>
                    </a:moveTo>
                    <a:cubicBezTo>
                      <a:pt x="152400" y="214828"/>
                      <a:pt x="304800" y="429657"/>
                      <a:pt x="716096" y="594910"/>
                    </a:cubicBezTo>
                    <a:cubicBezTo>
                      <a:pt x="1127392" y="760163"/>
                      <a:pt x="1797585" y="875840"/>
                      <a:pt x="2467778" y="991518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 flipV="1">
                <a:off x="4658299" y="5409282"/>
                <a:ext cx="2467778" cy="991518"/>
              </a:xfrm>
              <a:custGeom>
                <a:avLst/>
                <a:gdLst>
                  <a:gd name="connsiteX0" fmla="*/ 0 w 2467778"/>
                  <a:gd name="connsiteY0" fmla="*/ 0 h 991518"/>
                  <a:gd name="connsiteX1" fmla="*/ 716096 w 2467778"/>
                  <a:gd name="connsiteY1" fmla="*/ 594910 h 991518"/>
                  <a:gd name="connsiteX2" fmla="*/ 2467778 w 2467778"/>
                  <a:gd name="connsiteY2" fmla="*/ 991518 h 99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7778" h="991518">
                    <a:moveTo>
                      <a:pt x="0" y="0"/>
                    </a:moveTo>
                    <a:cubicBezTo>
                      <a:pt x="152400" y="214828"/>
                      <a:pt x="304800" y="429657"/>
                      <a:pt x="716096" y="594910"/>
                    </a:cubicBezTo>
                    <a:cubicBezTo>
                      <a:pt x="1127392" y="760163"/>
                      <a:pt x="1797585" y="875840"/>
                      <a:pt x="2467778" y="991518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892899" y="4876800"/>
              <a:ext cx="1926501" cy="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43600" y="6019800"/>
              <a:ext cx="1926501" cy="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5742" y="6336268"/>
                <a:ext cx="4606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What is the density profile for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 ?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2" y="6336268"/>
                <a:ext cx="46062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33982" y="4821066"/>
                <a:ext cx="343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82" y="4821066"/>
                <a:ext cx="3436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053" r="-35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4200" y="5537082"/>
                <a:ext cx="343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537082"/>
                <a:ext cx="3436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42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9698" y="2797428"/>
                <a:ext cx="5220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The model has anomalous current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98" y="2797428"/>
                <a:ext cx="52208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198" y="1219200"/>
                <a:ext cx="2689647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8" y="1219200"/>
                <a:ext cx="2689647" cy="6229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66800" y="533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One finds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4972" y="2057400"/>
                <a:ext cx="236609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72" y="2057400"/>
                <a:ext cx="2366097" cy="298928"/>
              </a:xfrm>
              <a:prstGeom prst="rect">
                <a:avLst/>
              </a:prstGeom>
              <a:blipFill rotWithShape="0">
                <a:blip r:embed="rId3"/>
                <a:stretch>
                  <a:fillRect l="-773" t="-2041" r="-2835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14400" y="3124200"/>
            <a:ext cx="758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Thus, for boundaries with reflection coefficient R, Levy flight with the</a:t>
            </a:r>
          </a:p>
          <a:p>
            <a:pPr algn="l" rtl="0"/>
            <a:r>
              <a:rPr lang="en-US" sz="1800" dirty="0">
                <a:solidFill>
                  <a:srgbClr val="003366"/>
                </a:solidFill>
              </a:rPr>
              <a:t>f</a:t>
            </a:r>
            <a:r>
              <a:rPr lang="en-US" sz="1800" dirty="0" smtClean="0">
                <a:solidFill>
                  <a:srgbClr val="003366"/>
                </a:solidFill>
              </a:rPr>
              <a:t>ollowing hopping rate yields the same density profile as the temperature</a:t>
            </a:r>
          </a:p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Profile of the heat conduction model with reflection coefficient 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8100" y="4873645"/>
                <a:ext cx="9182100" cy="911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336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4873645"/>
                <a:ext cx="9182100" cy="9119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1552" y="1494480"/>
                <a:ext cx="1609671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52" y="1494480"/>
                <a:ext cx="1609671" cy="4660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8400" y="1573603"/>
                <a:ext cx="11792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573603"/>
                <a:ext cx="117929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218" r="-103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0" y="762000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The meniscus exponent was conjectured to satisfy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9894" y="2218110"/>
                <a:ext cx="6182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For the harmonic chain with momentum exchange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94" y="2218110"/>
                <a:ext cx="618207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000" y="3733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But actually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31650" y="4838700"/>
            <a:ext cx="5867400" cy="1295400"/>
            <a:chOff x="1676400" y="4724400"/>
            <a:chExt cx="58674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48237" y="4800600"/>
                  <a:ext cx="5452134" cy="9485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𝑑𝑤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nary>
                              <m:nary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𝑑𝑤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237" y="4800600"/>
                  <a:ext cx="5452134" cy="94859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>
            <a:xfrm>
              <a:off x="1676400" y="4724400"/>
              <a:ext cx="5867400" cy="1295400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1123" y="3155616"/>
            <a:ext cx="1600200" cy="578184"/>
            <a:chOff x="3461123" y="3155616"/>
            <a:chExt cx="1600200" cy="578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61123" y="3155616"/>
                  <a:ext cx="1600200" cy="5186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1800" dirty="0" smtClean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123" y="3155616"/>
                  <a:ext cx="1600200" cy="5186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3581400" y="3155616"/>
              <a:ext cx="1371600" cy="578184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8200" y="838200"/>
            <a:ext cx="7386962" cy="5468005"/>
            <a:chOff x="838200" y="838200"/>
            <a:chExt cx="7386962" cy="5468005"/>
          </a:xfrm>
        </p:grpSpPr>
        <p:sp>
          <p:nvSpPr>
            <p:cNvPr id="3" name="TextBox 2"/>
            <p:cNvSpPr txBox="1"/>
            <p:nvPr/>
          </p:nvSpPr>
          <p:spPr>
            <a:xfrm>
              <a:off x="4038600" y="838200"/>
              <a:ext cx="1237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summary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9875" y="1905000"/>
              <a:ext cx="7135287" cy="4401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Fluctuating hydrodynamic approach is used to calculate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</a:t>
              </a:r>
              <a:r>
                <a:rPr lang="en-US" sz="2000" dirty="0" smtClean="0">
                  <a:solidFill>
                    <a:srgbClr val="003366"/>
                  </a:solidFill>
                </a:rPr>
                <a:t>he temperature profile in heat conducting systems.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The approach is used for a specific model where the profile 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a</a:t>
              </a:r>
              <a:r>
                <a:rPr lang="en-US" sz="2000" dirty="0" smtClean="0">
                  <a:solidFill>
                    <a:srgbClr val="003366"/>
                  </a:solidFill>
                </a:rPr>
                <a:t>nd the meniscus exponent are shown to depend on the </a:t>
              </a: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coupling to the heat bath.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Close connection with the Levy flight picture is suggested.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Application to other model and how universal are the profiles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r</a:t>
              </a:r>
              <a:r>
                <a:rPr lang="en-US" sz="2000" smtClean="0">
                  <a:solidFill>
                    <a:srgbClr val="003366"/>
                  </a:solidFill>
                </a:rPr>
                <a:t>emain </a:t>
              </a:r>
              <a:r>
                <a:rPr lang="en-US" sz="2000" dirty="0" smtClean="0">
                  <a:solidFill>
                    <a:srgbClr val="003366"/>
                  </a:solidFill>
                </a:rPr>
                <a:t>to be explored.</a:t>
              </a:r>
            </a:p>
            <a:p>
              <a:pPr algn="l" rtl="0"/>
              <a:endParaRPr lang="en-US" sz="2000" dirty="0" smtClean="0">
                <a:solidFill>
                  <a:srgbClr val="003366"/>
                </a:solidFill>
              </a:endParaRPr>
            </a:p>
            <a:p>
              <a:pPr algn="l" rtl="0"/>
              <a:endParaRPr lang="en-US" sz="2000" dirty="0" smtClean="0">
                <a:solidFill>
                  <a:srgbClr val="003366"/>
                </a:solidFill>
              </a:endParaRPr>
            </a:p>
            <a:p>
              <a:pPr algn="l" rtl="0"/>
              <a:endParaRPr lang="en-US" sz="2000" dirty="0" smtClean="0">
                <a:solidFill>
                  <a:srgbClr val="003366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1981200"/>
              <a:ext cx="152400" cy="2895600"/>
              <a:chOff x="838200" y="1981200"/>
              <a:chExt cx="152400" cy="28956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38200" y="19812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38200" y="47244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38200" y="41148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38200" y="2895600"/>
                <a:ext cx="152400" cy="152400"/>
              </a:xfrm>
              <a:prstGeom prst="ellipse">
                <a:avLst/>
              </a:prstGeom>
              <a:solidFill>
                <a:srgbClr val="A5002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51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47564" y="533400"/>
            <a:ext cx="5171243" cy="3733799"/>
            <a:chOff x="2047564" y="1288318"/>
            <a:chExt cx="5171243" cy="3733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564" y="1288318"/>
              <a:ext cx="5171243" cy="3429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91499" y="4714340"/>
              <a:ext cx="2483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400" dirty="0" smtClean="0">
                  <a:solidFill>
                    <a:srgbClr val="003366"/>
                  </a:solidFill>
                </a:rPr>
                <a:t>Mathematical Physics (2000)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5257800"/>
            <a:ext cx="6461985" cy="1323440"/>
            <a:chOff x="1295400" y="5410199"/>
            <a:chExt cx="6461985" cy="1323440"/>
          </a:xfrm>
        </p:grpSpPr>
        <p:sp>
          <p:nvSpPr>
            <p:cNvPr id="3" name="Rectangle 2"/>
            <p:cNvSpPr/>
            <p:nvPr/>
          </p:nvSpPr>
          <p:spPr>
            <a:xfrm>
              <a:off x="1508985" y="5410200"/>
              <a:ext cx="624840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003366"/>
                  </a:solidFill>
                </a:rPr>
                <a:t>…this </a:t>
              </a:r>
              <a:r>
                <a:rPr lang="en-US" sz="2000" dirty="0">
                  <a:solidFill>
                    <a:srgbClr val="003366"/>
                  </a:solidFill>
                </a:rPr>
                <a:t>is what we would consider a satisfactory answer to the challenge in the title of this article and we offer a bottle of very good wine to anyone who provides it.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95400" y="5410199"/>
              <a:ext cx="6248400" cy="1323439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1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195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Typical models: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461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 chain of nonlinear coupled oscillators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6989" y="1981200"/>
                <a:ext cx="3537763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989" y="1981200"/>
                <a:ext cx="3537763" cy="8654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1600" y="3056183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e.g. Fermi-Pasta-</a:t>
            </a:r>
            <a:r>
              <a:rPr lang="en-US" sz="2000" dirty="0" err="1" smtClean="0">
                <a:solidFill>
                  <a:srgbClr val="003366"/>
                </a:solidFill>
              </a:rPr>
              <a:t>Ulam</a:t>
            </a:r>
            <a:r>
              <a:rPr lang="en-US" sz="2000" dirty="0" smtClean="0">
                <a:solidFill>
                  <a:srgbClr val="003366"/>
                </a:solidFill>
              </a:rPr>
              <a:t> chain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5827" y="3665783"/>
                <a:ext cx="26781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27" y="3665783"/>
                <a:ext cx="267816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7" r="-22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14400" y="1495455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4953000"/>
                <a:ext cx="66992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Note: Harmonic chain is a non-generic case in which the modes</a:t>
                </a:r>
              </a:p>
              <a:p>
                <a:pPr algn="l" rtl="0"/>
                <a:r>
                  <a:rPr lang="en-US" sz="1800" dirty="0">
                    <a:solidFill>
                      <a:srgbClr val="003366"/>
                    </a:solidFill>
                  </a:rPr>
                  <a:t>a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re non-interacting.   As a result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rather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800" dirty="0" smtClean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53000"/>
                <a:ext cx="669927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82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Hard disks model with alternating masses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9399" y="1600200"/>
                <a:ext cx="3602461" cy="745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399" y="1600200"/>
                <a:ext cx="3602461" cy="745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4400" y="1143000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733800"/>
                <a:ext cx="84305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note: when the masses are equal the model does not relax to equilibrium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(when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Due to energy and momentum conservation particles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ust exchange momenta in collisions.</a:t>
                </a:r>
                <a:endParaRPr lang="en-US" sz="18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843051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723" t="-3012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471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Hard disks with three particle collisions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1682" y="451154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Stochastic models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24000" y="2095500"/>
            <a:ext cx="5638800" cy="533400"/>
            <a:chOff x="1524000" y="2095500"/>
            <a:chExt cx="5638800" cy="533400"/>
          </a:xfrm>
        </p:grpSpPr>
        <p:sp>
          <p:nvSpPr>
            <p:cNvPr id="4" name="Oval 3"/>
            <p:cNvSpPr/>
            <p:nvPr/>
          </p:nvSpPr>
          <p:spPr>
            <a:xfrm>
              <a:off x="15240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004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482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008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2095500"/>
              <a:ext cx="914400" cy="533400"/>
            </a:xfrm>
            <a:prstGeom prst="ellips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71800" y="3278147"/>
                <a:ext cx="31389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278147"/>
                <a:ext cx="3138936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362" r="-3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34858" y="3921687"/>
                <a:ext cx="3230500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858" y="3921687"/>
                <a:ext cx="3230500" cy="313484"/>
              </a:xfrm>
              <a:prstGeom prst="rect">
                <a:avLst/>
              </a:prstGeom>
              <a:blipFill rotWithShape="0">
                <a:blip r:embed="rId3"/>
                <a:stretch>
                  <a:fillRect l="-1321" r="-1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990600" y="1371600"/>
            <a:ext cx="152400" cy="152400"/>
          </a:xfrm>
          <a:prstGeom prst="ellipse">
            <a:avLst/>
          </a:prstGeom>
          <a:solidFill>
            <a:srgbClr val="A5002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5" y="1138423"/>
            <a:ext cx="4572009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3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 rtl="0">
          <a:defRPr sz="1800" dirty="0" smtClean="0">
            <a:solidFill>
              <a:srgbClr val="00336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133592</TotalTime>
  <Words>1222</Words>
  <Application>Microsoft Office PowerPoint</Application>
  <PresentationFormat>On-screen Show (4:3)</PresentationFormat>
  <Paragraphs>296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Complex Systems</dc:creator>
  <cp:lastModifiedBy>fnmukaml</cp:lastModifiedBy>
  <cp:revision>1430</cp:revision>
  <cp:lastPrinted>2011-12-15T12:31:19Z</cp:lastPrinted>
  <dcterms:created xsi:type="dcterms:W3CDTF">2002-12-05T21:16:56Z</dcterms:created>
  <dcterms:modified xsi:type="dcterms:W3CDTF">2017-04-23T14:24:31Z</dcterms:modified>
</cp:coreProperties>
</file>