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6" r:id="rId3"/>
    <p:sldId id="258" r:id="rId4"/>
    <p:sldId id="256" r:id="rId5"/>
    <p:sldId id="261" r:id="rId6"/>
    <p:sldId id="262" r:id="rId7"/>
    <p:sldId id="267" r:id="rId8"/>
    <p:sldId id="272" r:id="rId9"/>
    <p:sldId id="273" r:id="rId10"/>
    <p:sldId id="280" r:id="rId11"/>
    <p:sldId id="277" r:id="rId12"/>
    <p:sldId id="274" r:id="rId13"/>
    <p:sldId id="279" r:id="rId14"/>
    <p:sldId id="275" r:id="rId15"/>
    <p:sldId id="276" r:id="rId16"/>
    <p:sldId id="264" r:id="rId17"/>
    <p:sldId id="259" r:id="rId18"/>
    <p:sldId id="260" r:id="rId19"/>
    <p:sldId id="278" r:id="rId20"/>
    <p:sldId id="281" r:id="rId21"/>
    <p:sldId id="284" r:id="rId22"/>
    <p:sldId id="285" r:id="rId23"/>
    <p:sldId id="286" r:id="rId24"/>
    <p:sldId id="287" r:id="rId25"/>
    <p:sldId id="282" r:id="rId26"/>
    <p:sldId id="283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419F-55BD-4877-9A99-71214CC0D72E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D5C-D6BB-41AD-8FC2-D942E4DCCB0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de-CH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Anatomical and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cytoarchitectonic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details of the left hemisphere. The different lobes (frontal, temporal, parietal, occipital) are marked by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colored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borders. Major language relevant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gyri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(IFG, STG, MTG) are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color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coded. Numbers indicate language-relevant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Brodmann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Areas (BA) which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Brodmann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(1909) defined on the basis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cytoarchitectonic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characteristics. The coordinate labels superior/inferior indicate the position of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gyrus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within a lobe (e.g., superior temporal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gyrus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or within a BA (e.g., superior BA 44; the superior/inferior dimension is also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labeled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dorsal/ventral). The coordinate labels anterior/posterior indicate the position within a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gyrus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(e.g., anterior superior temporal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gyrus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the anterior/posterior dimension is also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labeled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rostral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/caudal).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Broca's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area consists of the pars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opercularis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(BA 44) and the pars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triangularis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(BA 45). Located anterior to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Broca's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area is the pars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orbitalis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(BA 47). The frontal operculum (FOP) is located ventrally and more medially to BA 44, BA 45.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premotor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cortex is located in BA 6.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Wernicke's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area is defined as BA 42 and BA 22. The primary auditory cortex (PAC) and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Heschl's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gyrus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(HG) are located in a lateral to medial orientation.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6C3-3ECC-481E-A9EB-999714BD0EBD}" type="datetimeFigureOut">
              <a:rPr lang="de-CH" smtClean="0"/>
              <a:pPr/>
              <a:t>01.04.2015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1352-C069-4B03-9D79-D9AC0D62166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sz="4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55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smtClean="0"/>
              <a:t>Interaction </a:t>
            </a:r>
            <a:r>
              <a:rPr lang="de-CH" sz="3200" dirty="0" err="1" smtClean="0"/>
              <a:t>between</a:t>
            </a:r>
            <a:r>
              <a:rPr lang="de-CH" sz="3200" dirty="0" smtClean="0"/>
              <a:t> V1 </a:t>
            </a:r>
            <a:r>
              <a:rPr lang="de-CH" sz="3200" dirty="0" err="1" smtClean="0"/>
              <a:t>and</a:t>
            </a:r>
            <a:r>
              <a:rPr lang="de-CH" sz="3200" dirty="0" smtClean="0"/>
              <a:t> FEF </a:t>
            </a:r>
            <a:r>
              <a:rPr lang="de-CH" sz="3200" dirty="0" err="1" smtClean="0"/>
              <a:t>during</a:t>
            </a:r>
            <a:r>
              <a:rPr lang="de-CH" sz="3200" dirty="0" smtClean="0"/>
              <a:t> </a:t>
            </a:r>
            <a:r>
              <a:rPr lang="de-CH" sz="3200" dirty="0" err="1" smtClean="0"/>
              <a:t>grouping</a:t>
            </a: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2400" dirty="0" err="1" smtClean="0"/>
              <a:t>Khayat</a:t>
            </a:r>
            <a:r>
              <a:rPr lang="de-CH" sz="2400" dirty="0" smtClean="0"/>
              <a:t> et al., J </a:t>
            </a:r>
            <a:r>
              <a:rPr lang="de-CH" sz="2400" dirty="0" err="1" smtClean="0"/>
              <a:t>Neurophysiology</a:t>
            </a:r>
            <a:r>
              <a:rPr lang="de-CH" sz="2400" dirty="0" smtClean="0"/>
              <a:t> 101 (2009) 1813</a:t>
            </a:r>
            <a:endParaRPr lang="de-CH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2" y="1781969"/>
            <a:ext cx="6200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FEF model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reading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brain</a:t>
            </a:r>
            <a:r>
              <a:rPr lang="de-CH" dirty="0" smtClean="0"/>
              <a:t> (</a:t>
            </a:r>
            <a:r>
              <a:rPr lang="de-CH" dirty="0" err="1" smtClean="0"/>
              <a:t>Heinzle</a:t>
            </a:r>
            <a:r>
              <a:rPr lang="de-CH" dirty="0" smtClean="0"/>
              <a:t> et al. J </a:t>
            </a:r>
            <a:r>
              <a:rPr lang="de-CH" dirty="0" err="1" smtClean="0"/>
              <a:t>Neurosci</a:t>
            </a:r>
            <a:r>
              <a:rPr lang="de-CH" dirty="0" smtClean="0"/>
              <a:t> 27:9341)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054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Complete</a:t>
            </a:r>
            <a:r>
              <a:rPr lang="de-CH" dirty="0" smtClean="0"/>
              <a:t> </a:t>
            </a:r>
            <a:r>
              <a:rPr lang="de-CH" dirty="0" err="1" smtClean="0"/>
              <a:t>network</a:t>
            </a:r>
            <a:r>
              <a:rPr lang="de-CH" dirty="0" smtClean="0"/>
              <a:t> </a:t>
            </a:r>
            <a:r>
              <a:rPr lang="de-CH" dirty="0" err="1" smtClean="0"/>
              <a:t>architecture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6766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Interactions: B </a:t>
            </a:r>
            <a:r>
              <a:rPr lang="de-CH" dirty="0" err="1" smtClean="0"/>
              <a:t>excitatory</a:t>
            </a:r>
            <a:r>
              <a:rPr lang="de-CH" dirty="0" smtClean="0"/>
              <a:t>, A </a:t>
            </a:r>
            <a:r>
              <a:rPr lang="de-CH" dirty="0" err="1" smtClean="0"/>
              <a:t>inhibitory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2200275"/>
            <a:ext cx="43338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Dynamics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05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4791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1733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73016"/>
            <a:ext cx="619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162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005064"/>
            <a:ext cx="3686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933056"/>
            <a:ext cx="1685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4941168"/>
            <a:ext cx="2609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869160"/>
            <a:ext cx="847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869160"/>
            <a:ext cx="294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5589240"/>
            <a:ext cx="1552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5661248"/>
            <a:ext cx="124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3768" y="6165304"/>
            <a:ext cx="395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5661248"/>
            <a:ext cx="1847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040" y="566124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35696" y="1916832"/>
            <a:ext cx="4714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2348880"/>
            <a:ext cx="3486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2348880"/>
            <a:ext cx="2476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Normal </a:t>
            </a:r>
            <a:r>
              <a:rPr lang="de-CH" dirty="0" err="1" smtClean="0"/>
              <a:t>reading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word</a:t>
            </a:r>
            <a:r>
              <a:rPr lang="de-CH" dirty="0" smtClean="0"/>
              <a:t> </a:t>
            </a:r>
            <a:r>
              <a:rPr lang="de-CH" dirty="0" err="1" smtClean="0"/>
              <a:t>skipping</a:t>
            </a:r>
            <a:endParaRPr lang="de-CH" dirty="0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8238" y="1782763"/>
            <a:ext cx="2676525" cy="4162425"/>
          </a:xfrm>
          <a:noFill/>
        </p:spPr>
      </p:pic>
      <p:pic>
        <p:nvPicPr>
          <p:cNvPr id="348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9713" y="1700213"/>
            <a:ext cx="2695575" cy="396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brain</a:t>
            </a:r>
            <a:r>
              <a:rPr lang="de-CH" dirty="0" smtClean="0"/>
              <a:t> </a:t>
            </a:r>
            <a:r>
              <a:rPr lang="de-CH" dirty="0" err="1" smtClean="0"/>
              <a:t>biology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rescue</a:t>
            </a:r>
            <a:r>
              <a:rPr lang="de-CH" dirty="0" smtClean="0"/>
              <a:t> </a:t>
            </a:r>
            <a:r>
              <a:rPr lang="de-CH" dirty="0" err="1" smtClean="0"/>
              <a:t>conscious</a:t>
            </a:r>
            <a:r>
              <a:rPr lang="de-CH" dirty="0" smtClean="0"/>
              <a:t> </a:t>
            </a:r>
            <a:r>
              <a:rPr lang="de-CH" dirty="0" err="1" smtClean="0"/>
              <a:t>free</a:t>
            </a:r>
            <a:r>
              <a:rPr lang="de-CH" dirty="0" smtClean="0"/>
              <a:t> will (</a:t>
            </a:r>
            <a:r>
              <a:rPr lang="de-CH" dirty="0" err="1" smtClean="0"/>
              <a:t>Penrose</a:t>
            </a:r>
            <a:r>
              <a:rPr lang="de-CH" dirty="0" smtClean="0"/>
              <a:t>:  </a:t>
            </a:r>
            <a:r>
              <a:rPr lang="de-CH" dirty="0" smtClean="0"/>
              <a:t>Pauli Lectures ETHZ 1997)</a:t>
            </a:r>
            <a:endParaRPr lang="de-CH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2813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Quantum </a:t>
            </a:r>
            <a:r>
              <a:rPr lang="de-CH" sz="2800" dirty="0" err="1" smtClean="0"/>
              <a:t>entanglement</a:t>
            </a:r>
            <a:r>
              <a:rPr lang="de-CH" sz="2800" dirty="0" smtClean="0"/>
              <a:t> in </a:t>
            </a:r>
            <a:r>
              <a:rPr lang="de-CH" sz="2800" dirty="0" err="1" smtClean="0"/>
              <a:t>photosynthetic</a:t>
            </a:r>
            <a:r>
              <a:rPr lang="de-CH" sz="2800" dirty="0" smtClean="0"/>
              <a:t> </a:t>
            </a:r>
            <a:r>
              <a:rPr lang="de-CH" sz="2800" dirty="0" err="1" smtClean="0"/>
              <a:t>light-harvesting</a:t>
            </a:r>
            <a:r>
              <a:rPr lang="de-CH" sz="2800" dirty="0" smtClean="0"/>
              <a:t> </a:t>
            </a:r>
            <a:r>
              <a:rPr lang="de-CH" sz="2800" dirty="0" err="1" smtClean="0"/>
              <a:t>complexes</a:t>
            </a:r>
            <a:r>
              <a:rPr lang="de-CH" sz="2800" dirty="0" smtClean="0"/>
              <a:t> (</a:t>
            </a:r>
            <a:r>
              <a:rPr lang="de-CH" sz="2800" dirty="0" err="1" smtClean="0"/>
              <a:t>Sarovar</a:t>
            </a:r>
            <a:r>
              <a:rPr lang="de-CH" sz="2800" dirty="0" smtClean="0"/>
              <a:t> et al. Nature </a:t>
            </a:r>
            <a:r>
              <a:rPr lang="de-CH" sz="2800" dirty="0" err="1" smtClean="0"/>
              <a:t>Phys</a:t>
            </a:r>
            <a:r>
              <a:rPr lang="de-CH" sz="2800" dirty="0" smtClean="0"/>
              <a:t> 6:462)</a:t>
            </a:r>
            <a:endParaRPr lang="de-CH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7" y="1791494"/>
            <a:ext cx="6943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Global </a:t>
            </a:r>
            <a:r>
              <a:rPr lang="de-CH" sz="3200" dirty="0" err="1" smtClean="0"/>
              <a:t>entanglement</a:t>
            </a:r>
            <a:r>
              <a:rPr lang="de-CH" sz="3200" dirty="0" smtClean="0"/>
              <a:t> in </a:t>
            </a:r>
            <a:r>
              <a:rPr lang="de-CH" sz="3200" dirty="0" err="1" smtClean="0"/>
              <a:t>the</a:t>
            </a:r>
            <a:r>
              <a:rPr lang="de-CH" sz="3200" dirty="0" smtClean="0"/>
              <a:t> FMO </a:t>
            </a:r>
            <a:r>
              <a:rPr lang="de-CH" sz="3200" dirty="0" err="1" smtClean="0"/>
              <a:t>protein</a:t>
            </a:r>
            <a:endParaRPr lang="de-CH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7" y="2077244"/>
            <a:ext cx="4772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err="1" smtClean="0"/>
              <a:t>Consciousness</a:t>
            </a:r>
            <a:r>
              <a:rPr lang="de-CH" sz="3200" dirty="0" smtClean="0"/>
              <a:t> in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universe</a:t>
            </a:r>
            <a:r>
              <a:rPr lang="de-CH" sz="3200" dirty="0" smtClean="0"/>
              <a:t> (</a:t>
            </a:r>
            <a:r>
              <a:rPr lang="de-CH" sz="3200" dirty="0" err="1" smtClean="0"/>
              <a:t>Hameroff</a:t>
            </a:r>
            <a:r>
              <a:rPr lang="de-CH" sz="3200" dirty="0" smtClean="0"/>
              <a:t> </a:t>
            </a:r>
            <a:r>
              <a:rPr lang="de-CH" sz="3200" dirty="0" err="1" smtClean="0"/>
              <a:t>and</a:t>
            </a:r>
            <a:r>
              <a:rPr lang="de-CH" sz="3200" dirty="0" smtClean="0"/>
              <a:t> </a:t>
            </a:r>
            <a:r>
              <a:rPr lang="de-CH" sz="3200" dirty="0" err="1" smtClean="0"/>
              <a:t>Penrose</a:t>
            </a:r>
            <a:r>
              <a:rPr lang="de-CH" sz="3200" dirty="0" smtClean="0"/>
              <a:t> </a:t>
            </a:r>
            <a:r>
              <a:rPr lang="de-CH" sz="3200" dirty="0" err="1" smtClean="0"/>
              <a:t>Phys</a:t>
            </a:r>
            <a:r>
              <a:rPr lang="de-CH" sz="3200" dirty="0" smtClean="0"/>
              <a:t> Life </a:t>
            </a:r>
            <a:r>
              <a:rPr lang="de-CH" sz="3200" dirty="0" err="1" smtClean="0"/>
              <a:t>Sci</a:t>
            </a:r>
            <a:r>
              <a:rPr lang="de-CH" sz="3200" dirty="0" smtClean="0"/>
              <a:t> 11:39-78 (2014))</a:t>
            </a:r>
            <a:endParaRPr lang="de-CH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338" y="1600200"/>
            <a:ext cx="32813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Implementation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Shor</a:t>
            </a:r>
            <a:r>
              <a:rPr lang="de-CH" dirty="0" smtClean="0"/>
              <a:t> : 15 = 3 x 5 </a:t>
            </a:r>
            <a:endParaRPr lang="de-CH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" y="1605756"/>
            <a:ext cx="78581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Anatomical and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cytoarchitectonic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details of the left hemisphere.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960" y="5989590"/>
            <a:ext cx="4052160" cy="646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680" y="979303"/>
            <a:ext cx="57729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8768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Friederici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A D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Physiol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Rev 2011;91:1357-1392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©2011 by American Physiological Society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The </a:t>
            </a:r>
            <a:r>
              <a:rPr lang="de-CH" sz="3200" dirty="0" err="1" smtClean="0"/>
              <a:t>brain</a:t>
            </a:r>
            <a:r>
              <a:rPr lang="de-CH" sz="3200" dirty="0" smtClean="0"/>
              <a:t> </a:t>
            </a:r>
            <a:r>
              <a:rPr lang="de-CH" sz="3200" dirty="0" err="1" smtClean="0"/>
              <a:t>processes</a:t>
            </a:r>
            <a:r>
              <a:rPr lang="de-CH" sz="3200" dirty="0" smtClean="0"/>
              <a:t> </a:t>
            </a:r>
            <a:r>
              <a:rPr lang="de-CH" sz="3200" dirty="0" err="1" smtClean="0"/>
              <a:t>syntax</a:t>
            </a:r>
            <a:r>
              <a:rPr lang="de-CH" sz="3200" dirty="0" smtClean="0"/>
              <a:t> in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absence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</a:t>
            </a:r>
            <a:r>
              <a:rPr lang="de-CH" sz="3200" dirty="0" err="1" smtClean="0"/>
              <a:t>conscious</a:t>
            </a:r>
            <a:r>
              <a:rPr lang="de-CH" sz="3200" dirty="0" smtClean="0"/>
              <a:t> </a:t>
            </a:r>
            <a:r>
              <a:rPr lang="de-CH" sz="3200" dirty="0" err="1" smtClean="0"/>
              <a:t>awareness</a:t>
            </a:r>
            <a:r>
              <a:rPr lang="de-CH" sz="3200" dirty="0" smtClean="0"/>
              <a:t> (</a:t>
            </a:r>
            <a:r>
              <a:rPr lang="de-CH" sz="3200" dirty="0" err="1" smtClean="0"/>
              <a:t>Batterink&amp;Neville</a:t>
            </a:r>
            <a:r>
              <a:rPr lang="de-CH" sz="3200" dirty="0" smtClean="0"/>
              <a:t>)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CH" sz="2800" dirty="0" err="1" smtClean="0"/>
              <a:t>Syntactic</a:t>
            </a:r>
            <a:r>
              <a:rPr lang="de-CH" sz="2800" dirty="0" smtClean="0"/>
              <a:t> </a:t>
            </a:r>
            <a:r>
              <a:rPr lang="de-CH" sz="2800" dirty="0" err="1" smtClean="0"/>
              <a:t>violations</a:t>
            </a:r>
            <a:r>
              <a:rPr lang="de-CH" sz="2800" dirty="0" smtClean="0"/>
              <a:t> in a </a:t>
            </a:r>
            <a:r>
              <a:rPr lang="de-CH" sz="2800" dirty="0" err="1" smtClean="0"/>
              <a:t>stream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words</a:t>
            </a:r>
            <a:r>
              <a:rPr lang="de-CH" sz="2800" dirty="0" smtClean="0"/>
              <a:t> </a:t>
            </a:r>
            <a:r>
              <a:rPr lang="de-CH" sz="2800" dirty="0" err="1" smtClean="0"/>
              <a:t>were</a:t>
            </a:r>
            <a:r>
              <a:rPr lang="de-CH" sz="2800" dirty="0" smtClean="0"/>
              <a:t> </a:t>
            </a:r>
            <a:r>
              <a:rPr lang="de-CH" sz="2800" dirty="0" err="1" smtClean="0"/>
              <a:t>made</a:t>
            </a:r>
            <a:r>
              <a:rPr lang="de-CH" sz="2800" dirty="0" smtClean="0"/>
              <a:t> </a:t>
            </a:r>
            <a:r>
              <a:rPr lang="de-CH" sz="2800" dirty="0" err="1" smtClean="0"/>
              <a:t>undetectable</a:t>
            </a:r>
            <a:r>
              <a:rPr lang="de-CH" sz="2800" dirty="0" smtClean="0"/>
              <a:t> </a:t>
            </a:r>
            <a:r>
              <a:rPr lang="de-CH" sz="2800" dirty="0" err="1" smtClean="0"/>
              <a:t>by</a:t>
            </a:r>
            <a:r>
              <a:rPr lang="de-CH" sz="2800" dirty="0" smtClean="0"/>
              <a:t> a </a:t>
            </a:r>
            <a:r>
              <a:rPr lang="de-CH" sz="2800" dirty="0" err="1" smtClean="0"/>
              <a:t>brief</a:t>
            </a:r>
            <a:r>
              <a:rPr lang="de-CH" sz="2800" dirty="0" smtClean="0"/>
              <a:t> </a:t>
            </a:r>
            <a:r>
              <a:rPr lang="de-CH" sz="2800" dirty="0" err="1" smtClean="0"/>
              <a:t>auditory</a:t>
            </a:r>
            <a:r>
              <a:rPr lang="de-CH" sz="2800" dirty="0" smtClean="0"/>
              <a:t> </a:t>
            </a:r>
            <a:r>
              <a:rPr lang="de-CH" sz="2800" dirty="0" err="1" smtClean="0"/>
              <a:t>distraction</a:t>
            </a:r>
            <a:r>
              <a:rPr lang="de-CH" sz="2800" dirty="0" smtClean="0"/>
              <a:t>. The </a:t>
            </a:r>
            <a:r>
              <a:rPr lang="de-CH" sz="2800" dirty="0" err="1" smtClean="0"/>
              <a:t>undetected</a:t>
            </a:r>
            <a:r>
              <a:rPr lang="de-CH" sz="2800" dirty="0" smtClean="0"/>
              <a:t> </a:t>
            </a:r>
            <a:r>
              <a:rPr lang="de-CH" sz="2800" dirty="0" err="1" smtClean="0"/>
              <a:t>violations</a:t>
            </a:r>
            <a:r>
              <a:rPr lang="de-CH" sz="2800" dirty="0" smtClean="0"/>
              <a:t> still </a:t>
            </a:r>
            <a:r>
              <a:rPr lang="de-CH" sz="2800" dirty="0" err="1" smtClean="0"/>
              <a:t>evoked</a:t>
            </a:r>
            <a:r>
              <a:rPr lang="de-CH" sz="2800" dirty="0" smtClean="0"/>
              <a:t> an </a:t>
            </a:r>
            <a:r>
              <a:rPr lang="de-CH" sz="2800" dirty="0" err="1" smtClean="0"/>
              <a:t>early</a:t>
            </a:r>
            <a:r>
              <a:rPr lang="de-CH" sz="2800" dirty="0" smtClean="0"/>
              <a:t> </a:t>
            </a:r>
            <a:r>
              <a:rPr lang="de-CH" sz="2800" dirty="0" err="1" smtClean="0"/>
              <a:t>left</a:t>
            </a:r>
            <a:r>
              <a:rPr lang="de-CH" sz="2800" dirty="0" smtClean="0"/>
              <a:t> </a:t>
            </a:r>
            <a:r>
              <a:rPr lang="de-CH" sz="2800" dirty="0" err="1" smtClean="0"/>
              <a:t>anterior</a:t>
            </a:r>
            <a:r>
              <a:rPr lang="de-CH" sz="2800" dirty="0" smtClean="0"/>
              <a:t> </a:t>
            </a:r>
            <a:r>
              <a:rPr lang="de-CH" sz="2800" dirty="0" err="1" smtClean="0"/>
              <a:t>negativity</a:t>
            </a:r>
            <a:r>
              <a:rPr lang="de-CH" sz="2800" dirty="0" smtClean="0"/>
              <a:t>, </a:t>
            </a:r>
            <a:r>
              <a:rPr lang="de-CH" sz="2800" dirty="0" err="1" smtClean="0"/>
              <a:t>indicating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syntactic</a:t>
            </a:r>
            <a:r>
              <a:rPr lang="de-CH" sz="2800" dirty="0" smtClean="0"/>
              <a:t> </a:t>
            </a:r>
            <a:r>
              <a:rPr lang="de-CH" sz="2800" dirty="0" err="1" smtClean="0"/>
              <a:t>processing</a:t>
            </a:r>
            <a:r>
              <a:rPr lang="de-CH" sz="2800" dirty="0" smtClean="0"/>
              <a:t> </a:t>
            </a:r>
            <a:r>
              <a:rPr lang="de-CH" sz="2800" dirty="0" err="1" smtClean="0"/>
              <a:t>can</a:t>
            </a:r>
            <a:r>
              <a:rPr lang="de-CH" sz="2800" dirty="0" smtClean="0"/>
              <a:t> </a:t>
            </a:r>
            <a:r>
              <a:rPr lang="de-CH" sz="2800" dirty="0" err="1" smtClean="0"/>
              <a:t>proceed</a:t>
            </a:r>
            <a:r>
              <a:rPr lang="de-CH" sz="2800" dirty="0" smtClean="0"/>
              <a:t> </a:t>
            </a:r>
            <a:r>
              <a:rPr lang="de-CH" sz="2800" dirty="0" err="1" smtClean="0"/>
              <a:t>without</a:t>
            </a:r>
            <a:r>
              <a:rPr lang="de-CH" sz="2800" dirty="0" smtClean="0"/>
              <a:t> </a:t>
            </a:r>
            <a:r>
              <a:rPr lang="de-CH" sz="2800" dirty="0" err="1" smtClean="0"/>
              <a:t>awareness</a:t>
            </a:r>
            <a:r>
              <a:rPr lang="de-CH" sz="2800" dirty="0" smtClean="0"/>
              <a:t>. </a:t>
            </a:r>
            <a:r>
              <a:rPr lang="de-CH" sz="2800" dirty="0" err="1" smtClean="0"/>
              <a:t>Only</a:t>
            </a:r>
            <a:r>
              <a:rPr lang="de-CH" sz="2800" dirty="0" smtClean="0"/>
              <a:t> </a:t>
            </a:r>
            <a:r>
              <a:rPr lang="de-CH" sz="2800" dirty="0" err="1" smtClean="0"/>
              <a:t>detected</a:t>
            </a:r>
            <a:r>
              <a:rPr lang="de-CH" sz="2800" dirty="0" smtClean="0"/>
              <a:t> </a:t>
            </a:r>
            <a:r>
              <a:rPr lang="de-CH" sz="2800" dirty="0" err="1" smtClean="0"/>
              <a:t>violations</a:t>
            </a:r>
            <a:r>
              <a:rPr lang="de-CH" sz="2800" dirty="0" smtClean="0"/>
              <a:t> </a:t>
            </a:r>
            <a:r>
              <a:rPr lang="de-CH" sz="2800" dirty="0" err="1" smtClean="0"/>
              <a:t>evoked</a:t>
            </a:r>
            <a:r>
              <a:rPr lang="de-CH" sz="2800" dirty="0" smtClean="0"/>
              <a:t> a </a:t>
            </a:r>
            <a:r>
              <a:rPr lang="de-CH" sz="2800" dirty="0" err="1" smtClean="0"/>
              <a:t>later</a:t>
            </a:r>
            <a:r>
              <a:rPr lang="de-CH" sz="2800" dirty="0" smtClean="0"/>
              <a:t> P600 </a:t>
            </a:r>
            <a:r>
              <a:rPr lang="de-CH" sz="2800" dirty="0" err="1" smtClean="0"/>
              <a:t>response</a:t>
            </a:r>
            <a:r>
              <a:rPr lang="de-CH" sz="2800" dirty="0" smtClean="0"/>
              <a:t>, </a:t>
            </a:r>
            <a:r>
              <a:rPr lang="de-CH" sz="2800" dirty="0" err="1" smtClean="0"/>
              <a:t>confirming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late</a:t>
            </a:r>
            <a:r>
              <a:rPr lang="de-CH" sz="2800" dirty="0" smtClean="0"/>
              <a:t> positive </a:t>
            </a:r>
            <a:r>
              <a:rPr lang="de-CH" sz="2800" dirty="0" err="1" smtClean="0"/>
              <a:t>event-related</a:t>
            </a:r>
            <a:r>
              <a:rPr lang="de-CH" sz="2800" dirty="0" smtClean="0"/>
              <a:t> </a:t>
            </a:r>
            <a:r>
              <a:rPr lang="de-CH" sz="2800" dirty="0" err="1" smtClean="0"/>
              <a:t>potentials</a:t>
            </a:r>
            <a:r>
              <a:rPr lang="de-CH" sz="2800" dirty="0" smtClean="0"/>
              <a:t> </a:t>
            </a:r>
            <a:r>
              <a:rPr lang="de-CH" sz="2800" dirty="0" err="1" smtClean="0"/>
              <a:t>are</a:t>
            </a:r>
            <a:r>
              <a:rPr lang="de-CH" sz="2800" dirty="0" smtClean="0"/>
              <a:t> a </a:t>
            </a:r>
            <a:r>
              <a:rPr lang="de-CH" sz="2800" dirty="0" err="1" smtClean="0"/>
              <a:t>marker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conscious</a:t>
            </a:r>
            <a:r>
              <a:rPr lang="de-CH" sz="2800" dirty="0" smtClean="0"/>
              <a:t> </a:t>
            </a:r>
            <a:r>
              <a:rPr lang="de-CH" sz="2800" dirty="0" err="1" smtClean="0"/>
              <a:t>processing</a:t>
            </a:r>
            <a:r>
              <a:rPr lang="de-CH" sz="2800" dirty="0" smtClean="0"/>
              <a:t>.</a:t>
            </a: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Free Will Theorem (</a:t>
            </a:r>
            <a:r>
              <a:rPr lang="de-CH" sz="4000" dirty="0" err="1" smtClean="0"/>
              <a:t>Conway&amp;Kochen</a:t>
            </a:r>
            <a:r>
              <a:rPr lang="de-CH" sz="4000" dirty="0" smtClean="0"/>
              <a:t>)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SPIN: Measurement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squared</a:t>
            </a:r>
            <a:r>
              <a:rPr lang="de-CH" sz="2800" dirty="0" smtClean="0"/>
              <a:t> </a:t>
            </a:r>
            <a:r>
              <a:rPr lang="de-CH" sz="2800" dirty="0" err="1" smtClean="0"/>
              <a:t>components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spin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spin</a:t>
            </a:r>
            <a:r>
              <a:rPr lang="de-CH" sz="2800" dirty="0" smtClean="0"/>
              <a:t> 1 </a:t>
            </a:r>
            <a:r>
              <a:rPr lang="de-CH" sz="2800" dirty="0" err="1" smtClean="0"/>
              <a:t>particle</a:t>
            </a:r>
            <a:r>
              <a:rPr lang="de-CH" sz="2800" dirty="0" smtClean="0"/>
              <a:t> in 3 orthogonal </a:t>
            </a:r>
            <a:r>
              <a:rPr lang="de-CH" sz="2800" dirty="0" err="1" smtClean="0"/>
              <a:t>directions</a:t>
            </a:r>
            <a:r>
              <a:rPr lang="de-CH" sz="2800" dirty="0" smtClean="0"/>
              <a:t> </a:t>
            </a:r>
            <a:r>
              <a:rPr lang="de-CH" sz="2800" dirty="0" err="1" smtClean="0"/>
              <a:t>always</a:t>
            </a:r>
            <a:r>
              <a:rPr lang="de-CH" sz="2800" dirty="0" smtClean="0"/>
              <a:t> </a:t>
            </a:r>
            <a:r>
              <a:rPr lang="de-CH" sz="2800" dirty="0" err="1" smtClean="0"/>
              <a:t>give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answer</a:t>
            </a:r>
            <a:r>
              <a:rPr lang="de-CH" sz="2800" dirty="0" smtClean="0"/>
              <a:t> 1,0,1 in </a:t>
            </a:r>
            <a:r>
              <a:rPr lang="de-CH" sz="2800" dirty="0" err="1" smtClean="0"/>
              <a:t>some</a:t>
            </a:r>
            <a:r>
              <a:rPr lang="de-CH" sz="2800" dirty="0" smtClean="0"/>
              <a:t> order.</a:t>
            </a:r>
          </a:p>
          <a:p>
            <a:r>
              <a:rPr lang="de-CH" sz="2800" dirty="0" smtClean="0"/>
              <a:t>TWIN: </a:t>
            </a:r>
            <a:r>
              <a:rPr lang="de-CH" sz="2800" dirty="0" err="1" smtClean="0"/>
              <a:t>For</a:t>
            </a:r>
            <a:r>
              <a:rPr lang="de-CH" sz="2800" dirty="0" smtClean="0"/>
              <a:t> </a:t>
            </a:r>
            <a:r>
              <a:rPr lang="de-CH" sz="2800" dirty="0" err="1" smtClean="0"/>
              <a:t>twinned</a:t>
            </a:r>
            <a:r>
              <a:rPr lang="de-CH" sz="2800" dirty="0" smtClean="0"/>
              <a:t> </a:t>
            </a:r>
            <a:r>
              <a:rPr lang="de-CH" sz="2800" dirty="0" err="1" smtClean="0"/>
              <a:t>spin</a:t>
            </a:r>
            <a:r>
              <a:rPr lang="de-CH" sz="2800" dirty="0" smtClean="0"/>
              <a:t> 1 </a:t>
            </a:r>
            <a:r>
              <a:rPr lang="de-CH" sz="2800" dirty="0" err="1" smtClean="0"/>
              <a:t>particles</a:t>
            </a:r>
            <a:r>
              <a:rPr lang="de-CH" sz="2800" dirty="0" smtClean="0"/>
              <a:t>, </a:t>
            </a:r>
            <a:r>
              <a:rPr lang="de-CH" sz="2800" dirty="0" err="1" smtClean="0"/>
              <a:t>suppose</a:t>
            </a:r>
            <a:r>
              <a:rPr lang="de-CH" sz="2800" dirty="0" smtClean="0"/>
              <a:t> </a:t>
            </a:r>
            <a:r>
              <a:rPr lang="de-CH" sz="2800" dirty="0" err="1" smtClean="0"/>
              <a:t>experimenter</a:t>
            </a:r>
            <a:r>
              <a:rPr lang="de-CH" sz="2800" dirty="0" smtClean="0"/>
              <a:t> A </a:t>
            </a:r>
            <a:r>
              <a:rPr lang="de-CH" sz="2800" dirty="0" err="1" smtClean="0"/>
              <a:t>performs</a:t>
            </a:r>
            <a:r>
              <a:rPr lang="de-CH" sz="2800" dirty="0" smtClean="0"/>
              <a:t> a </a:t>
            </a:r>
            <a:r>
              <a:rPr lang="de-CH" sz="2800" dirty="0" err="1" smtClean="0"/>
              <a:t>triple</a:t>
            </a:r>
            <a:r>
              <a:rPr lang="de-CH" sz="2800" dirty="0" smtClean="0"/>
              <a:t> </a:t>
            </a:r>
            <a:r>
              <a:rPr lang="de-CH" sz="2800" dirty="0" err="1" smtClean="0"/>
              <a:t>measurement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squared</a:t>
            </a:r>
            <a:r>
              <a:rPr lang="de-CH" sz="2800" dirty="0" smtClean="0"/>
              <a:t> </a:t>
            </a:r>
            <a:r>
              <a:rPr lang="de-CH" sz="2800" dirty="0" err="1" smtClean="0"/>
              <a:t>spin</a:t>
            </a:r>
            <a:r>
              <a:rPr lang="de-CH" sz="2800" dirty="0" smtClean="0"/>
              <a:t> </a:t>
            </a:r>
            <a:r>
              <a:rPr lang="de-CH" sz="2800" dirty="0" err="1" smtClean="0"/>
              <a:t>components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particle</a:t>
            </a:r>
            <a:r>
              <a:rPr lang="de-CH" sz="2800" dirty="0" smtClean="0"/>
              <a:t> a in 3 orthogonal </a:t>
            </a:r>
            <a:r>
              <a:rPr lang="de-CH" sz="2800" dirty="0" err="1" smtClean="0"/>
              <a:t>directions</a:t>
            </a:r>
            <a:r>
              <a:rPr lang="de-CH" sz="2800" dirty="0" smtClean="0"/>
              <a:t> </a:t>
            </a:r>
            <a:r>
              <a:rPr lang="de-CH" sz="2800" dirty="0" err="1" smtClean="0"/>
              <a:t>x,y,z</a:t>
            </a:r>
            <a:r>
              <a:rPr lang="de-CH" sz="2800" dirty="0" smtClean="0"/>
              <a:t> </a:t>
            </a:r>
            <a:r>
              <a:rPr lang="de-CH" sz="2800" dirty="0" err="1" smtClean="0"/>
              <a:t>while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experimenter</a:t>
            </a:r>
            <a:r>
              <a:rPr lang="de-CH" sz="2800" dirty="0" smtClean="0"/>
              <a:t> B </a:t>
            </a:r>
            <a:r>
              <a:rPr lang="de-CH" sz="2800" dirty="0" err="1" smtClean="0"/>
              <a:t>measures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twinned</a:t>
            </a:r>
            <a:r>
              <a:rPr lang="de-CH" sz="2800" dirty="0" smtClean="0"/>
              <a:t> </a:t>
            </a:r>
            <a:r>
              <a:rPr lang="de-CH" sz="2800" dirty="0" err="1" smtClean="0"/>
              <a:t>particle</a:t>
            </a:r>
            <a:r>
              <a:rPr lang="de-CH" sz="2800" dirty="0" smtClean="0"/>
              <a:t> b in </a:t>
            </a:r>
            <a:r>
              <a:rPr lang="de-CH" sz="2800" dirty="0" err="1" smtClean="0"/>
              <a:t>one</a:t>
            </a:r>
            <a:r>
              <a:rPr lang="de-CH" sz="2800" dirty="0" smtClean="0"/>
              <a:t> </a:t>
            </a:r>
            <a:r>
              <a:rPr lang="de-CH" sz="2800" dirty="0" err="1" smtClean="0"/>
              <a:t>direction</a:t>
            </a:r>
            <a:r>
              <a:rPr lang="de-CH" sz="2800" dirty="0" smtClean="0"/>
              <a:t> </a:t>
            </a:r>
            <a:r>
              <a:rPr lang="de-CH" sz="2800" dirty="0" smtClean="0"/>
              <a:t>w. </a:t>
            </a:r>
            <a:r>
              <a:rPr lang="de-CH" sz="2800" dirty="0" err="1" smtClean="0"/>
              <a:t>I</a:t>
            </a:r>
            <a:r>
              <a:rPr lang="de-CH" sz="2800" dirty="0" err="1" smtClean="0"/>
              <a:t>f</a:t>
            </a:r>
            <a:r>
              <a:rPr lang="de-CH" sz="2800" dirty="0" smtClean="0"/>
              <a:t> w </a:t>
            </a:r>
            <a:r>
              <a:rPr lang="de-CH" sz="2800" dirty="0" err="1" smtClean="0"/>
              <a:t>belongs</a:t>
            </a:r>
            <a:r>
              <a:rPr lang="de-CH" sz="2800" dirty="0" smtClean="0"/>
              <a:t> </a:t>
            </a:r>
            <a:r>
              <a:rPr lang="de-CH" sz="2800" dirty="0" err="1" smtClean="0"/>
              <a:t>to</a:t>
            </a:r>
            <a:r>
              <a:rPr lang="de-CH" sz="2800" dirty="0" smtClean="0"/>
              <a:t> {</a:t>
            </a:r>
            <a:r>
              <a:rPr lang="de-CH" sz="2800" dirty="0" err="1" smtClean="0"/>
              <a:t>x,y,z</a:t>
            </a:r>
            <a:r>
              <a:rPr lang="de-CH" sz="2800" dirty="0" smtClean="0"/>
              <a:t>}, </a:t>
            </a:r>
            <a:r>
              <a:rPr lang="de-CH" sz="2800" dirty="0" err="1" smtClean="0"/>
              <a:t>then</a:t>
            </a:r>
            <a:r>
              <a:rPr lang="de-CH" sz="2800" dirty="0" smtClean="0"/>
              <a:t> </a:t>
            </a:r>
            <a:r>
              <a:rPr lang="de-CH" sz="2800" dirty="0" err="1" smtClean="0"/>
              <a:t>experimenter</a:t>
            </a:r>
            <a:r>
              <a:rPr lang="de-CH" sz="2800" dirty="0" smtClean="0"/>
              <a:t> B will </a:t>
            </a:r>
            <a:r>
              <a:rPr lang="de-CH" sz="2800" dirty="0" err="1" smtClean="0"/>
              <a:t>necessarily</a:t>
            </a:r>
            <a:r>
              <a:rPr lang="de-CH" sz="2800" dirty="0" smtClean="0"/>
              <a:t> </a:t>
            </a:r>
            <a:r>
              <a:rPr lang="de-CH" sz="2800" dirty="0" err="1" smtClean="0"/>
              <a:t>yield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same </a:t>
            </a:r>
            <a:r>
              <a:rPr lang="de-CH" sz="2800" dirty="0" err="1" smtClean="0"/>
              <a:t>answer</a:t>
            </a:r>
            <a:r>
              <a:rPr lang="de-CH" sz="2800" dirty="0" smtClean="0"/>
              <a:t> </a:t>
            </a:r>
            <a:r>
              <a:rPr lang="de-CH" sz="2800" dirty="0" err="1" smtClean="0"/>
              <a:t>as</a:t>
            </a:r>
            <a:r>
              <a:rPr lang="de-CH" sz="2800" dirty="0" smtClean="0"/>
              <a:t> </a:t>
            </a:r>
            <a:r>
              <a:rPr lang="de-CH" sz="2800" dirty="0" err="1" smtClean="0"/>
              <a:t>A</a:t>
            </a:r>
            <a:r>
              <a:rPr lang="de-CH" sz="2800" dirty="0" smtClean="0"/>
              <a:t>.</a:t>
            </a: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Free Will Theorem (</a:t>
            </a:r>
            <a:r>
              <a:rPr lang="de-CH" sz="4000" dirty="0" err="1" smtClean="0"/>
              <a:t>Conway&amp;Kochen</a:t>
            </a:r>
            <a:r>
              <a:rPr lang="de-CH" sz="4000" dirty="0" smtClean="0"/>
              <a:t>)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MIN: </a:t>
            </a:r>
            <a:r>
              <a:rPr lang="de-CH" sz="2800" dirty="0" err="1" smtClean="0"/>
              <a:t>Assume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experiments</a:t>
            </a:r>
            <a:r>
              <a:rPr lang="de-CH" sz="2800" dirty="0" smtClean="0"/>
              <a:t> </a:t>
            </a:r>
            <a:r>
              <a:rPr lang="de-CH" sz="2800" dirty="0" err="1" smtClean="0"/>
              <a:t>performed</a:t>
            </a:r>
            <a:r>
              <a:rPr lang="de-CH" sz="2800" dirty="0" smtClean="0"/>
              <a:t> </a:t>
            </a:r>
            <a:r>
              <a:rPr lang="de-CH" sz="2800" dirty="0" err="1" smtClean="0"/>
              <a:t>by</a:t>
            </a:r>
            <a:r>
              <a:rPr lang="de-CH" sz="2800" dirty="0" smtClean="0"/>
              <a:t> A </a:t>
            </a:r>
            <a:r>
              <a:rPr lang="de-CH" sz="2800" dirty="0" err="1" smtClean="0"/>
              <a:t>and</a:t>
            </a:r>
            <a:r>
              <a:rPr lang="de-CH" sz="2800" dirty="0" smtClean="0"/>
              <a:t> B </a:t>
            </a:r>
            <a:r>
              <a:rPr lang="de-CH" sz="2800" dirty="0" err="1" smtClean="0"/>
              <a:t>are</a:t>
            </a:r>
            <a:r>
              <a:rPr lang="de-CH" sz="2800" dirty="0" smtClean="0"/>
              <a:t> </a:t>
            </a:r>
            <a:r>
              <a:rPr lang="de-CH" sz="2800" dirty="0" err="1" smtClean="0"/>
              <a:t>space-like</a:t>
            </a:r>
            <a:r>
              <a:rPr lang="de-CH" sz="2800" dirty="0" smtClean="0"/>
              <a:t> </a:t>
            </a:r>
            <a:r>
              <a:rPr lang="de-CH" sz="2800" dirty="0" err="1" smtClean="0"/>
              <a:t>separated</a:t>
            </a:r>
            <a:r>
              <a:rPr lang="de-CH" sz="2800" dirty="0" smtClean="0"/>
              <a:t>. </a:t>
            </a:r>
            <a:r>
              <a:rPr lang="de-CH" sz="2800" dirty="0" err="1" smtClean="0"/>
              <a:t>Then</a:t>
            </a:r>
            <a:r>
              <a:rPr lang="de-CH" sz="2800" dirty="0" smtClean="0"/>
              <a:t> B </a:t>
            </a:r>
            <a:r>
              <a:rPr lang="de-CH" sz="2800" dirty="0" err="1" smtClean="0"/>
              <a:t>can</a:t>
            </a:r>
            <a:r>
              <a:rPr lang="de-CH" sz="2800" dirty="0" smtClean="0"/>
              <a:t> </a:t>
            </a:r>
            <a:r>
              <a:rPr lang="de-CH" sz="2800" dirty="0" err="1" smtClean="0"/>
              <a:t>freely</a:t>
            </a:r>
            <a:r>
              <a:rPr lang="de-CH" sz="2800" dirty="0" smtClean="0"/>
              <a:t> </a:t>
            </a:r>
            <a:r>
              <a:rPr lang="de-CH" sz="2800" dirty="0" err="1" smtClean="0"/>
              <a:t>choose</a:t>
            </a:r>
            <a:r>
              <a:rPr lang="de-CH" sz="2800" dirty="0" smtClean="0"/>
              <a:t> </a:t>
            </a:r>
            <a:r>
              <a:rPr lang="de-CH" sz="2800" dirty="0" err="1" smtClean="0"/>
              <a:t>any</a:t>
            </a:r>
            <a:r>
              <a:rPr lang="de-CH" sz="2800" dirty="0" smtClean="0"/>
              <a:t> </a:t>
            </a:r>
            <a:r>
              <a:rPr lang="de-CH" sz="2800" dirty="0" err="1" smtClean="0"/>
              <a:t>direction</a:t>
            </a:r>
            <a:r>
              <a:rPr lang="de-CH" sz="2800" dirty="0" smtClean="0"/>
              <a:t> w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A</a:t>
            </a:r>
            <a:r>
              <a:rPr lang="de-CH" sz="2800" dirty="0" err="1" smtClean="0"/>
              <a:t>‘s</a:t>
            </a:r>
            <a:r>
              <a:rPr lang="de-CH" sz="2800" dirty="0" smtClean="0"/>
              <a:t> </a:t>
            </a:r>
            <a:r>
              <a:rPr lang="de-CH" sz="2800" dirty="0" err="1" smtClean="0"/>
              <a:t>response</a:t>
            </a:r>
            <a:r>
              <a:rPr lang="de-CH" sz="2800" dirty="0" smtClean="0"/>
              <a:t> </a:t>
            </a:r>
            <a:r>
              <a:rPr lang="de-CH" sz="2800" dirty="0" err="1" smtClean="0"/>
              <a:t>is</a:t>
            </a:r>
            <a:r>
              <a:rPr lang="de-CH" sz="2800" dirty="0" smtClean="0"/>
              <a:t> </a:t>
            </a:r>
            <a:r>
              <a:rPr lang="de-CH" sz="2800" dirty="0" err="1" smtClean="0"/>
              <a:t>independent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this</a:t>
            </a:r>
            <a:r>
              <a:rPr lang="de-CH" sz="2800" dirty="0" smtClean="0"/>
              <a:t> </a:t>
            </a:r>
            <a:r>
              <a:rPr lang="de-CH" sz="2800" dirty="0" err="1" smtClean="0"/>
              <a:t>choice</a:t>
            </a:r>
            <a:r>
              <a:rPr lang="de-CH" sz="2800" dirty="0" smtClean="0"/>
              <a:t>. </a:t>
            </a:r>
            <a:r>
              <a:rPr lang="de-CH" sz="2800" dirty="0" err="1" smtClean="0"/>
              <a:t>Similarly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independently</a:t>
            </a:r>
            <a:r>
              <a:rPr lang="de-CH" sz="2800" dirty="0" smtClean="0"/>
              <a:t> A </a:t>
            </a:r>
            <a:r>
              <a:rPr lang="de-CH" sz="2800" dirty="0" err="1" smtClean="0"/>
              <a:t>can</a:t>
            </a:r>
            <a:r>
              <a:rPr lang="de-CH" sz="2800" dirty="0" smtClean="0"/>
              <a:t> </a:t>
            </a:r>
            <a:r>
              <a:rPr lang="de-CH" sz="2800" dirty="0" err="1" smtClean="0"/>
              <a:t>freely</a:t>
            </a:r>
            <a:r>
              <a:rPr lang="de-CH" sz="2800" dirty="0" smtClean="0"/>
              <a:t> </a:t>
            </a:r>
            <a:r>
              <a:rPr lang="de-CH" sz="2800" dirty="0" err="1" smtClean="0"/>
              <a:t>choose</a:t>
            </a:r>
            <a:r>
              <a:rPr lang="de-CH" sz="2800" dirty="0" smtClean="0"/>
              <a:t> </a:t>
            </a:r>
            <a:r>
              <a:rPr lang="de-CH" sz="2800" dirty="0" err="1" smtClean="0"/>
              <a:t>any</a:t>
            </a:r>
            <a:r>
              <a:rPr lang="de-CH" sz="2800" dirty="0" smtClean="0"/>
              <a:t> </a:t>
            </a:r>
            <a:r>
              <a:rPr lang="de-CH" sz="2800" dirty="0" err="1" smtClean="0"/>
              <a:t>triple</a:t>
            </a:r>
            <a:r>
              <a:rPr lang="de-CH" sz="2800" dirty="0" smtClean="0"/>
              <a:t> </a:t>
            </a:r>
            <a:r>
              <a:rPr lang="de-CH" sz="2800" dirty="0" err="1" smtClean="0"/>
              <a:t>x,y,z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B‘s</a:t>
            </a:r>
            <a:r>
              <a:rPr lang="de-CH" sz="2800" dirty="0" smtClean="0"/>
              <a:t> </a:t>
            </a:r>
            <a:r>
              <a:rPr lang="de-CH" sz="2800" dirty="0" err="1" smtClean="0"/>
              <a:t>reponse</a:t>
            </a:r>
            <a:r>
              <a:rPr lang="de-CH" sz="2800" dirty="0" smtClean="0"/>
              <a:t> </a:t>
            </a:r>
            <a:r>
              <a:rPr lang="de-CH" sz="2800" dirty="0" err="1" smtClean="0"/>
              <a:t>is</a:t>
            </a:r>
            <a:r>
              <a:rPr lang="de-CH" sz="2800" dirty="0" smtClean="0"/>
              <a:t> </a:t>
            </a:r>
            <a:r>
              <a:rPr lang="de-CH" sz="2800" dirty="0" err="1" smtClean="0"/>
              <a:t>independent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choice</a:t>
            </a:r>
            <a:r>
              <a:rPr lang="de-CH" sz="2800" dirty="0" smtClean="0"/>
              <a:t>. </a:t>
            </a:r>
          </a:p>
          <a:p>
            <a:r>
              <a:rPr lang="de-CH" sz="2800" dirty="0" smtClean="0"/>
              <a:t>THEOREM: SPIN, TWIN </a:t>
            </a:r>
            <a:r>
              <a:rPr lang="de-CH" sz="2800" dirty="0" err="1" smtClean="0"/>
              <a:t>and</a:t>
            </a:r>
            <a:r>
              <a:rPr lang="de-CH" sz="2800" dirty="0" smtClean="0"/>
              <a:t> MIN </a:t>
            </a:r>
            <a:r>
              <a:rPr lang="de-CH" sz="2800" dirty="0" err="1" smtClean="0"/>
              <a:t>imply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response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spin</a:t>
            </a:r>
            <a:r>
              <a:rPr lang="de-CH" sz="2800" dirty="0" smtClean="0"/>
              <a:t> 1 </a:t>
            </a:r>
            <a:r>
              <a:rPr lang="de-CH" sz="2800" dirty="0" err="1" smtClean="0"/>
              <a:t>particle</a:t>
            </a:r>
            <a:r>
              <a:rPr lang="de-CH" sz="2800" dirty="0" smtClean="0"/>
              <a:t> </a:t>
            </a:r>
            <a:r>
              <a:rPr lang="de-CH" sz="2800" dirty="0" err="1" smtClean="0"/>
              <a:t>to</a:t>
            </a:r>
            <a:r>
              <a:rPr lang="de-CH" sz="2800" dirty="0" smtClean="0"/>
              <a:t> a </a:t>
            </a:r>
            <a:r>
              <a:rPr lang="de-CH" sz="2800" dirty="0" err="1" smtClean="0"/>
              <a:t>triple</a:t>
            </a:r>
            <a:r>
              <a:rPr lang="de-CH" sz="2800" dirty="0" smtClean="0"/>
              <a:t> </a:t>
            </a:r>
            <a:r>
              <a:rPr lang="de-CH" sz="2800" dirty="0" err="1" smtClean="0"/>
              <a:t>experiment</a:t>
            </a:r>
            <a:r>
              <a:rPr lang="de-CH" sz="2800" dirty="0" smtClean="0"/>
              <a:t> </a:t>
            </a:r>
            <a:r>
              <a:rPr lang="de-CH" sz="2800" dirty="0" err="1" smtClean="0"/>
              <a:t>is</a:t>
            </a:r>
            <a:r>
              <a:rPr lang="de-CH" sz="2800" dirty="0" smtClean="0"/>
              <a:t> ‚</a:t>
            </a:r>
            <a:r>
              <a:rPr lang="de-CH" sz="2800" dirty="0" err="1" smtClean="0"/>
              <a:t>free</a:t>
            </a:r>
            <a:r>
              <a:rPr lang="de-CH" sz="2800" dirty="0" smtClean="0"/>
              <a:t>‘, i.e. not a </a:t>
            </a:r>
            <a:r>
              <a:rPr lang="de-CH" sz="2800" dirty="0" err="1" smtClean="0"/>
              <a:t>function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properties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part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universe</a:t>
            </a:r>
            <a:r>
              <a:rPr lang="de-CH" sz="2800" dirty="0" smtClean="0"/>
              <a:t> </a:t>
            </a:r>
            <a:r>
              <a:rPr lang="de-CH" sz="2800" dirty="0" err="1" smtClean="0"/>
              <a:t>that</a:t>
            </a:r>
            <a:r>
              <a:rPr lang="de-CH" sz="2800" dirty="0" smtClean="0"/>
              <a:t> </a:t>
            </a:r>
            <a:r>
              <a:rPr lang="de-CH" sz="2800" dirty="0" err="1" smtClean="0"/>
              <a:t>is</a:t>
            </a:r>
            <a:r>
              <a:rPr lang="de-CH" sz="2800" dirty="0" smtClean="0"/>
              <a:t> </a:t>
            </a:r>
            <a:r>
              <a:rPr lang="de-CH" sz="2800" dirty="0" err="1" smtClean="0"/>
              <a:t>earlier</a:t>
            </a:r>
            <a:r>
              <a:rPr lang="de-CH" sz="2800" dirty="0" smtClean="0"/>
              <a:t> </a:t>
            </a:r>
            <a:r>
              <a:rPr lang="de-CH" sz="2800" dirty="0" err="1" smtClean="0"/>
              <a:t>than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response</a:t>
            </a:r>
            <a:r>
              <a:rPr lang="de-CH" sz="2800" dirty="0" smtClean="0"/>
              <a:t> </a:t>
            </a:r>
            <a:r>
              <a:rPr lang="de-CH" sz="2800" dirty="0" err="1" smtClean="0"/>
              <a:t>with</a:t>
            </a:r>
            <a:r>
              <a:rPr lang="de-CH" sz="2800" dirty="0" smtClean="0"/>
              <a:t> </a:t>
            </a:r>
            <a:r>
              <a:rPr lang="de-CH" sz="2800" dirty="0" err="1" smtClean="0"/>
              <a:t>respect</a:t>
            </a:r>
            <a:r>
              <a:rPr lang="de-CH" sz="2800" dirty="0" smtClean="0"/>
              <a:t> </a:t>
            </a:r>
            <a:r>
              <a:rPr lang="de-CH" sz="2800" dirty="0" err="1" smtClean="0"/>
              <a:t>to</a:t>
            </a:r>
            <a:r>
              <a:rPr lang="de-CH" sz="2800" dirty="0" smtClean="0"/>
              <a:t> </a:t>
            </a:r>
            <a:r>
              <a:rPr lang="de-CH" sz="2800" dirty="0" err="1" smtClean="0"/>
              <a:t>any</a:t>
            </a:r>
            <a:r>
              <a:rPr lang="de-CH" sz="2800" dirty="0" smtClean="0"/>
              <a:t> </a:t>
            </a:r>
            <a:r>
              <a:rPr lang="de-CH" sz="2800" dirty="0" err="1" smtClean="0"/>
              <a:t>given</a:t>
            </a:r>
            <a:r>
              <a:rPr lang="de-CH" sz="2800" dirty="0" smtClean="0"/>
              <a:t> </a:t>
            </a:r>
            <a:r>
              <a:rPr lang="de-CH" sz="2800" dirty="0" err="1" smtClean="0"/>
              <a:t>inertial</a:t>
            </a:r>
            <a:r>
              <a:rPr lang="de-CH" sz="2800" dirty="0" smtClean="0"/>
              <a:t> </a:t>
            </a:r>
            <a:r>
              <a:rPr lang="de-CH" sz="2800" dirty="0" err="1" smtClean="0"/>
              <a:t>frame</a:t>
            </a:r>
            <a:r>
              <a:rPr lang="de-CH" sz="2800" dirty="0" smtClean="0"/>
              <a:t>.</a:t>
            </a: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err="1" smtClean="0"/>
              <a:t>From</a:t>
            </a:r>
            <a:r>
              <a:rPr lang="de-CH" sz="3200" dirty="0" smtClean="0"/>
              <a:t>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QBism</a:t>
            </a:r>
            <a:r>
              <a:rPr lang="de-CH" sz="3200" dirty="0" smtClean="0"/>
              <a:t> </a:t>
            </a:r>
            <a:r>
              <a:rPr lang="de-CH" sz="3200" dirty="0" err="1" smtClean="0"/>
              <a:t>interpretation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 </a:t>
            </a:r>
            <a:r>
              <a:rPr lang="de-CH" sz="3200" dirty="0" err="1" smtClean="0"/>
              <a:t>quantum</a:t>
            </a:r>
            <a:r>
              <a:rPr lang="de-CH" sz="3200" dirty="0" smtClean="0"/>
              <a:t> </a:t>
            </a:r>
            <a:r>
              <a:rPr lang="de-CH" sz="3200" dirty="0" err="1" smtClean="0"/>
              <a:t>mechanics</a:t>
            </a:r>
            <a:r>
              <a:rPr lang="de-CH" sz="3200" dirty="0" smtClean="0"/>
              <a:t> (Fuchs, </a:t>
            </a:r>
            <a:r>
              <a:rPr lang="de-CH" sz="3200" dirty="0" err="1" smtClean="0"/>
              <a:t>Mermin</a:t>
            </a:r>
            <a:r>
              <a:rPr lang="de-CH" sz="3200" dirty="0" smtClean="0"/>
              <a:t> </a:t>
            </a:r>
            <a:r>
              <a:rPr lang="de-CH" sz="3200" dirty="0" err="1" smtClean="0"/>
              <a:t>and</a:t>
            </a:r>
            <a:r>
              <a:rPr lang="de-CH" sz="3200" dirty="0" smtClean="0"/>
              <a:t> Schack):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collapse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wave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nothing</a:t>
            </a:r>
            <a:r>
              <a:rPr lang="de-CH" dirty="0" smtClean="0"/>
              <a:t> but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u</a:t>
            </a:r>
            <a:r>
              <a:rPr lang="de-CH" dirty="0" err="1" smtClean="0"/>
              <a:t>pdating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an </a:t>
            </a:r>
            <a:r>
              <a:rPr lang="de-CH" dirty="0" err="1" smtClean="0"/>
              <a:t>agent‘s</a:t>
            </a:r>
            <a:r>
              <a:rPr lang="de-CH" dirty="0" smtClean="0"/>
              <a:t> </a:t>
            </a:r>
            <a:r>
              <a:rPr lang="de-CH" dirty="0" err="1" smtClean="0"/>
              <a:t>state</a:t>
            </a:r>
            <a:r>
              <a:rPr lang="de-CH" dirty="0" smtClean="0"/>
              <a:t> </a:t>
            </a:r>
            <a:r>
              <a:rPr lang="de-CH" dirty="0" err="1" smtClean="0"/>
              <a:t>assignment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basis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her </a:t>
            </a:r>
            <a:r>
              <a:rPr lang="de-CH" dirty="0" err="1" smtClean="0"/>
              <a:t>experience</a:t>
            </a:r>
            <a:r>
              <a:rPr lang="de-CH" dirty="0" smtClean="0"/>
              <a:t>.</a:t>
            </a:r>
          </a:p>
          <a:p>
            <a:r>
              <a:rPr lang="de-CH" dirty="0" smtClean="0"/>
              <a:t>Quantum </a:t>
            </a:r>
            <a:r>
              <a:rPr lang="de-CH" dirty="0" err="1" smtClean="0"/>
              <a:t>correlations</a:t>
            </a:r>
            <a:r>
              <a:rPr lang="de-CH" dirty="0" smtClean="0"/>
              <a:t> </a:t>
            </a:r>
            <a:r>
              <a:rPr lang="de-CH" dirty="0" err="1" smtClean="0"/>
              <a:t>refer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time-</a:t>
            </a:r>
            <a:r>
              <a:rPr lang="de-CH" dirty="0" err="1" smtClean="0"/>
              <a:t>like</a:t>
            </a:r>
            <a:r>
              <a:rPr lang="de-CH" dirty="0" smtClean="0"/>
              <a:t> </a:t>
            </a:r>
            <a:r>
              <a:rPr lang="de-CH" dirty="0" err="1" smtClean="0"/>
              <a:t>separated</a:t>
            </a:r>
            <a:r>
              <a:rPr lang="de-CH" dirty="0" smtClean="0"/>
              <a:t> </a:t>
            </a:r>
            <a:r>
              <a:rPr lang="de-CH" dirty="0" err="1" smtClean="0"/>
              <a:t>events</a:t>
            </a:r>
            <a:r>
              <a:rPr lang="de-CH" dirty="0" smtClean="0"/>
              <a:t>: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acquisition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experiences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any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agent</a:t>
            </a:r>
            <a:r>
              <a:rPr lang="de-CH" dirty="0" smtClean="0"/>
              <a:t>. Quantum </a:t>
            </a:r>
            <a:r>
              <a:rPr lang="de-CH" dirty="0" err="1" smtClean="0"/>
              <a:t>mechanics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assign</a:t>
            </a:r>
            <a:r>
              <a:rPr lang="de-CH" dirty="0" smtClean="0"/>
              <a:t> </a:t>
            </a:r>
            <a:r>
              <a:rPr lang="de-CH" dirty="0" err="1" smtClean="0"/>
              <a:t>correlations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space-like</a:t>
            </a:r>
            <a:r>
              <a:rPr lang="de-CH" dirty="0" smtClean="0"/>
              <a:t> </a:t>
            </a:r>
            <a:r>
              <a:rPr lang="de-CH" dirty="0" err="1" smtClean="0"/>
              <a:t>separated</a:t>
            </a:r>
            <a:r>
              <a:rPr lang="de-CH" dirty="0" smtClean="0"/>
              <a:t> </a:t>
            </a:r>
            <a:r>
              <a:rPr lang="de-CH" dirty="0" err="1" smtClean="0"/>
              <a:t>events</a:t>
            </a:r>
            <a:r>
              <a:rPr lang="de-CH" dirty="0" smtClean="0"/>
              <a:t>, </a:t>
            </a:r>
            <a:r>
              <a:rPr lang="de-CH" dirty="0" err="1" smtClean="0"/>
              <a:t>since</a:t>
            </a:r>
            <a:r>
              <a:rPr lang="de-CH" dirty="0" smtClean="0"/>
              <a:t> </a:t>
            </a:r>
            <a:r>
              <a:rPr lang="de-CH" dirty="0" err="1" smtClean="0"/>
              <a:t>they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experienced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any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awareness</a:t>
            </a:r>
            <a:r>
              <a:rPr lang="de-CH" dirty="0" smtClean="0"/>
              <a:t>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References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Koch&amp;Hepp</a:t>
            </a:r>
            <a:r>
              <a:rPr lang="de-CH" dirty="0" smtClean="0"/>
              <a:t>, Nature 440:611 (2006)</a:t>
            </a:r>
          </a:p>
          <a:p>
            <a:r>
              <a:rPr lang="de-CH" dirty="0" err="1" smtClean="0"/>
              <a:t>Shor</a:t>
            </a:r>
            <a:r>
              <a:rPr lang="de-CH" dirty="0" smtClean="0"/>
              <a:t>, SIAM J </a:t>
            </a:r>
            <a:r>
              <a:rPr lang="de-CH" dirty="0" err="1" smtClean="0"/>
              <a:t>Computation</a:t>
            </a:r>
            <a:r>
              <a:rPr lang="de-CH" dirty="0" smtClean="0"/>
              <a:t> 26:1484 (1997)</a:t>
            </a:r>
          </a:p>
          <a:p>
            <a:r>
              <a:rPr lang="de-CH" dirty="0" smtClean="0"/>
              <a:t>Schlosshauer ‚</a:t>
            </a:r>
            <a:r>
              <a:rPr lang="de-CH" dirty="0" err="1" smtClean="0"/>
              <a:t>Decoherence</a:t>
            </a:r>
            <a:r>
              <a:rPr lang="de-CH" dirty="0" smtClean="0"/>
              <a:t>‘, Springer (2007)</a:t>
            </a:r>
          </a:p>
          <a:p>
            <a:r>
              <a:rPr lang="de-CH" dirty="0" err="1" smtClean="0"/>
              <a:t>Joos&amp;Zeh</a:t>
            </a:r>
            <a:r>
              <a:rPr lang="de-CH" dirty="0" smtClean="0"/>
              <a:t>, Z </a:t>
            </a:r>
            <a:r>
              <a:rPr lang="de-CH" dirty="0" err="1" smtClean="0"/>
              <a:t>Phys</a:t>
            </a:r>
            <a:r>
              <a:rPr lang="de-CH" dirty="0" smtClean="0"/>
              <a:t> B 59:223 (1985)</a:t>
            </a:r>
          </a:p>
          <a:p>
            <a:r>
              <a:rPr lang="de-CH" dirty="0" smtClean="0"/>
              <a:t>Hepp, </a:t>
            </a:r>
            <a:r>
              <a:rPr lang="de-CH" dirty="0" err="1" smtClean="0"/>
              <a:t>Helv</a:t>
            </a:r>
            <a:r>
              <a:rPr lang="de-CH" dirty="0" smtClean="0"/>
              <a:t> </a:t>
            </a:r>
            <a:r>
              <a:rPr lang="de-CH" dirty="0" err="1" smtClean="0"/>
              <a:t>Phys</a:t>
            </a:r>
            <a:r>
              <a:rPr lang="de-CH" dirty="0" smtClean="0"/>
              <a:t>  Acta 45:237 (1972)</a:t>
            </a:r>
          </a:p>
          <a:p>
            <a:r>
              <a:rPr lang="de-CH" dirty="0" err="1" smtClean="0"/>
              <a:t>Ishizaki&amp;Fleming</a:t>
            </a:r>
            <a:r>
              <a:rPr lang="de-CH" dirty="0" smtClean="0"/>
              <a:t>, PNAS 106:17255 (2009)</a:t>
            </a:r>
          </a:p>
          <a:p>
            <a:r>
              <a:rPr lang="de-CH" dirty="0" err="1" smtClean="0"/>
              <a:t>Wilkins&amp;Dattani</a:t>
            </a:r>
            <a:r>
              <a:rPr lang="de-CH" dirty="0" smtClean="0"/>
              <a:t>, </a:t>
            </a:r>
            <a:r>
              <a:rPr lang="de-CH" dirty="0" err="1" smtClean="0"/>
              <a:t>arXiv</a:t>
            </a:r>
            <a:r>
              <a:rPr lang="de-CH" dirty="0" smtClean="0"/>
              <a:t> 1411.3654 (2014)</a:t>
            </a:r>
          </a:p>
          <a:p>
            <a:r>
              <a:rPr lang="de-CH" dirty="0" err="1" smtClean="0"/>
              <a:t>Dehaene&amp;Changeux</a:t>
            </a:r>
            <a:r>
              <a:rPr lang="de-CH" dirty="0" smtClean="0"/>
              <a:t>, PNAS 94:13293 (1997)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References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Batterink&amp;Neville</a:t>
            </a:r>
            <a:r>
              <a:rPr lang="de-CH" dirty="0" smtClean="0"/>
              <a:t>, J </a:t>
            </a:r>
            <a:r>
              <a:rPr lang="de-CH" dirty="0" err="1" smtClean="0"/>
              <a:t>Neurosci</a:t>
            </a:r>
            <a:r>
              <a:rPr lang="de-CH" dirty="0" smtClean="0"/>
              <a:t> 33:8528 (2013)</a:t>
            </a:r>
          </a:p>
          <a:p>
            <a:r>
              <a:rPr lang="de-CH" dirty="0" err="1" smtClean="0"/>
              <a:t>Libet</a:t>
            </a:r>
            <a:r>
              <a:rPr lang="de-CH" dirty="0" smtClean="0"/>
              <a:t>, Brain 102:193 (1979)</a:t>
            </a:r>
          </a:p>
          <a:p>
            <a:r>
              <a:rPr lang="de-CH" dirty="0" err="1" smtClean="0"/>
              <a:t>Conway&amp;Kochen</a:t>
            </a:r>
            <a:r>
              <a:rPr lang="de-CH" dirty="0" smtClean="0"/>
              <a:t>, </a:t>
            </a:r>
            <a:r>
              <a:rPr lang="de-CH" dirty="0" err="1" smtClean="0"/>
              <a:t>Notices</a:t>
            </a:r>
            <a:r>
              <a:rPr lang="de-CH" dirty="0" smtClean="0"/>
              <a:t> AMS 56:226 (2009)</a:t>
            </a:r>
          </a:p>
          <a:p>
            <a:r>
              <a:rPr lang="de-CH" dirty="0" smtClean="0"/>
              <a:t>Fuchs et al., Am J </a:t>
            </a:r>
            <a:r>
              <a:rPr lang="de-CH" dirty="0" err="1" smtClean="0"/>
              <a:t>Phys</a:t>
            </a:r>
            <a:r>
              <a:rPr lang="de-CH" dirty="0" smtClean="0"/>
              <a:t> 82:749 (2014)</a:t>
            </a:r>
          </a:p>
          <a:p>
            <a:pPr>
              <a:buNone/>
            </a:pPr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err="1" smtClean="0"/>
              <a:t>Why</a:t>
            </a:r>
            <a:r>
              <a:rPr lang="de-CH" sz="3200" dirty="0" smtClean="0"/>
              <a:t>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brain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probably</a:t>
            </a:r>
            <a:r>
              <a:rPr lang="de-CH" sz="3200" dirty="0" smtClean="0"/>
              <a:t> not a </a:t>
            </a:r>
            <a:r>
              <a:rPr lang="de-CH" sz="3200" dirty="0" err="1" smtClean="0"/>
              <a:t>quantum</a:t>
            </a:r>
            <a:r>
              <a:rPr lang="de-CH" sz="3200" dirty="0" smtClean="0"/>
              <a:t> </a:t>
            </a:r>
            <a:r>
              <a:rPr lang="de-CH" sz="3200" dirty="0" err="1" smtClean="0"/>
              <a:t>computer</a:t>
            </a:r>
            <a:r>
              <a:rPr lang="de-CH" sz="3200" dirty="0" smtClean="0"/>
              <a:t> (</a:t>
            </a:r>
            <a:r>
              <a:rPr lang="de-CH" sz="3200" dirty="0" err="1" smtClean="0"/>
              <a:t>Tegmark</a:t>
            </a:r>
            <a:r>
              <a:rPr lang="de-CH" sz="3200" dirty="0" smtClean="0"/>
              <a:t> </a:t>
            </a:r>
            <a:r>
              <a:rPr lang="de-CH" sz="3200" dirty="0" err="1" smtClean="0"/>
              <a:t>Phys</a:t>
            </a:r>
            <a:r>
              <a:rPr lang="de-CH" sz="3200" dirty="0" smtClean="0"/>
              <a:t> </a:t>
            </a:r>
            <a:r>
              <a:rPr lang="de-CH" sz="3200" dirty="0" err="1" smtClean="0"/>
              <a:t>Rev</a:t>
            </a:r>
            <a:r>
              <a:rPr lang="de-CH" sz="3200" dirty="0" smtClean="0"/>
              <a:t> E 61:4194)</a:t>
            </a:r>
            <a:endParaRPr lang="de-CH" sz="32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2" y="1886744"/>
            <a:ext cx="63150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Neuro-</a:t>
            </a:r>
            <a:r>
              <a:rPr lang="de-CH" dirty="0" err="1" smtClean="0"/>
              <a:t>electrodynamics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classical</a:t>
            </a:r>
            <a:r>
              <a:rPr lang="de-CH" dirty="0" smtClean="0"/>
              <a:t> </a:t>
            </a:r>
            <a:r>
              <a:rPr lang="de-CH" dirty="0" err="1" smtClean="0"/>
              <a:t>brain</a:t>
            </a:r>
            <a:endParaRPr lang="de-CH" dirty="0" smtClean="0"/>
          </a:p>
          <a:p>
            <a:r>
              <a:rPr lang="de-CH" dirty="0" smtClean="0"/>
              <a:t>Quantum </a:t>
            </a:r>
            <a:r>
              <a:rPr lang="de-CH" dirty="0" err="1" smtClean="0"/>
              <a:t>mechanics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not </a:t>
            </a:r>
            <a:r>
              <a:rPr lang="de-CH" dirty="0" err="1" smtClean="0"/>
              <a:t>improve</a:t>
            </a:r>
            <a:r>
              <a:rPr lang="de-CH" dirty="0" smtClean="0"/>
              <a:t> </a:t>
            </a:r>
            <a:r>
              <a:rPr lang="de-CH" dirty="0" err="1" smtClean="0"/>
              <a:t>higher</a:t>
            </a:r>
            <a:r>
              <a:rPr lang="de-CH" dirty="0" smtClean="0"/>
              <a:t> </a:t>
            </a:r>
            <a:r>
              <a:rPr lang="de-CH" dirty="0" err="1" smtClean="0"/>
              <a:t>brain</a:t>
            </a:r>
            <a:r>
              <a:rPr lang="de-CH" dirty="0" smtClean="0"/>
              <a:t> </a:t>
            </a:r>
            <a:r>
              <a:rPr lang="de-CH" dirty="0" err="1" smtClean="0"/>
              <a:t>functions</a:t>
            </a:r>
            <a:endParaRPr lang="de-CH" dirty="0" smtClean="0"/>
          </a:p>
          <a:p>
            <a:r>
              <a:rPr lang="de-CH" dirty="0" err="1" smtClean="0"/>
              <a:t>Consciousness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not </a:t>
            </a:r>
            <a:r>
              <a:rPr lang="de-CH" dirty="0" err="1" smtClean="0"/>
              <a:t>demystify</a:t>
            </a:r>
            <a:r>
              <a:rPr lang="de-CH" dirty="0" smtClean="0"/>
              <a:t>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mechanics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Human </a:t>
            </a:r>
            <a:r>
              <a:rPr lang="de-CH" dirty="0" err="1" smtClean="0"/>
              <a:t>cerebral</a:t>
            </a:r>
            <a:r>
              <a:rPr lang="de-CH" dirty="0" smtClean="0"/>
              <a:t> </a:t>
            </a:r>
            <a:r>
              <a:rPr lang="de-CH" dirty="0" err="1" smtClean="0"/>
              <a:t>cortex</a:t>
            </a:r>
            <a:r>
              <a:rPr lang="de-CH" dirty="0" smtClean="0"/>
              <a:t> (</a:t>
            </a:r>
            <a:r>
              <a:rPr lang="de-CH" dirty="0" err="1" smtClean="0"/>
              <a:t>left</a:t>
            </a:r>
            <a:r>
              <a:rPr lang="de-CH" dirty="0" smtClean="0"/>
              <a:t>)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829594"/>
            <a:ext cx="5981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Neurons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primary</a:t>
            </a:r>
            <a:r>
              <a:rPr lang="de-CH" dirty="0" smtClean="0"/>
              <a:t> </a:t>
            </a:r>
            <a:r>
              <a:rPr lang="de-CH" dirty="0" err="1" smtClean="0"/>
              <a:t>visual</a:t>
            </a:r>
            <a:r>
              <a:rPr lang="de-CH" dirty="0" smtClean="0"/>
              <a:t> </a:t>
            </a:r>
            <a:r>
              <a:rPr lang="de-CH" dirty="0" err="1" smtClean="0"/>
              <a:t>cortex</a:t>
            </a:r>
            <a:r>
              <a:rPr lang="de-CH" dirty="0" smtClean="0"/>
              <a:t> V1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cat</a:t>
            </a:r>
            <a:endParaRPr lang="de-CH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038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8122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Fine-</a:t>
            </a:r>
            <a:r>
              <a:rPr lang="de-CH" dirty="0" err="1" smtClean="0"/>
              <a:t>structure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synapses</a:t>
            </a:r>
            <a:endParaRPr lang="de-C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858169"/>
            <a:ext cx="47625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Eye </a:t>
            </a:r>
            <a:r>
              <a:rPr lang="de-CH" dirty="0" err="1" smtClean="0"/>
              <a:t>movements</a:t>
            </a:r>
            <a:r>
              <a:rPr lang="de-CH" dirty="0" smtClean="0"/>
              <a:t> </a:t>
            </a:r>
            <a:r>
              <a:rPr lang="de-CH" dirty="0" err="1" smtClean="0"/>
              <a:t>during</a:t>
            </a:r>
            <a:r>
              <a:rPr lang="de-CH" dirty="0" smtClean="0"/>
              <a:t> </a:t>
            </a:r>
            <a:r>
              <a:rPr lang="de-CH" dirty="0" err="1" smtClean="0"/>
              <a:t>reading</a:t>
            </a:r>
            <a:endParaRPr lang="de-CH" dirty="0" smtClean="0"/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24025"/>
            <a:ext cx="5329237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Descending</a:t>
            </a:r>
            <a:r>
              <a:rPr lang="de-CH" dirty="0" smtClean="0"/>
              <a:t> </a:t>
            </a:r>
            <a:r>
              <a:rPr lang="de-CH" dirty="0" err="1" smtClean="0"/>
              <a:t>pathways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saccades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4972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Bildschirmpräsentation (4:3)</PresentationFormat>
  <Paragraphs>50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Larissa-Design</vt:lpstr>
      <vt:lpstr>Folie 1</vt:lpstr>
      <vt:lpstr>Implementation of Shor : 15 = 3 x 5 </vt:lpstr>
      <vt:lpstr>Why the brain is probably not a quantum computer (Tegmark Phys Rev E 61:4194)</vt:lpstr>
      <vt:lpstr>Outline</vt:lpstr>
      <vt:lpstr>Human cerebral cortex (left)</vt:lpstr>
      <vt:lpstr>Neurons in the primary visual cortex V1 of the cat</vt:lpstr>
      <vt:lpstr>Fine-structure of synapses</vt:lpstr>
      <vt:lpstr>Eye movements during reading</vt:lpstr>
      <vt:lpstr>Descending pathways for saccades</vt:lpstr>
      <vt:lpstr>Interaction between V1 and FEF during grouping Khayat et al., J Neurophysiology 101 (2009) 1813</vt:lpstr>
      <vt:lpstr>FEF model for reading in the brain (Heinzle et al. J Neurosci 27:9341)</vt:lpstr>
      <vt:lpstr>Complete network architecture</vt:lpstr>
      <vt:lpstr>Interactions: B excitatory, A inhibitory </vt:lpstr>
      <vt:lpstr>Dynamics</vt:lpstr>
      <vt:lpstr>Normal reading and word skipping</vt:lpstr>
      <vt:lpstr>How quantum brain biology can rescue conscious free will (Penrose:  Pauli Lectures ETHZ 1997)</vt:lpstr>
      <vt:lpstr>Quantum entanglement in photosynthetic light-harvesting complexes (Sarovar et al. Nature Phys 6:462)</vt:lpstr>
      <vt:lpstr>Global entanglement in the FMO protein</vt:lpstr>
      <vt:lpstr>Consciousness in the universe (Hameroff and Penrose Phys Life Sci 11:39-78 (2014))</vt:lpstr>
      <vt:lpstr>Folie 20</vt:lpstr>
      <vt:lpstr>The brain processes syntax in the absence of conscious awareness (Batterink&amp;Neville)</vt:lpstr>
      <vt:lpstr>Free Will Theorem (Conway&amp;Kochen)</vt:lpstr>
      <vt:lpstr>Free Will Theorem (Conway&amp;Kochen)</vt:lpstr>
      <vt:lpstr>From the QBism interpretation of  quantum mechanics (Fuchs, Mermin and Schack):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mechanics in the brain</dc:title>
  <dc:creator>khepp</dc:creator>
  <cp:lastModifiedBy>khepp</cp:lastModifiedBy>
  <cp:revision>30</cp:revision>
  <dcterms:created xsi:type="dcterms:W3CDTF">2015-03-30T12:37:34Z</dcterms:created>
  <dcterms:modified xsi:type="dcterms:W3CDTF">2015-04-01T10:48:42Z</dcterms:modified>
</cp:coreProperties>
</file>