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739" r:id="rId2"/>
  </p:sldMasterIdLst>
  <p:notesMasterIdLst>
    <p:notesMasterId r:id="rId29"/>
  </p:notesMasterIdLst>
  <p:handoutMasterIdLst>
    <p:handoutMasterId r:id="rId30"/>
  </p:handoutMasterIdLst>
  <p:sldIdLst>
    <p:sldId id="260" r:id="rId3"/>
    <p:sldId id="258" r:id="rId4"/>
    <p:sldId id="266" r:id="rId5"/>
    <p:sldId id="273" r:id="rId6"/>
    <p:sldId id="268" r:id="rId7"/>
    <p:sldId id="292" r:id="rId8"/>
    <p:sldId id="307" r:id="rId9"/>
    <p:sldId id="299" r:id="rId10"/>
    <p:sldId id="270" r:id="rId11"/>
    <p:sldId id="300" r:id="rId12"/>
    <p:sldId id="302" r:id="rId13"/>
    <p:sldId id="305" r:id="rId14"/>
    <p:sldId id="308" r:id="rId15"/>
    <p:sldId id="286" r:id="rId16"/>
    <p:sldId id="289" r:id="rId17"/>
    <p:sldId id="291" r:id="rId18"/>
    <p:sldId id="290" r:id="rId19"/>
    <p:sldId id="296" r:id="rId20"/>
    <p:sldId id="295" r:id="rId21"/>
    <p:sldId id="306" r:id="rId22"/>
    <p:sldId id="293" r:id="rId23"/>
    <p:sldId id="297" r:id="rId24"/>
    <p:sldId id="280" r:id="rId25"/>
    <p:sldId id="284" r:id="rId26"/>
    <p:sldId id="282" r:id="rId27"/>
    <p:sldId id="283" r:id="rId2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6600CC"/>
    <a:srgbClr val="F39200"/>
    <a:srgbClr val="00294B"/>
    <a:srgbClr val="456487"/>
    <a:srgbClr val="E05314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5" autoAdjust="0"/>
    <p:restoredTop sz="96197" autoAdjust="0"/>
  </p:normalViewPr>
  <p:slideViewPr>
    <p:cSldViewPr>
      <p:cViewPr varScale="1">
        <p:scale>
          <a:sx n="184" d="100"/>
          <a:sy n="184" d="100"/>
        </p:scale>
        <p:origin x="810" y="15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D432D2-2B0C-4B3C-A7F8-83EA8CC17E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bla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358AF3-0ECF-41AB-87BF-6952AC6E0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E77E1-8951-4B82-B32E-6E0E9B4B4F08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783EFE-D2C8-43E9-A4FD-1962A3286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A19A8D-2D68-4AA9-B9CA-4BF7D3E41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1D11-59AD-44C4-9A20-E8305FDBC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95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bla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Intro vis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2418" cy="6059486"/>
          </a:xfrm>
          <a:prstGeom prst="rect">
            <a:avLst/>
          </a:prstGeom>
        </p:spPr>
      </p:pic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9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65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05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9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2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8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1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7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6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8" r:id="rId3"/>
    <p:sldLayoutId id="2147483753" r:id="rId4"/>
    <p:sldLayoutId id="2147483754" r:id="rId5"/>
    <p:sldLayoutId id="2147483755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09/03/2022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3rd Smilei user &amp; training workshop - Fast PIC-simulation for LWFA target design optimization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2.mp4"/><Relationship Id="rId7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scikit-optimize.github.io/stable/auto_examples/bayesian-optimization.html" TargetMode="External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dx.doi.org/10.1103/PhysRevAccelBeams.19.112802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dx.doi.org/10.1103/PhysRevSTAB.18.01130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doi.org/10.5281/zenodo.146370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bpic.github.io/_modules/fbpic/lpa_utils/laser/laser_profiles.html#FlattenedGaussianLaser" TargetMode="External"/><Relationship Id="rId2" Type="http://schemas.openxmlformats.org/officeDocument/2006/relationships/hyperlink" Target="https://fbpic.github.io/api_reference/lpa_utilities/laser_profiles/flattene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://www.eupraxia-project.eu/" TargetMode="External"/><Relationship Id="rId4" Type="http://schemas.openxmlformats.org/officeDocument/2006/relationships/hyperlink" Target="https://pallas.ijclab.in2p3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AccelBeams.19.112802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dx.doi.org/10.1103/PhysRevSTAB.18.01130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doi.org/10.5281/zenodo.146370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46C1C451-3400-474E-B90B-6AC4D8EE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98" y="886443"/>
            <a:ext cx="9001000" cy="1262266"/>
          </a:xfrm>
        </p:spPr>
        <p:txBody>
          <a:bodyPr>
            <a:noAutofit/>
          </a:bodyPr>
          <a:lstStyle/>
          <a:p>
            <a:pPr algn="ctr"/>
            <a:r>
              <a:rPr lang="en-ZA" sz="4400" dirty="0"/>
              <a:t>Fast PIC-simulation for LWFA target design optimization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50FF96-7474-4219-B788-EF47FF8FAB22}"/>
              </a:ext>
            </a:extLst>
          </p:cNvPr>
          <p:cNvSpPr txBox="1"/>
          <p:nvPr/>
        </p:nvSpPr>
        <p:spPr>
          <a:xfrm>
            <a:off x="417835" y="4973960"/>
            <a:ext cx="212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Pierre Drobniak</a:t>
            </a:r>
          </a:p>
        </p:txBody>
      </p:sp>
      <p:pic>
        <p:nvPicPr>
          <p:cNvPr id="1026" name="Picture 2" descr="Geant4 : introduction">
            <a:extLst>
              <a:ext uri="{FF2B5EF4-FFF2-40B4-BE49-F238E27FC236}">
                <a16:creationId xmlns:a16="http://schemas.microsoft.com/office/drawing/2014/main" id="{8F3325FF-BCC9-474C-99D1-E24F5510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70" y="4541912"/>
            <a:ext cx="1287557" cy="10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73B182-BBC9-7845-A13D-AE8A21DD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3" y="2237616"/>
            <a:ext cx="2962796" cy="22196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DB3B35-1C89-8748-BB02-E89A0D3D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945" y="2296386"/>
            <a:ext cx="2962796" cy="22196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A3C94C2-9E9F-B141-AD82-3D6D8D3D7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587" y="2237616"/>
            <a:ext cx="2962797" cy="22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9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BA7D86D-DDAE-5541-85F7-397672CC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93" y="3523948"/>
            <a:ext cx="8064894" cy="2016224"/>
          </a:xfrm>
          <a:prstGeom prst="rect">
            <a:avLst/>
          </a:prstGeom>
        </p:spPr>
      </p:pic>
      <p:sp>
        <p:nvSpPr>
          <p:cNvPr id="2" name="AutoShape 2" descr="10.5281/zenodo.1463710">
            <a:extLst>
              <a:ext uri="{FF2B5EF4-FFF2-40B4-BE49-F238E27FC236}">
                <a16:creationId xmlns:a16="http://schemas.microsoft.com/office/drawing/2014/main" id="{27BBBEB2-807F-DA43-958C-E8CFEAE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5343A8-E5F8-4C41-BD06-797A9AB662FA}"/>
              </a:ext>
            </a:extLst>
          </p:cNvPr>
          <p:cNvSpPr txBox="1"/>
          <p:nvPr/>
        </p:nvSpPr>
        <p:spPr>
          <a:xfrm>
            <a:off x="190843" y="4339843"/>
            <a:ext cx="1414276" cy="1200329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+mj-lt"/>
              </a:rPr>
              <a:t>Polygonal fits on CFD helium profiles and dopant distribution for several “r” ratios</a:t>
            </a:r>
          </a:p>
          <a:p>
            <a:pPr algn="r"/>
            <a:r>
              <a:rPr lang="en-GB" sz="1200" dirty="0">
                <a:latin typeface="+mj-lt"/>
              </a:rPr>
              <a:t>(c_N2 = 1%)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7C28B01-945A-5745-90FA-572472700A30}"/>
              </a:ext>
            </a:extLst>
          </p:cNvPr>
          <p:cNvSpPr/>
          <p:nvPr/>
        </p:nvSpPr>
        <p:spPr>
          <a:xfrm>
            <a:off x="2521896" y="5060812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981AAA4-18C2-1C46-855B-40F2125C1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71" y="1661592"/>
            <a:ext cx="8064896" cy="2016224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F880938-61F6-3049-A2B6-CA72D8F2E6B9}"/>
              </a:ext>
            </a:extLst>
          </p:cNvPr>
          <p:cNvCxnSpPr>
            <a:cxnSpLocks/>
          </p:cNvCxnSpPr>
          <p:nvPr/>
        </p:nvCxnSpPr>
        <p:spPr>
          <a:xfrm>
            <a:off x="7258595" y="1894774"/>
            <a:ext cx="0" cy="1567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54AFD12-D73C-8443-ABEE-D37B0BAA2346}"/>
              </a:ext>
            </a:extLst>
          </p:cNvPr>
          <p:cNvCxnSpPr>
            <a:cxnSpLocks/>
          </p:cNvCxnSpPr>
          <p:nvPr/>
        </p:nvCxnSpPr>
        <p:spPr>
          <a:xfrm>
            <a:off x="6610523" y="1886195"/>
            <a:ext cx="0" cy="1567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51176FF-B7B4-884A-AFE4-072CDC6D2FFC}"/>
              </a:ext>
            </a:extLst>
          </p:cNvPr>
          <p:cNvCxnSpPr>
            <a:cxnSpLocks/>
          </p:cNvCxnSpPr>
          <p:nvPr/>
        </p:nvCxnSpPr>
        <p:spPr>
          <a:xfrm>
            <a:off x="6610523" y="3029744"/>
            <a:ext cx="72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8E27059-175C-FE47-B751-EE1EAD058030}"/>
              </a:ext>
            </a:extLst>
          </p:cNvPr>
          <p:cNvCxnSpPr>
            <a:cxnSpLocks/>
          </p:cNvCxnSpPr>
          <p:nvPr/>
        </p:nvCxnSpPr>
        <p:spPr>
          <a:xfrm flipH="1" flipV="1">
            <a:off x="7042570" y="3077622"/>
            <a:ext cx="1580513" cy="44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775D569-C6A8-4566-9A09-19060A1A9A59}"/>
              </a:ext>
            </a:extLst>
          </p:cNvPr>
          <p:cNvSpPr txBox="1"/>
          <p:nvPr/>
        </p:nvSpPr>
        <p:spPr>
          <a:xfrm>
            <a:off x="8661336" y="3181350"/>
            <a:ext cx="1944217" cy="1954381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Comments</a:t>
            </a:r>
            <a:r>
              <a:rPr lang="fr-FR" sz="11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Focus on injection and </a:t>
            </a:r>
            <a:r>
              <a:rPr lang="fr-FR" sz="1100" dirty="0" err="1"/>
              <a:t>acceleration</a:t>
            </a:r>
            <a:br>
              <a:rPr lang="fr-FR" sz="1100" dirty="0"/>
            </a:br>
            <a:r>
              <a:rPr lang="fr-FR" sz="1100" dirty="0"/>
              <a:t>-&gt; </a:t>
            </a:r>
            <a:r>
              <a:rPr lang="fr-FR" sz="1100" b="1" dirty="0" err="1"/>
              <a:t>shortened</a:t>
            </a:r>
            <a:r>
              <a:rPr lang="fr-FR" sz="1100" dirty="0"/>
              <a:t> </a:t>
            </a:r>
            <a:r>
              <a:rPr lang="fr-FR" sz="1100" b="1" dirty="0"/>
              <a:t>profile</a:t>
            </a:r>
            <a:r>
              <a:rPr lang="fr-FR" sz="1100" dirty="0"/>
              <a:t> (for </a:t>
            </a:r>
            <a:r>
              <a:rPr lang="fr-FR" sz="1100" b="1" dirty="0" err="1"/>
              <a:t>faster</a:t>
            </a:r>
            <a:r>
              <a:rPr lang="fr-FR" sz="1100" dirty="0"/>
              <a:t> simulations)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err="1"/>
              <a:t>Higher</a:t>
            </a:r>
            <a:r>
              <a:rPr lang="fr-FR" sz="1100" dirty="0"/>
              <a:t> </a:t>
            </a:r>
            <a:r>
              <a:rPr lang="fr-FR" sz="1100" b="1" dirty="0"/>
              <a:t>pressure </a:t>
            </a:r>
            <a:r>
              <a:rPr lang="fr-FR" sz="1100" b="1" dirty="0" err="1"/>
              <a:t>difference</a:t>
            </a:r>
            <a:r>
              <a:rPr lang="fr-FR" sz="1100" b="1" dirty="0"/>
              <a:t> </a:t>
            </a:r>
            <a:br>
              <a:rPr lang="fr-FR" sz="1100" dirty="0"/>
            </a:br>
            <a:r>
              <a:rPr lang="fr-FR" sz="1100" dirty="0"/>
              <a:t>-&gt; more </a:t>
            </a:r>
            <a:r>
              <a:rPr lang="fr-FR" sz="1100" b="1" dirty="0" err="1"/>
              <a:t>leak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zone 1 to 2</a:t>
            </a:r>
            <a:br>
              <a:rPr lang="fr-FR" sz="1100" dirty="0"/>
            </a:br>
            <a:r>
              <a:rPr lang="fr-FR" sz="1100" dirty="0"/>
              <a:t>-&gt; </a:t>
            </a:r>
            <a:r>
              <a:rPr lang="fr-FR" sz="1100" dirty="0" err="1"/>
              <a:t>stronger</a:t>
            </a:r>
            <a:r>
              <a:rPr lang="fr-FR" sz="1100" dirty="0"/>
              <a:t> </a:t>
            </a:r>
            <a:r>
              <a:rPr lang="fr-FR" sz="1100" b="1" dirty="0"/>
              <a:t>gradient</a:t>
            </a:r>
            <a:r>
              <a:rPr lang="fr-FR" sz="1100" dirty="0"/>
              <a:t> (for </a:t>
            </a:r>
            <a:r>
              <a:rPr lang="fr-FR" sz="1100" dirty="0" err="1"/>
              <a:t>Helium</a:t>
            </a:r>
            <a:r>
              <a:rPr lang="fr-FR" sz="1100" dirty="0"/>
              <a:t> &amp; for N2-dopant)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2A566C0-C752-4BCA-8D49-912A6082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78" y="149425"/>
            <a:ext cx="6336705" cy="432048"/>
          </a:xfrm>
        </p:spPr>
        <p:txBody>
          <a:bodyPr>
            <a:noAutofit/>
          </a:bodyPr>
          <a:lstStyle/>
          <a:p>
            <a:r>
              <a:rPr lang="en-US" sz="1600" dirty="0"/>
              <a:t>3. Large grid scan on electronic density polygonal fit based on CFD simulation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9B9ECF-585D-4CBF-B720-0B272306283E}"/>
              </a:ext>
            </a:extLst>
          </p:cNvPr>
          <p:cNvSpPr txBox="1"/>
          <p:nvPr/>
        </p:nvSpPr>
        <p:spPr>
          <a:xfrm>
            <a:off x="2225972" y="848176"/>
            <a:ext cx="4365446" cy="70788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+mn-lt"/>
              </a:rPr>
              <a:t>Polygonal fits on CFD profiles: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To quickly change ratio « r » and vary it continuously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To avoid copying each </a:t>
            </a:r>
            <a:r>
              <a:rPr lang="en-ZA" sz="1200" dirty="0" err="1">
                <a:latin typeface="+mn-lt"/>
              </a:rPr>
              <a:t>OpenFOAM</a:t>
            </a:r>
            <a:r>
              <a:rPr lang="en-ZA" sz="1200" dirty="0">
                <a:latin typeface="+mn-lt"/>
              </a:rPr>
              <a:t> profile in </a:t>
            </a:r>
            <a:r>
              <a:rPr lang="en-ZA" sz="1200" dirty="0" err="1">
                <a:latin typeface="+mn-lt"/>
              </a:rPr>
              <a:t>namelist</a:t>
            </a:r>
            <a:r>
              <a:rPr lang="en-ZA" sz="1200" dirty="0">
                <a:latin typeface="+mn-lt"/>
              </a:rPr>
              <a:t> directory</a:t>
            </a:r>
            <a:endParaRPr lang="en-ZA" sz="16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F6A519-0561-4CDD-8E4A-8CEAC12344F1}"/>
              </a:ext>
            </a:extLst>
          </p:cNvPr>
          <p:cNvSpPr/>
          <p:nvPr/>
        </p:nvSpPr>
        <p:spPr>
          <a:xfrm>
            <a:off x="1605119" y="1760615"/>
            <a:ext cx="6949619" cy="3779557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22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2A566C0-C752-4BCA-8D49-912A6082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78" y="149425"/>
            <a:ext cx="6336705" cy="432048"/>
          </a:xfrm>
        </p:spPr>
        <p:txBody>
          <a:bodyPr>
            <a:noAutofit/>
          </a:bodyPr>
          <a:lstStyle/>
          <a:p>
            <a:r>
              <a:rPr lang="en-US" sz="1600" dirty="0"/>
              <a:t>3. Large grid scan on electronic density polygonal fit based on CFD simulation</a:t>
            </a:r>
            <a:endParaRPr lang="fr-FR" sz="1600" dirty="0"/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55F556-FE93-495D-9313-AD5574AD2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1" y="1685832"/>
            <a:ext cx="4752528" cy="35761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7D3F10-9980-4EF5-9B5C-5E54EFBADD79}"/>
              </a:ext>
            </a:extLst>
          </p:cNvPr>
          <p:cNvSpPr/>
          <p:nvPr/>
        </p:nvSpPr>
        <p:spPr>
          <a:xfrm>
            <a:off x="273819" y="2957736"/>
            <a:ext cx="2810897" cy="792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AFAA610-1216-47C8-99ED-BCD2261FEA3A}"/>
              </a:ext>
            </a:extLst>
          </p:cNvPr>
          <p:cNvCxnSpPr>
            <a:cxnSpLocks/>
          </p:cNvCxnSpPr>
          <p:nvPr/>
        </p:nvCxnSpPr>
        <p:spPr>
          <a:xfrm flipH="1">
            <a:off x="3154139" y="3093147"/>
            <a:ext cx="361165" cy="2432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13810A4D-688D-45A4-B7EB-87BD65E5F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7" t="10268" r="6271"/>
          <a:stretch/>
        </p:blipFill>
        <p:spPr>
          <a:xfrm>
            <a:off x="4954339" y="3314950"/>
            <a:ext cx="3456384" cy="2307082"/>
          </a:xfrm>
          <a:prstGeom prst="rect">
            <a:avLst/>
          </a:prstGeom>
        </p:spPr>
      </p:pic>
      <p:sp>
        <p:nvSpPr>
          <p:cNvPr id="30" name="Espace réservé du contenu 4">
            <a:extLst>
              <a:ext uri="{FF2B5EF4-FFF2-40B4-BE49-F238E27FC236}">
                <a16:creationId xmlns:a16="http://schemas.microsoft.com/office/drawing/2014/main" id="{3B08C4E4-A2C6-47A4-B4BC-672BB04D8906}"/>
              </a:ext>
            </a:extLst>
          </p:cNvPr>
          <p:cNvSpPr txBox="1">
            <a:spLocks/>
          </p:cNvSpPr>
          <p:nvPr/>
        </p:nvSpPr>
        <p:spPr>
          <a:xfrm>
            <a:off x="921891" y="1377916"/>
            <a:ext cx="4125612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Submission script (F. Massimo, V. </a:t>
            </a:r>
            <a:r>
              <a:rPr lang="en-ZA" sz="1600" dirty="0" err="1">
                <a:solidFill>
                  <a:schemeClr val="tx1"/>
                </a:solidFill>
              </a:rPr>
              <a:t>Kubytsky</a:t>
            </a:r>
            <a:r>
              <a:rPr lang="en-ZA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Espace réservé du contenu 4">
            <a:extLst>
              <a:ext uri="{FF2B5EF4-FFF2-40B4-BE49-F238E27FC236}">
                <a16:creationId xmlns:a16="http://schemas.microsoft.com/office/drawing/2014/main" id="{850AF931-4BED-43FB-B3D0-F4A033DBA8CC}"/>
              </a:ext>
            </a:extLst>
          </p:cNvPr>
          <p:cNvSpPr txBox="1">
            <a:spLocks/>
          </p:cNvSpPr>
          <p:nvPr/>
        </p:nvSpPr>
        <p:spPr>
          <a:xfrm>
            <a:off x="5242371" y="990210"/>
            <a:ext cx="2212458" cy="1778701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</a:rPr>
              <a:t>Parameters varied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n</a:t>
            </a:r>
            <a:r>
              <a:rPr lang="en-ZA" sz="1200" baseline="-25000" dirty="0">
                <a:solidFill>
                  <a:schemeClr val="tx1"/>
                </a:solidFill>
              </a:rPr>
              <a:t>e,1</a:t>
            </a:r>
            <a:r>
              <a:rPr lang="en-ZA" sz="1200" dirty="0">
                <a:solidFill>
                  <a:schemeClr val="tx1"/>
                </a:solidFill>
              </a:rPr>
              <a:t> (1</a:t>
            </a:r>
            <a:r>
              <a:rPr lang="en-ZA" sz="1200" baseline="30000" dirty="0">
                <a:solidFill>
                  <a:schemeClr val="tx1"/>
                </a:solidFill>
              </a:rPr>
              <a:t>st</a:t>
            </a:r>
            <a:r>
              <a:rPr lang="en-ZA" sz="1200" dirty="0">
                <a:solidFill>
                  <a:schemeClr val="tx1"/>
                </a:solidFill>
              </a:rPr>
              <a:t> plateau value)</a:t>
            </a:r>
            <a:endParaRPr lang="en-ZA" sz="1200" baseline="-25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1</a:t>
            </a:r>
            <a:r>
              <a:rPr lang="en-ZA" sz="1200" baseline="30000" dirty="0">
                <a:solidFill>
                  <a:schemeClr val="tx1"/>
                </a:solidFill>
              </a:rPr>
              <a:t>st</a:t>
            </a:r>
            <a:r>
              <a:rPr lang="en-ZA" sz="1200" dirty="0">
                <a:solidFill>
                  <a:schemeClr val="tx1"/>
                </a:solidFill>
              </a:rPr>
              <a:t> plateau length “l_1”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r = n</a:t>
            </a:r>
            <a:r>
              <a:rPr lang="en-ZA" sz="1200" baseline="-25000" dirty="0">
                <a:solidFill>
                  <a:schemeClr val="tx1"/>
                </a:solidFill>
              </a:rPr>
              <a:t>e,1</a:t>
            </a:r>
            <a:r>
              <a:rPr lang="en-ZA" sz="1200" dirty="0">
                <a:solidFill>
                  <a:schemeClr val="tx1"/>
                </a:solidFill>
              </a:rPr>
              <a:t> / n</a:t>
            </a:r>
            <a:r>
              <a:rPr lang="en-ZA" sz="1200" baseline="-25000" dirty="0">
                <a:solidFill>
                  <a:schemeClr val="tx1"/>
                </a:solidFill>
              </a:rPr>
              <a:t>e,2</a:t>
            </a:r>
            <a:endParaRPr lang="en-ZA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ZA" sz="1200" dirty="0" err="1">
                <a:solidFill>
                  <a:schemeClr val="tx1"/>
                </a:solidFill>
              </a:rPr>
              <a:t>x_foc</a:t>
            </a:r>
            <a:endParaRPr lang="en-ZA" sz="1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c_N2 (dopant concentration)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80B45779-B54E-4C06-A025-1C25056113B8}"/>
              </a:ext>
            </a:extLst>
          </p:cNvPr>
          <p:cNvSpPr txBox="1">
            <a:spLocks/>
          </p:cNvSpPr>
          <p:nvPr/>
        </p:nvSpPr>
        <p:spPr>
          <a:xfrm>
            <a:off x="8338715" y="2453680"/>
            <a:ext cx="2362052" cy="2862972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</a:rPr>
              <a:t>Comments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Submission script to create </a:t>
            </a:r>
            <a:r>
              <a:rPr lang="en-ZA" sz="1200" dirty="0" err="1">
                <a:solidFill>
                  <a:schemeClr val="tx1"/>
                </a:solidFill>
              </a:rPr>
              <a:t>namelists</a:t>
            </a:r>
            <a:r>
              <a:rPr lang="en-ZA" sz="1200" dirty="0">
                <a:solidFill>
                  <a:schemeClr val="tx1"/>
                </a:solidFill>
              </a:rPr>
              <a:t> and directories from parameters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limit of 300 simultaneous jobs on IRENE</a:t>
            </a:r>
            <a:br>
              <a:rPr lang="en-ZA" sz="1200" dirty="0">
                <a:solidFill>
                  <a:schemeClr val="tx1"/>
                </a:solidFill>
              </a:rPr>
            </a:br>
            <a:r>
              <a:rPr lang="en-ZA" sz="1200" dirty="0">
                <a:solidFill>
                  <a:schemeClr val="tx1"/>
                </a:solidFill>
              </a:rPr>
              <a:t>-&gt; </a:t>
            </a:r>
            <a:r>
              <a:rPr lang="en-ZA" sz="1200" b="1" dirty="0">
                <a:solidFill>
                  <a:schemeClr val="tx1"/>
                </a:solidFill>
              </a:rPr>
              <a:t>additional script </a:t>
            </a:r>
            <a:r>
              <a:rPr lang="en-ZA" sz="1200" dirty="0">
                <a:solidFill>
                  <a:schemeClr val="tx1"/>
                </a:solidFill>
              </a:rPr>
              <a:t>to submit job once space is available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Average sim. time = </a:t>
            </a:r>
            <a:r>
              <a:rPr lang="en-ZA" sz="1200" b="1" dirty="0">
                <a:solidFill>
                  <a:schemeClr val="tx1"/>
                </a:solidFill>
              </a:rPr>
              <a:t>12min 53s</a:t>
            </a:r>
            <a:br>
              <a:rPr lang="en-ZA" sz="1200" b="1" dirty="0">
                <a:solidFill>
                  <a:schemeClr val="tx1"/>
                </a:solidFill>
              </a:rPr>
            </a:br>
            <a:r>
              <a:rPr lang="en-ZA" sz="1200" b="1" dirty="0">
                <a:solidFill>
                  <a:schemeClr val="tx1"/>
                </a:solidFill>
              </a:rPr>
              <a:t>-&gt; 316 µm/min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Total computer time = 258 h on 240 </a:t>
            </a:r>
            <a:r>
              <a:rPr lang="en-ZA" sz="1200" dirty="0" err="1">
                <a:solidFill>
                  <a:schemeClr val="tx1"/>
                </a:solidFill>
              </a:rPr>
              <a:t>cpu</a:t>
            </a:r>
            <a:r>
              <a:rPr lang="en-ZA" sz="1200" dirty="0">
                <a:solidFill>
                  <a:schemeClr val="tx1"/>
                </a:solidFill>
              </a:rPr>
              <a:t> -&gt; </a:t>
            </a:r>
            <a:r>
              <a:rPr lang="en-ZA" sz="1200" b="1" dirty="0">
                <a:solidFill>
                  <a:schemeClr val="tx1"/>
                </a:solidFill>
              </a:rPr>
              <a:t>61,92 </a:t>
            </a:r>
            <a:r>
              <a:rPr lang="en-ZA" sz="1200" b="1" dirty="0" err="1">
                <a:solidFill>
                  <a:schemeClr val="tx1"/>
                </a:solidFill>
              </a:rPr>
              <a:t>kh.cpu</a:t>
            </a:r>
            <a:endParaRPr lang="en-ZA" sz="12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Total real time duration: </a:t>
            </a:r>
            <a:r>
              <a:rPr lang="en-ZA" sz="1200" b="1" dirty="0">
                <a:solidFill>
                  <a:schemeClr val="tx1"/>
                </a:solidFill>
              </a:rPr>
              <a:t>4 h</a:t>
            </a:r>
          </a:p>
          <a:p>
            <a:pPr fontAlgn="auto">
              <a:spcAft>
                <a:spcPts val="0"/>
              </a:spcAft>
            </a:pPr>
            <a:endParaRPr lang="en-ZA" sz="1200" baseline="-25000" dirty="0">
              <a:solidFill>
                <a:schemeClr val="tx1"/>
              </a:solidFill>
            </a:endParaRPr>
          </a:p>
        </p:txBody>
      </p:sp>
      <p:sp>
        <p:nvSpPr>
          <p:cNvPr id="34" name="Espace réservé du contenu 4">
            <a:extLst>
              <a:ext uri="{FF2B5EF4-FFF2-40B4-BE49-F238E27FC236}">
                <a16:creationId xmlns:a16="http://schemas.microsoft.com/office/drawing/2014/main" id="{BE194516-43A7-4E4D-8212-FAD95609E5AF}"/>
              </a:ext>
            </a:extLst>
          </p:cNvPr>
          <p:cNvSpPr txBox="1">
            <a:spLocks/>
          </p:cNvSpPr>
          <p:nvPr/>
        </p:nvSpPr>
        <p:spPr>
          <a:xfrm>
            <a:off x="7649697" y="653480"/>
            <a:ext cx="2019853" cy="1778701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</a:rPr>
              <a:t>Scan/sim. properties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1200 cases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AM Cylindrical + Envelope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240 </a:t>
            </a:r>
            <a:r>
              <a:rPr lang="en-ZA" sz="1200" dirty="0" err="1">
                <a:solidFill>
                  <a:schemeClr val="tx1"/>
                </a:solidFill>
              </a:rPr>
              <a:t>cpu</a:t>
            </a:r>
            <a:r>
              <a:rPr lang="en-ZA" sz="1200" dirty="0">
                <a:solidFill>
                  <a:schemeClr val="tx1"/>
                </a:solidFill>
              </a:rPr>
              <a:t> / sim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01D143-0126-4E45-8AD3-AF1F68DF69B0}"/>
              </a:ext>
            </a:extLst>
          </p:cNvPr>
          <p:cNvSpPr txBox="1"/>
          <p:nvPr/>
        </p:nvSpPr>
        <p:spPr>
          <a:xfrm>
            <a:off x="3514179" y="2752650"/>
            <a:ext cx="147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1600" dirty="0">
                <a:solidFill>
                  <a:srgbClr val="FFFF00"/>
                </a:solidFill>
                <a:latin typeface="+mn-lt"/>
              </a:rPr>
              <a:t>Parameters range</a:t>
            </a:r>
          </a:p>
        </p:txBody>
      </p:sp>
      <p:sp>
        <p:nvSpPr>
          <p:cNvPr id="35" name="Espace réservé du contenu 4">
            <a:extLst>
              <a:ext uri="{FF2B5EF4-FFF2-40B4-BE49-F238E27FC236}">
                <a16:creationId xmlns:a16="http://schemas.microsoft.com/office/drawing/2014/main" id="{ECAF000B-B2F7-4961-880E-22C5FA8EAFF4}"/>
              </a:ext>
            </a:extLst>
          </p:cNvPr>
          <p:cNvSpPr txBox="1">
            <a:spLocks/>
          </p:cNvSpPr>
          <p:nvPr/>
        </p:nvSpPr>
        <p:spPr>
          <a:xfrm>
            <a:off x="5242371" y="3067521"/>
            <a:ext cx="3024336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Simulation time for different c_N2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BB90F9-4902-4465-91A9-F27EFB17B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61" y="1805608"/>
            <a:ext cx="1836069" cy="6211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8E7AAD-3A7D-4746-A2F2-5DD22EB1F6CC}"/>
              </a:ext>
            </a:extLst>
          </p:cNvPr>
          <p:cNvSpPr/>
          <p:nvPr/>
        </p:nvSpPr>
        <p:spPr>
          <a:xfrm>
            <a:off x="8770763" y="4397896"/>
            <a:ext cx="864096" cy="26416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62B3CB-C9FE-4CD7-92F6-6CC16F1F9336}"/>
              </a:ext>
            </a:extLst>
          </p:cNvPr>
          <p:cNvSpPr/>
          <p:nvPr/>
        </p:nvSpPr>
        <p:spPr>
          <a:xfrm>
            <a:off x="7937186" y="1038184"/>
            <a:ext cx="761569" cy="26416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28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336705" cy="432048"/>
          </a:xfrm>
        </p:spPr>
        <p:txBody>
          <a:bodyPr>
            <a:noAutofit/>
          </a:bodyPr>
          <a:lstStyle/>
          <a:p>
            <a:r>
              <a:rPr lang="en-US" sz="1600" dirty="0"/>
              <a:t>3. Large grid scan on electronic density polygonal fit based on CFD simulation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12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968B34D-C8FE-4995-B503-49EE5312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DF84BD3-D47C-4042-A399-4EC421A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20" name="Espace réservé du contenu 13">
            <a:extLst>
              <a:ext uri="{FF2B5EF4-FFF2-40B4-BE49-F238E27FC236}">
                <a16:creationId xmlns:a16="http://schemas.microsoft.com/office/drawing/2014/main" id="{5C2F795D-E916-452A-ACDB-4E2B1A9BB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15" t="17778" r="1212" b="20000"/>
          <a:stretch/>
        </p:blipFill>
        <p:spPr>
          <a:xfrm>
            <a:off x="849883" y="2165648"/>
            <a:ext cx="9145016" cy="2016224"/>
          </a:xfrm>
        </p:spPr>
      </p:pic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878622F5-0FEA-409B-95FC-2885F89F3C3A}"/>
              </a:ext>
            </a:extLst>
          </p:cNvPr>
          <p:cNvSpPr txBox="1">
            <a:spLocks/>
          </p:cNvSpPr>
          <p:nvPr/>
        </p:nvSpPr>
        <p:spPr>
          <a:xfrm>
            <a:off x="1497955" y="1780498"/>
            <a:ext cx="2016224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800" b="1" dirty="0" err="1">
                <a:solidFill>
                  <a:schemeClr val="tx1"/>
                </a:solidFill>
              </a:rPr>
              <a:t>E_med</a:t>
            </a:r>
            <a:r>
              <a:rPr lang="en-ZA" sz="800" b="1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chemeClr val="tx1"/>
                </a:solidFill>
              </a:rPr>
              <a:t>histogram filtered for: </a:t>
            </a:r>
            <a:r>
              <a:rPr lang="en-ZA" sz="800" dirty="0">
                <a:solidFill>
                  <a:srgbClr val="0070C0"/>
                </a:solidFill>
              </a:rPr>
              <a:t>all</a:t>
            </a:r>
            <a:r>
              <a:rPr lang="en-ZA" sz="800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rgbClr val="0070C0"/>
                </a:solidFill>
              </a:rPr>
              <a:t>simulations (blue), </a:t>
            </a:r>
            <a:r>
              <a:rPr lang="en-ZA" sz="800" dirty="0" err="1"/>
              <a:t>objectiveFunction</a:t>
            </a:r>
            <a:r>
              <a:rPr lang="en-ZA" sz="800" dirty="0"/>
              <a:t> &gt; 1000 (orange)</a:t>
            </a:r>
            <a:r>
              <a:rPr lang="en-ZA" sz="800" dirty="0">
                <a:solidFill>
                  <a:schemeClr val="tx1"/>
                </a:solidFill>
              </a:rPr>
              <a:t>, </a:t>
            </a:r>
            <a:r>
              <a:rPr lang="en-ZA" sz="800" dirty="0">
                <a:solidFill>
                  <a:srgbClr val="FF0000"/>
                </a:solidFill>
              </a:rPr>
              <a:t>top 10 </a:t>
            </a:r>
            <a:r>
              <a:rPr lang="en-ZA" sz="800" dirty="0" err="1">
                <a:solidFill>
                  <a:srgbClr val="FF0000"/>
                </a:solidFill>
              </a:rPr>
              <a:t>objectiveFunctions</a:t>
            </a:r>
            <a:r>
              <a:rPr lang="en-ZA" sz="800" dirty="0">
                <a:solidFill>
                  <a:srgbClr val="FF0000"/>
                </a:solidFill>
              </a:rPr>
              <a:t> (red)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1C562EE8-80C7-4D70-8E43-2AE82B6CC342}"/>
              </a:ext>
            </a:extLst>
          </p:cNvPr>
          <p:cNvSpPr txBox="1">
            <a:spLocks/>
          </p:cNvSpPr>
          <p:nvPr/>
        </p:nvSpPr>
        <p:spPr>
          <a:xfrm>
            <a:off x="4549444" y="1780498"/>
            <a:ext cx="2012038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800" b="1" dirty="0" err="1">
                <a:solidFill>
                  <a:schemeClr val="tx1"/>
                </a:solidFill>
              </a:rPr>
              <a:t>Div_rms</a:t>
            </a:r>
            <a:r>
              <a:rPr lang="en-ZA" sz="800" b="1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chemeClr val="tx1"/>
                </a:solidFill>
              </a:rPr>
              <a:t>histogram filtered for: </a:t>
            </a:r>
            <a:r>
              <a:rPr lang="en-ZA" sz="800" dirty="0">
                <a:solidFill>
                  <a:srgbClr val="0070C0"/>
                </a:solidFill>
              </a:rPr>
              <a:t>all</a:t>
            </a:r>
            <a:r>
              <a:rPr lang="en-ZA" sz="800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rgbClr val="0070C0"/>
                </a:solidFill>
              </a:rPr>
              <a:t>simulations (blue), </a:t>
            </a:r>
            <a:r>
              <a:rPr lang="en-ZA" sz="800" dirty="0" err="1"/>
              <a:t>E_med</a:t>
            </a:r>
            <a:r>
              <a:rPr lang="en-ZA" sz="800" dirty="0"/>
              <a:t> &gt; 140 MeV (orange)</a:t>
            </a:r>
            <a:r>
              <a:rPr lang="en-ZA" sz="800" dirty="0">
                <a:solidFill>
                  <a:schemeClr val="tx1"/>
                </a:solidFill>
              </a:rPr>
              <a:t>, </a:t>
            </a:r>
            <a:r>
              <a:rPr lang="en-ZA" sz="800" dirty="0">
                <a:solidFill>
                  <a:srgbClr val="FF0000"/>
                </a:solidFill>
              </a:rPr>
              <a:t>top 10 highest </a:t>
            </a:r>
            <a:r>
              <a:rPr lang="en-ZA" sz="800" dirty="0" err="1">
                <a:solidFill>
                  <a:srgbClr val="FF0000"/>
                </a:solidFill>
              </a:rPr>
              <a:t>E_med</a:t>
            </a:r>
            <a:endParaRPr lang="en-ZA" sz="800" dirty="0">
              <a:solidFill>
                <a:srgbClr val="FF0000"/>
              </a:solidFill>
            </a:endParaRPr>
          </a:p>
        </p:txBody>
      </p:sp>
      <p:sp>
        <p:nvSpPr>
          <p:cNvPr id="30" name="Espace réservé du contenu 4">
            <a:extLst>
              <a:ext uri="{FF2B5EF4-FFF2-40B4-BE49-F238E27FC236}">
                <a16:creationId xmlns:a16="http://schemas.microsoft.com/office/drawing/2014/main" id="{A5148190-AE5A-44E1-8EB4-6AFD30D8A842}"/>
              </a:ext>
            </a:extLst>
          </p:cNvPr>
          <p:cNvSpPr txBox="1">
            <a:spLocks/>
          </p:cNvSpPr>
          <p:nvPr/>
        </p:nvSpPr>
        <p:spPr>
          <a:xfrm>
            <a:off x="7799367" y="1763529"/>
            <a:ext cx="2012038" cy="40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800" b="1" dirty="0" err="1">
                <a:solidFill>
                  <a:schemeClr val="tx1"/>
                </a:solidFill>
              </a:rPr>
              <a:t>E_mad</a:t>
            </a:r>
            <a:r>
              <a:rPr lang="en-ZA" sz="800" b="1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chemeClr val="tx1"/>
                </a:solidFill>
              </a:rPr>
              <a:t>histogram filtered for: </a:t>
            </a:r>
            <a:r>
              <a:rPr lang="en-ZA" sz="800" dirty="0">
                <a:solidFill>
                  <a:srgbClr val="0070C0"/>
                </a:solidFill>
              </a:rPr>
              <a:t>all</a:t>
            </a:r>
            <a:r>
              <a:rPr lang="en-ZA" sz="800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rgbClr val="0070C0"/>
                </a:solidFill>
              </a:rPr>
              <a:t>simulations (blue), </a:t>
            </a:r>
            <a:r>
              <a:rPr lang="en-ZA" sz="800" dirty="0" err="1"/>
              <a:t>E_med</a:t>
            </a:r>
            <a:r>
              <a:rPr lang="en-ZA" sz="800" dirty="0"/>
              <a:t> &gt; 140 MeV (orange)</a:t>
            </a:r>
            <a:r>
              <a:rPr lang="en-ZA" sz="800" dirty="0">
                <a:solidFill>
                  <a:schemeClr val="tx1"/>
                </a:solidFill>
              </a:rPr>
              <a:t>, </a:t>
            </a:r>
            <a:r>
              <a:rPr lang="en-ZA" sz="800" dirty="0">
                <a:solidFill>
                  <a:srgbClr val="FF0000"/>
                </a:solidFill>
              </a:rPr>
              <a:t>top 10 highest </a:t>
            </a:r>
            <a:r>
              <a:rPr lang="en-ZA" sz="800" dirty="0" err="1">
                <a:solidFill>
                  <a:srgbClr val="FF0000"/>
                </a:solidFill>
              </a:rPr>
              <a:t>E_med</a:t>
            </a:r>
            <a:endParaRPr lang="en-ZA" sz="800" dirty="0">
              <a:solidFill>
                <a:srgbClr val="FF0000"/>
              </a:solidFill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639BD4F-06F4-4DEF-8DF5-DF39C796BA95}"/>
              </a:ext>
            </a:extLst>
          </p:cNvPr>
          <p:cNvSpPr/>
          <p:nvPr/>
        </p:nvSpPr>
        <p:spPr>
          <a:xfrm>
            <a:off x="2938115" y="3275697"/>
            <a:ext cx="360040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F9AA12-D44C-44FC-AB3A-86FAF639EF25}"/>
              </a:ext>
            </a:extLst>
          </p:cNvPr>
          <p:cNvSpPr txBox="1"/>
          <p:nvPr/>
        </p:nvSpPr>
        <p:spPr>
          <a:xfrm>
            <a:off x="2886027" y="3022543"/>
            <a:ext cx="55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  <a:latin typeface="+mn-lt"/>
              </a:rPr>
              <a:t>goal</a:t>
            </a: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BA039F3B-0F9E-42A0-AD79-6C1F1EFE2C5D}"/>
              </a:ext>
            </a:extLst>
          </p:cNvPr>
          <p:cNvSpPr/>
          <p:nvPr/>
        </p:nvSpPr>
        <p:spPr>
          <a:xfrm flipH="1">
            <a:off x="5458395" y="3410748"/>
            <a:ext cx="28803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468F674-63AE-45DD-96FC-3B7A47B843A7}"/>
              </a:ext>
            </a:extLst>
          </p:cNvPr>
          <p:cNvSpPr txBox="1"/>
          <p:nvPr/>
        </p:nvSpPr>
        <p:spPr>
          <a:xfrm>
            <a:off x="5386387" y="3133749"/>
            <a:ext cx="55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  <a:latin typeface="+mn-lt"/>
              </a:rPr>
              <a:t>goal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9F9E5D49-5066-4156-9DCE-29ABA9160F4A}"/>
              </a:ext>
            </a:extLst>
          </p:cNvPr>
          <p:cNvSpPr/>
          <p:nvPr/>
        </p:nvSpPr>
        <p:spPr>
          <a:xfrm flipH="1">
            <a:off x="8030763" y="3084079"/>
            <a:ext cx="28803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3F31FDB-5175-49B7-BE62-06ABACCD1031}"/>
              </a:ext>
            </a:extLst>
          </p:cNvPr>
          <p:cNvSpPr txBox="1"/>
          <p:nvPr/>
        </p:nvSpPr>
        <p:spPr>
          <a:xfrm>
            <a:off x="7958755" y="2807080"/>
            <a:ext cx="55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  <a:latin typeface="+mn-lt"/>
              </a:rPr>
              <a:t>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EC437984-1756-4937-84B9-7D13783B71E8}"/>
                  </a:ext>
                </a:extLst>
              </p:cNvPr>
              <p:cNvSpPr txBox="1"/>
              <p:nvPr/>
            </p:nvSpPr>
            <p:spPr>
              <a:xfrm>
                <a:off x="2200432" y="2602214"/>
                <a:ext cx="1371190" cy="341247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000" b="0" i="0" smtClean="0">
                          <a:latin typeface="Cambria Math" panose="02040503050406030204" pitchFamily="18" charset="0"/>
                        </a:rPr>
                        <m:t>optFunc</m:t>
                      </m:r>
                      <m:r>
                        <a:rPr lang="fr-FR" sz="1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fr-FR" sz="1000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rad>
                          <m:r>
                            <a:rPr lang="fr-FR" sz="1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10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000" b="0" i="0" smtClean="0">
                                  <a:latin typeface="Cambria Math" panose="02040503050406030204" pitchFamily="18" charset="0"/>
                                </a:rPr>
                                <m:t>med</m:t>
                              </m:r>
                            </m:sub>
                            <m:sup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0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000" b="0" i="0" smtClean="0">
                                  <a:latin typeface="Cambria Math" panose="02040503050406030204" pitchFamily="18" charset="0"/>
                                </a:rPr>
                                <m:t>mad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000" dirty="0">
                  <a:latin typeface="+mn-lt"/>
                </a:endParaRPr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EC437984-1756-4937-84B9-7D13783B7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32" y="2602214"/>
                <a:ext cx="1371190" cy="341247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  <a:ln>
                <a:noFill/>
                <a:prstDash val="sys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2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336705" cy="432048"/>
          </a:xfrm>
        </p:spPr>
        <p:txBody>
          <a:bodyPr>
            <a:noAutofit/>
          </a:bodyPr>
          <a:lstStyle/>
          <a:p>
            <a:r>
              <a:rPr lang="en-US" sz="1600" dirty="0"/>
              <a:t>3. Large grid scan on electronic density polygonal fit based on CFD simulation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13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968B34D-C8FE-4995-B503-49EE5312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DF84BD3-D47C-4042-A399-4EC421A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49FA4E2-5B3F-45EA-A2EC-4210AAF90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" t="20577" r="50000" b="6572"/>
          <a:stretch/>
        </p:blipFill>
        <p:spPr>
          <a:xfrm>
            <a:off x="1881583" y="1693618"/>
            <a:ext cx="4140458" cy="17720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DE7921-1FF7-4337-A307-6747DBC6F00D}"/>
              </a:ext>
            </a:extLst>
          </p:cNvPr>
          <p:cNvSpPr/>
          <p:nvPr/>
        </p:nvSpPr>
        <p:spPr>
          <a:xfrm>
            <a:off x="2230683" y="1889886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1A22706-5C09-48DD-A532-7B1E6DB174E6}"/>
              </a:ext>
            </a:extLst>
          </p:cNvPr>
          <p:cNvSpPr txBox="1"/>
          <p:nvPr/>
        </p:nvSpPr>
        <p:spPr>
          <a:xfrm>
            <a:off x="1158179" y="1353749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Only 852 out of 1200 have a peak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F12295F-67D3-4A71-B725-FF17AEBDDC56}"/>
              </a:ext>
            </a:extLst>
          </p:cNvPr>
          <p:cNvCxnSpPr/>
          <p:nvPr/>
        </p:nvCxnSpPr>
        <p:spPr>
          <a:xfrm>
            <a:off x="1809575" y="1693618"/>
            <a:ext cx="421108" cy="196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contenu 4">
            <a:extLst>
              <a:ext uri="{FF2B5EF4-FFF2-40B4-BE49-F238E27FC236}">
                <a16:creationId xmlns:a16="http://schemas.microsoft.com/office/drawing/2014/main" id="{5164F2AB-D0B9-4950-8B0B-1C399205B5F7}"/>
              </a:ext>
            </a:extLst>
          </p:cNvPr>
          <p:cNvSpPr txBox="1">
            <a:spLocks/>
          </p:cNvSpPr>
          <p:nvPr/>
        </p:nvSpPr>
        <p:spPr>
          <a:xfrm>
            <a:off x="2040028" y="1446249"/>
            <a:ext cx="3982014" cy="19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dirty="0">
                <a:solidFill>
                  <a:schemeClr val="tx1"/>
                </a:solidFill>
              </a:rPr>
              <a:t>Statistical properties of brute force scan (1200 simulations)</a:t>
            </a:r>
            <a:endParaRPr lang="en-ZA" sz="1200" dirty="0">
              <a:solidFill>
                <a:srgbClr val="FF0000"/>
              </a:solidFill>
            </a:endParaRPr>
          </a:p>
        </p:txBody>
      </p:sp>
      <p:sp>
        <p:nvSpPr>
          <p:cNvPr id="49" name="Espace réservé du contenu 4">
            <a:extLst>
              <a:ext uri="{FF2B5EF4-FFF2-40B4-BE49-F238E27FC236}">
                <a16:creationId xmlns:a16="http://schemas.microsoft.com/office/drawing/2014/main" id="{6B12AB5F-C176-45CE-95F2-09D50A4672B1}"/>
              </a:ext>
            </a:extLst>
          </p:cNvPr>
          <p:cNvSpPr txBox="1">
            <a:spLocks/>
          </p:cNvSpPr>
          <p:nvPr/>
        </p:nvSpPr>
        <p:spPr>
          <a:xfrm>
            <a:off x="6049399" y="1445568"/>
            <a:ext cx="3982014" cy="190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dirty="0">
                <a:solidFill>
                  <a:schemeClr val="tx1"/>
                </a:solidFill>
              </a:rPr>
              <a:t>Statistical properties of brute force scan (10 best simulations)</a:t>
            </a:r>
            <a:endParaRPr lang="en-ZA" sz="12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BCFE9EF-7C96-4DB0-BEDE-EF7CC3A226C9}"/>
              </a:ext>
            </a:extLst>
          </p:cNvPr>
          <p:cNvSpPr/>
          <p:nvPr/>
        </p:nvSpPr>
        <p:spPr>
          <a:xfrm>
            <a:off x="2295070" y="2092493"/>
            <a:ext cx="3726971" cy="329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5A4429D-1C2B-4C9B-88C1-1FAE83B33296}"/>
              </a:ext>
            </a:extLst>
          </p:cNvPr>
          <p:cNvSpPr txBox="1"/>
          <p:nvPr/>
        </p:nvSpPr>
        <p:spPr>
          <a:xfrm>
            <a:off x="1098939" y="2494350"/>
            <a:ext cx="72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>
                <a:solidFill>
                  <a:srgbClr val="FF0000"/>
                </a:solidFill>
              </a:rPr>
              <a:t>important dispersion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FEB53FF-E16F-499C-8781-CABC6CF59BC7}"/>
              </a:ext>
            </a:extLst>
          </p:cNvPr>
          <p:cNvCxnSpPr>
            <a:cxnSpLocks/>
          </p:cNvCxnSpPr>
          <p:nvPr/>
        </p:nvCxnSpPr>
        <p:spPr>
          <a:xfrm flipV="1">
            <a:off x="1599021" y="2421011"/>
            <a:ext cx="631662" cy="104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50449282-2586-4765-B80E-042703D1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30" t="20577" r="1250" b="6572"/>
          <a:stretch/>
        </p:blipFill>
        <p:spPr>
          <a:xfrm>
            <a:off x="6190401" y="1692303"/>
            <a:ext cx="3700010" cy="1772040"/>
          </a:xfrm>
          <a:prstGeom prst="rect">
            <a:avLst/>
          </a:prstGeom>
        </p:spPr>
      </p:pic>
      <p:sp>
        <p:nvSpPr>
          <p:cNvPr id="54" name="Espace réservé du contenu 4">
            <a:extLst>
              <a:ext uri="{FF2B5EF4-FFF2-40B4-BE49-F238E27FC236}">
                <a16:creationId xmlns:a16="http://schemas.microsoft.com/office/drawing/2014/main" id="{55AB80A3-DADA-4785-8BE1-96D2B02B54B4}"/>
              </a:ext>
            </a:extLst>
          </p:cNvPr>
          <p:cNvSpPr txBox="1">
            <a:spLocks/>
          </p:cNvSpPr>
          <p:nvPr/>
        </p:nvSpPr>
        <p:spPr>
          <a:xfrm>
            <a:off x="2592920" y="3643256"/>
            <a:ext cx="2978074" cy="1772040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</a:rPr>
              <a:t>Comments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The range of output parameters gets lower</a:t>
            </a:r>
            <a:br>
              <a:rPr lang="en-ZA" sz="1200" dirty="0">
                <a:solidFill>
                  <a:schemeClr val="tx1"/>
                </a:solidFill>
              </a:rPr>
            </a:br>
            <a:r>
              <a:rPr lang="en-ZA" sz="1200" dirty="0">
                <a:solidFill>
                  <a:schemeClr val="tx1"/>
                </a:solidFill>
              </a:rPr>
              <a:t>-&gt; thanks to obj. function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Produces the desired e-bunch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Parameter </a:t>
            </a:r>
            <a:r>
              <a:rPr lang="en-ZA" sz="1200" b="1" dirty="0">
                <a:solidFill>
                  <a:schemeClr val="tx1"/>
                </a:solidFill>
              </a:rPr>
              <a:t>sensitivity</a:t>
            </a:r>
            <a:r>
              <a:rPr lang="en-ZA" sz="1200" dirty="0">
                <a:solidFill>
                  <a:schemeClr val="tx1"/>
                </a:solidFill>
              </a:rPr>
              <a:t> requires to </a:t>
            </a:r>
            <a:r>
              <a:rPr lang="en-ZA" sz="1200" b="1" dirty="0">
                <a:solidFill>
                  <a:schemeClr val="tx1"/>
                </a:solidFill>
              </a:rPr>
              <a:t>finely tune </a:t>
            </a:r>
            <a:r>
              <a:rPr lang="en-ZA" sz="1200" dirty="0">
                <a:solidFill>
                  <a:schemeClr val="tx1"/>
                </a:solidFill>
              </a:rPr>
              <a:t>the search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7BAF2F-C545-4B37-A043-52B067808FBA}"/>
              </a:ext>
            </a:extLst>
          </p:cNvPr>
          <p:cNvSpPr/>
          <p:nvPr/>
        </p:nvSpPr>
        <p:spPr>
          <a:xfrm>
            <a:off x="6273210" y="2437524"/>
            <a:ext cx="3576535" cy="226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F03E5D2-547C-408A-AD91-248304B5931C}"/>
              </a:ext>
            </a:extLst>
          </p:cNvPr>
          <p:cNvSpPr txBox="1"/>
          <p:nvPr/>
        </p:nvSpPr>
        <p:spPr>
          <a:xfrm>
            <a:off x="5803481" y="3530432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b="1" dirty="0">
                <a:solidFill>
                  <a:srgbClr val="00B050"/>
                </a:solidFill>
              </a:rPr>
              <a:t>Produces the desired electrons + “min-max range less wide”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4EC1A1-09DC-4AF3-A9C4-84B44A51DB49}"/>
              </a:ext>
            </a:extLst>
          </p:cNvPr>
          <p:cNvSpPr/>
          <p:nvPr/>
        </p:nvSpPr>
        <p:spPr>
          <a:xfrm>
            <a:off x="6286635" y="3200316"/>
            <a:ext cx="3576535" cy="226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C9B59CF-6947-40BB-8957-CAEA248082C2}"/>
              </a:ext>
            </a:extLst>
          </p:cNvPr>
          <p:cNvCxnSpPr/>
          <p:nvPr/>
        </p:nvCxnSpPr>
        <p:spPr>
          <a:xfrm flipV="1">
            <a:off x="6022041" y="2663627"/>
            <a:ext cx="251169" cy="8571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6E45437-EAEB-471D-AE62-8DFFE2723A04}"/>
              </a:ext>
            </a:extLst>
          </p:cNvPr>
          <p:cNvCxnSpPr>
            <a:cxnSpLocks/>
          </p:cNvCxnSpPr>
          <p:nvPr/>
        </p:nvCxnSpPr>
        <p:spPr>
          <a:xfrm flipV="1">
            <a:off x="6758016" y="3464343"/>
            <a:ext cx="222653" cy="1002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6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14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4. 3-dimensional Bayesian optimization using CFD simulated density profile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09/03/2022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5707454C-5844-49D0-BC61-C34510F514D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73820" y="1445569"/>
                <a:ext cx="5040559" cy="41044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HK" b="1" dirty="0">
                    <a:solidFill>
                      <a:schemeClr val="tx1"/>
                    </a:solidFill>
                  </a:rPr>
                  <a:t>Bayesian Optimization working principle</a:t>
                </a:r>
              </a:p>
              <a:p>
                <a:r>
                  <a:rPr lang="en-HK" sz="1200" dirty="0">
                    <a:solidFill>
                      <a:schemeClr val="tx1"/>
                    </a:solidFill>
                  </a:rPr>
                  <a:t>Take a set of parameters (</a:t>
                </a:r>
                <a:r>
                  <a:rPr lang="en-HK" sz="1200" dirty="0" err="1">
                    <a:solidFill>
                      <a:schemeClr val="tx1"/>
                    </a:solidFill>
                  </a:rPr>
                  <a:t>xfoc</a:t>
                </a:r>
                <a:r>
                  <a:rPr lang="en-HK" sz="1200" dirty="0">
                    <a:solidFill>
                      <a:schemeClr val="tx1"/>
                    </a:solidFill>
                  </a:rPr>
                  <a:t>, cN2, a0)</a:t>
                </a:r>
                <a:br>
                  <a:rPr lang="en-HK" sz="1200" dirty="0">
                    <a:solidFill>
                      <a:schemeClr val="tx1"/>
                    </a:solidFill>
                  </a:rPr>
                </a:br>
                <a:r>
                  <a:rPr lang="en-HK" sz="1200" dirty="0">
                    <a:solidFill>
                      <a:schemeClr val="tx1"/>
                    </a:solidFill>
                  </a:rPr>
                  <a:t>-&gt; 3-dimensional parameters space in this case</a:t>
                </a:r>
              </a:p>
              <a:p>
                <a:r>
                  <a:rPr lang="en-HK" sz="1200" dirty="0">
                    <a:solidFill>
                      <a:schemeClr val="tx1"/>
                    </a:solidFill>
                  </a:rPr>
                  <a:t>For each configuration, give a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value</a:t>
                </a:r>
                <a:r>
                  <a:rPr lang="en-HK" sz="1200" dirty="0">
                    <a:solidFill>
                      <a:schemeClr val="tx1"/>
                    </a:solidFill>
                  </a:rPr>
                  <a:t> to the result:</a:t>
                </a:r>
                <a:br>
                  <a:rPr lang="en-HK" sz="1200" dirty="0">
                    <a:solidFill>
                      <a:schemeClr val="tx1"/>
                    </a:solidFill>
                  </a:rPr>
                </a:br>
                <a:r>
                  <a:rPr lang="en-HK" sz="1200" dirty="0">
                    <a:solidFill>
                      <a:schemeClr val="tx1"/>
                    </a:solidFill>
                  </a:rPr>
                  <a:t>-&gt;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HK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HK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HK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HK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HK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HK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HK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en-HK" sz="1600" b="1" dirty="0">
                  <a:solidFill>
                    <a:schemeClr val="tx1"/>
                  </a:solidFill>
                </a:endParaRPr>
              </a:p>
              <a:p>
                <a:r>
                  <a:rPr lang="en-HK" sz="1200" dirty="0">
                    <a:solidFill>
                      <a:schemeClr val="tx1"/>
                    </a:solidFill>
                  </a:rPr>
                  <a:t>Use an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algorithm</a:t>
                </a:r>
                <a:r>
                  <a:rPr lang="en-HK" sz="1200" dirty="0">
                    <a:solidFill>
                      <a:schemeClr val="tx1"/>
                    </a:solidFill>
                  </a:rPr>
                  <a:t> to know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where to explore </a:t>
                </a:r>
                <a:r>
                  <a:rPr lang="en-HK" sz="1200" dirty="0">
                    <a:solidFill>
                      <a:schemeClr val="tx1"/>
                    </a:solidFill>
                  </a:rPr>
                  <a:t>the parameters space,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step after step </a:t>
                </a:r>
                <a:r>
                  <a:rPr lang="en-HK" sz="1200" dirty="0">
                    <a:solidFill>
                      <a:schemeClr val="tx1"/>
                    </a:solidFill>
                  </a:rPr>
                  <a:t>and try to find a minimum/maximum of the the objective function</a:t>
                </a:r>
                <a:r>
                  <a:rPr lang="en-HK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HK" sz="1200" dirty="0">
                    <a:solidFill>
                      <a:schemeClr val="tx1"/>
                    </a:solidFill>
                  </a:rPr>
                  <a:t>Intelligent search using « 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kernel</a:t>
                </a:r>
                <a:r>
                  <a:rPr lang="en-HK" sz="1200" dirty="0">
                    <a:solidFill>
                      <a:schemeClr val="tx1"/>
                    </a:solidFill>
                  </a:rPr>
                  <a:t> » functions, giving a certain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weight</a:t>
                </a:r>
                <a:r>
                  <a:rPr lang="en-HK" sz="1200" dirty="0">
                    <a:solidFill>
                      <a:schemeClr val="tx1"/>
                    </a:solidFill>
                  </a:rPr>
                  <a:t> to the evaluated points</a:t>
                </a:r>
              </a:p>
              <a:p>
                <a:pPr marL="0" indent="0">
                  <a:buNone/>
                </a:pPr>
                <a:endParaRPr lang="en-HK" sz="1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HK" sz="1600" dirty="0">
                  <a:solidFill>
                    <a:schemeClr val="tx1"/>
                  </a:solidFill>
                </a:endParaRPr>
              </a:p>
              <a:p>
                <a:r>
                  <a:rPr lang="en-HK" sz="1200" dirty="0">
                    <a:solidFill>
                      <a:schemeClr val="tx1"/>
                    </a:solidFill>
                  </a:rPr>
                  <a:t>Possible to tune the search: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exploration</a:t>
                </a:r>
                <a:r>
                  <a:rPr lang="en-HK" sz="1200" dirty="0">
                    <a:solidFill>
                      <a:schemeClr val="tx1"/>
                    </a:solidFill>
                  </a:rPr>
                  <a:t> vs </a:t>
                </a:r>
                <a:r>
                  <a:rPr lang="en-HK" sz="1200" b="1" dirty="0">
                    <a:solidFill>
                      <a:schemeClr val="tx1"/>
                    </a:solidFill>
                  </a:rPr>
                  <a:t>exploitation</a:t>
                </a:r>
                <a:br>
                  <a:rPr lang="en-HK" sz="1200" b="1" dirty="0">
                    <a:solidFill>
                      <a:schemeClr val="tx1"/>
                    </a:solidFill>
                  </a:rPr>
                </a:br>
                <a:r>
                  <a:rPr lang="en-HK" sz="1200" dirty="0">
                    <a:solidFill>
                      <a:schemeClr val="tx1"/>
                    </a:solidFill>
                  </a:rPr>
                  <a:t>(high variance vs high maxima)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5707454C-5844-49D0-BC61-C34510F51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3820" y="1445569"/>
                <a:ext cx="5040559" cy="4104455"/>
              </a:xfrm>
              <a:blipFill>
                <a:blip r:embed="rId2"/>
                <a:stretch>
                  <a:fillRect l="-1330" t="-14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89D10E3-EAD8-4C22-AADE-D05D844EE577}"/>
              </a:ext>
            </a:extLst>
          </p:cNvPr>
          <p:cNvCxnSpPr>
            <a:cxnSpLocks/>
          </p:cNvCxnSpPr>
          <p:nvPr/>
        </p:nvCxnSpPr>
        <p:spPr>
          <a:xfrm flipH="1" flipV="1">
            <a:off x="3138464" y="3069117"/>
            <a:ext cx="222432" cy="39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83515FC7-5335-4687-B78A-BDE54455FD66}"/>
              </a:ext>
            </a:extLst>
          </p:cNvPr>
          <p:cNvSpPr txBox="1">
            <a:spLocks/>
          </p:cNvSpPr>
          <p:nvPr/>
        </p:nvSpPr>
        <p:spPr>
          <a:xfrm>
            <a:off x="3360896" y="2970686"/>
            <a:ext cx="1080120" cy="27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Energy spread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795E20F-EA20-4DD1-879E-F0BCF8B06ECA}"/>
              </a:ext>
            </a:extLst>
          </p:cNvPr>
          <p:cNvCxnSpPr>
            <a:cxnSpLocks/>
          </p:cNvCxnSpPr>
          <p:nvPr/>
        </p:nvCxnSpPr>
        <p:spPr>
          <a:xfrm flipV="1">
            <a:off x="2146027" y="2729595"/>
            <a:ext cx="57606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FC3CF81-4021-43C5-BA87-D72F2F70B11E}"/>
              </a:ext>
            </a:extLst>
          </p:cNvPr>
          <p:cNvCxnSpPr>
            <a:cxnSpLocks/>
          </p:cNvCxnSpPr>
          <p:nvPr/>
        </p:nvCxnSpPr>
        <p:spPr>
          <a:xfrm flipH="1" flipV="1">
            <a:off x="3176750" y="2788166"/>
            <a:ext cx="432047" cy="26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1176F6C7-0A37-4999-B330-F70950A3FCE2}"/>
              </a:ext>
            </a:extLst>
          </p:cNvPr>
          <p:cNvSpPr txBox="1">
            <a:spLocks/>
          </p:cNvSpPr>
          <p:nvPr/>
        </p:nvSpPr>
        <p:spPr>
          <a:xfrm>
            <a:off x="3608797" y="2716608"/>
            <a:ext cx="1080120" cy="27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Peak energy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Espace réservé du contenu 1">
            <a:extLst>
              <a:ext uri="{FF2B5EF4-FFF2-40B4-BE49-F238E27FC236}">
                <a16:creationId xmlns:a16="http://schemas.microsoft.com/office/drawing/2014/main" id="{5B7DC324-C343-431A-A07F-AF6637DFF757}"/>
              </a:ext>
            </a:extLst>
          </p:cNvPr>
          <p:cNvSpPr txBox="1">
            <a:spLocks/>
          </p:cNvSpPr>
          <p:nvPr/>
        </p:nvSpPr>
        <p:spPr>
          <a:xfrm>
            <a:off x="1508964" y="2708978"/>
            <a:ext cx="637063" cy="27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Charge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F9817239-8D5B-4EEA-9207-2F7E7F5CF525}"/>
              </a:ext>
            </a:extLst>
          </p:cNvPr>
          <p:cNvSpPr txBox="1">
            <a:spLocks/>
          </p:cNvSpPr>
          <p:nvPr/>
        </p:nvSpPr>
        <p:spPr>
          <a:xfrm>
            <a:off x="7906667" y="4542095"/>
            <a:ext cx="2520280" cy="243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tx1"/>
                </a:solidFill>
              </a:rPr>
              <a:t>Source: https://youtu.be/x-fJAtMijME</a:t>
            </a:r>
            <a:r>
              <a:rPr lang="fr-FR" sz="1200" b="1" i="1" dirty="0">
                <a:solidFill>
                  <a:schemeClr val="tx1"/>
                </a:solidFill>
              </a:rPr>
              <a:t> </a:t>
            </a:r>
            <a:endParaRPr lang="fr-FR" sz="1200" i="1" dirty="0">
              <a:solidFill>
                <a:schemeClr val="tx1"/>
              </a:solidFill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14876D59-59E5-4B5B-BFE1-BAF8592F731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5530527" y="1257438"/>
            <a:ext cx="5040312" cy="3268032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5D49631-E701-4438-8EAF-6AD2132C1642}"/>
              </a:ext>
            </a:extLst>
          </p:cNvPr>
          <p:cNvCxnSpPr>
            <a:cxnSpLocks/>
          </p:cNvCxnSpPr>
          <p:nvPr/>
        </p:nvCxnSpPr>
        <p:spPr>
          <a:xfrm flipH="1">
            <a:off x="6250483" y="1373560"/>
            <a:ext cx="684076" cy="100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8D4D76C-7237-44E3-ACE1-E4C9EE091875}"/>
              </a:ext>
            </a:extLst>
          </p:cNvPr>
          <p:cNvCxnSpPr>
            <a:cxnSpLocks/>
          </p:cNvCxnSpPr>
          <p:nvPr/>
        </p:nvCxnSpPr>
        <p:spPr>
          <a:xfrm>
            <a:off x="7186587" y="1399797"/>
            <a:ext cx="72008" cy="981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7640D74-9E59-4A5B-8CED-D3897EFAB62E}"/>
              </a:ext>
            </a:extLst>
          </p:cNvPr>
          <p:cNvCxnSpPr>
            <a:cxnSpLocks/>
          </p:cNvCxnSpPr>
          <p:nvPr/>
        </p:nvCxnSpPr>
        <p:spPr>
          <a:xfrm>
            <a:off x="7474619" y="1356935"/>
            <a:ext cx="1152128" cy="11687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1252896-0D48-4511-98CB-C7D5103A04F8}"/>
              </a:ext>
            </a:extLst>
          </p:cNvPr>
          <p:cNvCxnSpPr>
            <a:cxnSpLocks/>
          </p:cNvCxnSpPr>
          <p:nvPr/>
        </p:nvCxnSpPr>
        <p:spPr>
          <a:xfrm>
            <a:off x="7679512" y="1373560"/>
            <a:ext cx="2027355" cy="6607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6862C5EC-A3BC-42DA-BC4F-9CE063411E7A}"/>
              </a:ext>
            </a:extLst>
          </p:cNvPr>
          <p:cNvSpPr txBox="1">
            <a:spLocks/>
          </p:cNvSpPr>
          <p:nvPr/>
        </p:nvSpPr>
        <p:spPr>
          <a:xfrm>
            <a:off x="6266419" y="952071"/>
            <a:ext cx="1784264" cy="34948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000" dirty="0">
                <a:solidFill>
                  <a:schemeClr val="tx1"/>
                </a:solidFill>
              </a:rPr>
              <a:t>Points of space where we already evaluated the function</a:t>
            </a:r>
            <a:endParaRPr lang="en-US" sz="10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id="{B78E66C3-324B-44F1-8F4E-134595BA17E1}"/>
              </a:ext>
            </a:extLst>
          </p:cNvPr>
          <p:cNvSpPr txBox="1">
            <a:spLocks/>
          </p:cNvSpPr>
          <p:nvPr/>
        </p:nvSpPr>
        <p:spPr>
          <a:xfrm>
            <a:off x="8554739" y="966018"/>
            <a:ext cx="1784264" cy="349481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002060"/>
                </a:solidFill>
              </a:rPr>
              <a:t>Fit of what the real function is, using </a:t>
            </a:r>
            <a:r>
              <a:rPr lang="en-US" sz="1000" b="1" dirty="0">
                <a:solidFill>
                  <a:srgbClr val="002060"/>
                </a:solidFill>
              </a:rPr>
              <a:t>kernel functions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Espace réservé du contenu 1">
            <a:extLst>
              <a:ext uri="{FF2B5EF4-FFF2-40B4-BE49-F238E27FC236}">
                <a16:creationId xmlns:a16="http://schemas.microsoft.com/office/drawing/2014/main" id="{506486CD-1767-47A5-B6A1-51524BE030E3}"/>
              </a:ext>
            </a:extLst>
          </p:cNvPr>
          <p:cNvSpPr txBox="1">
            <a:spLocks/>
          </p:cNvSpPr>
          <p:nvPr/>
        </p:nvSpPr>
        <p:spPr>
          <a:xfrm>
            <a:off x="6106467" y="4580853"/>
            <a:ext cx="1432192" cy="349481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002060"/>
                </a:solidFill>
              </a:rPr>
              <a:t>Probability of where the minimum could be</a:t>
            </a:r>
            <a:endParaRPr lang="en-US" sz="10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70A5C62A-E38C-485E-9498-21FEBEDFD1D8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6592521" y="4037857"/>
            <a:ext cx="230042" cy="5429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176A6101-06DC-4DB2-B850-73BB30FA12F6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9446871" y="1315499"/>
            <a:ext cx="115980" cy="54264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>
            <a:extLst>
              <a:ext uri="{FF2B5EF4-FFF2-40B4-BE49-F238E27FC236}">
                <a16:creationId xmlns:a16="http://schemas.microsoft.com/office/drawing/2014/main" id="{9C8F8ABC-ABDF-43C7-A0A6-BE55105B2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48" t="57471" r="33377"/>
          <a:stretch/>
        </p:blipFill>
        <p:spPr>
          <a:xfrm>
            <a:off x="525783" y="4340169"/>
            <a:ext cx="2592290" cy="709980"/>
          </a:xfrm>
          <a:prstGeom prst="rect">
            <a:avLst/>
          </a:prstGeom>
        </p:spPr>
      </p:pic>
      <p:sp>
        <p:nvSpPr>
          <p:cNvPr id="29" name="Espace réservé du contenu 1">
            <a:extLst>
              <a:ext uri="{FF2B5EF4-FFF2-40B4-BE49-F238E27FC236}">
                <a16:creationId xmlns:a16="http://schemas.microsoft.com/office/drawing/2014/main" id="{4762E0B4-8ECB-4B91-B02B-21D4090BA80E}"/>
              </a:ext>
            </a:extLst>
          </p:cNvPr>
          <p:cNvSpPr txBox="1">
            <a:spLocks/>
          </p:cNvSpPr>
          <p:nvPr/>
        </p:nvSpPr>
        <p:spPr>
          <a:xfrm>
            <a:off x="3174121" y="4475629"/>
            <a:ext cx="1498888" cy="276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Example of a Gaussian kernel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5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15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4. 3-dimensional Bayesian optimization using CFD simulated density profile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09/03/2022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07454C-5844-49D0-BC61-C34510F51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5040559" cy="4464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chemeClr val="tx1"/>
                </a:solidFill>
              </a:rPr>
              <a:t>Simulations</a:t>
            </a:r>
            <a:r>
              <a:rPr lang="fr-FR" sz="1600" dirty="0">
                <a:solidFill>
                  <a:schemeClr val="tx1"/>
                </a:solidFill>
              </a:rPr>
              <a:t>:</a:t>
            </a:r>
          </a:p>
          <a:p>
            <a:r>
              <a:rPr lang="fr-FR" sz="1200" dirty="0">
                <a:solidFill>
                  <a:schemeClr val="tx1"/>
                </a:solidFill>
              </a:rPr>
              <a:t>Density profile </a:t>
            </a:r>
            <a:r>
              <a:rPr lang="fr-FR" sz="1200" dirty="0" err="1">
                <a:solidFill>
                  <a:schemeClr val="tx1"/>
                </a:solidFill>
              </a:rPr>
              <a:t>used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b="1" dirty="0" err="1">
                <a:solidFill>
                  <a:schemeClr val="tx1"/>
                </a:solidFill>
              </a:rPr>
              <a:t>Parallel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Bayesian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Optimization</a:t>
            </a:r>
            <a:r>
              <a:rPr lang="fr-FR" sz="1200" dirty="0">
                <a:solidFill>
                  <a:schemeClr val="tx1"/>
                </a:solidFill>
              </a:rPr>
              <a:t> (multiple points at </a:t>
            </a:r>
            <a:r>
              <a:rPr lang="fr-FR" sz="1200" dirty="0" err="1">
                <a:solidFill>
                  <a:schemeClr val="tx1"/>
                </a:solidFill>
              </a:rPr>
              <a:t>each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step</a:t>
            </a:r>
            <a:r>
              <a:rPr lang="fr-FR" sz="1200" dirty="0">
                <a:solidFill>
                  <a:schemeClr val="tx1"/>
                </a:solidFill>
              </a:rPr>
              <a:t>)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Library </a:t>
            </a:r>
            <a:r>
              <a:rPr lang="fr-FR" sz="1200" dirty="0" err="1">
                <a:solidFill>
                  <a:schemeClr val="tx1"/>
                </a:solidFill>
              </a:rPr>
              <a:t>used</a:t>
            </a:r>
            <a:r>
              <a:rPr lang="fr-FR" sz="1200" dirty="0">
                <a:solidFill>
                  <a:schemeClr val="tx1"/>
                </a:solidFill>
              </a:rPr>
              <a:t>: « </a:t>
            </a:r>
            <a:r>
              <a:rPr lang="fr-FR" sz="1200" b="1" dirty="0" err="1">
                <a:solidFill>
                  <a:schemeClr val="tx1"/>
                </a:solidFill>
              </a:rPr>
              <a:t>skopt</a:t>
            </a:r>
            <a:r>
              <a:rPr lang="fr-FR" sz="1200" dirty="0">
                <a:solidFill>
                  <a:schemeClr val="tx1"/>
                </a:solidFill>
              </a:rPr>
              <a:t> » 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(</a:t>
            </a:r>
            <a:r>
              <a:rPr lang="fr-FR" sz="1200" dirty="0">
                <a:solidFill>
                  <a:schemeClr val="tx1"/>
                </a:solidFill>
                <a:hlinkClick r:id="rId6"/>
              </a:rPr>
              <a:t>https://scikit-optimize.github.io/stable/auto_examples/bayesian-optimization.html</a:t>
            </a:r>
            <a:r>
              <a:rPr lang="fr-FR" sz="1200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9" name="animation">
            <a:hlinkClick r:id="" action="ppaction://media"/>
            <a:extLst>
              <a:ext uri="{FF2B5EF4-FFF2-40B4-BE49-F238E27FC236}">
                <a16:creationId xmlns:a16="http://schemas.microsoft.com/office/drawing/2014/main" id="{072478AE-E321-4438-9446-23369526AD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59" y="3152144"/>
            <a:ext cx="2242443" cy="1681832"/>
          </a:xfrm>
          <a:prstGeom prst="rect">
            <a:avLst/>
          </a:prstGeom>
        </p:spPr>
      </p:pic>
      <p:pic>
        <p:nvPicPr>
          <p:cNvPr id="10" name="animation_parallel">
            <a:hlinkClick r:id="" action="ppaction://media"/>
            <a:extLst>
              <a:ext uri="{FF2B5EF4-FFF2-40B4-BE49-F238E27FC236}">
                <a16:creationId xmlns:a16="http://schemas.microsoft.com/office/drawing/2014/main" id="{2526B805-6EA7-4F15-B8C5-8CB73EAED7F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4099" y="3166513"/>
            <a:ext cx="2242443" cy="16818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2AC80A-6B0E-41A5-AD52-B6DA85F2F8CD}"/>
              </a:ext>
            </a:extLst>
          </p:cNvPr>
          <p:cNvSpPr/>
          <p:nvPr/>
        </p:nvSpPr>
        <p:spPr>
          <a:xfrm>
            <a:off x="6191858" y="1624652"/>
            <a:ext cx="3839555" cy="3231654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Parameters search space :</a:t>
            </a:r>
            <a:endParaRPr lang="en-US" sz="14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	  min 	 max 	 </a:t>
            </a:r>
          </a:p>
          <a:p>
            <a:r>
              <a:rPr lang="en-US" sz="1200" dirty="0" err="1">
                <a:latin typeface="+mn-lt"/>
              </a:rPr>
              <a:t>xfoc</a:t>
            </a:r>
            <a:r>
              <a:rPr lang="en-US" sz="1200" dirty="0">
                <a:latin typeface="+mn-lt"/>
              </a:rPr>
              <a:t> 	 0.000 	 0.008 	</a:t>
            </a:r>
          </a:p>
          <a:p>
            <a:r>
              <a:rPr lang="en-US" sz="1200" dirty="0">
                <a:latin typeface="+mn-lt"/>
              </a:rPr>
              <a:t>CN2 	 0.001 	 0.100 	</a:t>
            </a:r>
          </a:p>
          <a:p>
            <a:r>
              <a:rPr lang="en-US" sz="1200" dirty="0">
                <a:latin typeface="+mn-lt"/>
              </a:rPr>
              <a:t>a0 	 0.900 	 1.500 </a:t>
            </a:r>
            <a:r>
              <a:rPr lang="en-US" sz="1400" dirty="0">
                <a:latin typeface="+mn-lt"/>
              </a:rPr>
              <a:t>	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Simulation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dataframe_length</a:t>
            </a:r>
            <a:r>
              <a:rPr lang="en-US" sz="1200" dirty="0">
                <a:latin typeface="+mn-lt"/>
              </a:rPr>
              <a:t>:  </a:t>
            </a:r>
            <a:r>
              <a:rPr lang="en-US" sz="1200" b="1" dirty="0">
                <a:latin typeface="+mn-lt"/>
              </a:rPr>
              <a:t>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Bayesian Optimization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Gaussian process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Parallel: 10 sim. /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Window size: </a:t>
            </a:r>
            <a:r>
              <a:rPr lang="en-US" sz="1200" b="1" dirty="0">
                <a:latin typeface="+mn-lt"/>
              </a:rPr>
              <a:t>512 x 1216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Patch: </a:t>
            </a:r>
            <a:r>
              <a:rPr lang="en-US" sz="1200" b="1" dirty="0">
                <a:latin typeface="+mn-lt"/>
              </a:rPr>
              <a:t>32*64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1 </a:t>
            </a:r>
            <a:r>
              <a:rPr lang="en-US" sz="1200" dirty="0" err="1">
                <a:latin typeface="+mn-lt"/>
              </a:rPr>
              <a:t>ppc</a:t>
            </a: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ADK Envelope + AM cylindrical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+mn-lt"/>
            </a:endParaRPr>
          </a:p>
        </p:txBody>
      </p:sp>
      <p:pic>
        <p:nvPicPr>
          <p:cNvPr id="14" name="Picture 4" descr="data:image/png;base64,iVBORw0KGgoAAAANSUhEUgAAAoAAAAHgCAYAAAA10dzkAAAgAElEQVR4XuydB3yURdfFTyoJvTfpvTfpvUiTIoiA0ruoFOnNl64ICCKIgiJNEAQLTXpHeq+hhyoIBAglkISEb8/wPXETsskmW5/dO5ofkH2m/Wd25+y9M3c8XhoSJAkBISAEhIAQEAJCQAi4DQEPEYBuM9bSUSEgBISAEBACQkAIKAIiAGUiCAEhIASEgBAQAkLAzQiIAHSzAZfuCgEhIASEgBAQAkJABKDMASEgBISAEBACQkAIuBkBEYBuNuDSXSEgBISAEBACQkAIiACUOSAEhIAQEAJCQAgIATcjIALQzQZcuisEhIAQEAJCQAgIARGAMgeEgBAQAkJACAgBIeBmBEQAutmAS3eFgBAQAkJACAgBISACUOaAEBACQkAICAEhIATcjIAIQDcbcOmuEBACQkAICAEhIAREAMocEAJCQAgIASEgBISAmxEQAehmAy7dFQJCQAgIASEgBISACECZA0JACAgBISAEhIAQcDMCIgDdbMClu0JACAgBISAEhIAQEAEoc0AICAEhIASEgBAQAm5GQASgmw24dFcICAEhIASEgBAQAiIAZQ4IASEgBISAEBACQsDNCIgAdLMBl+4KASEgBISAEBACQkAEoMwBISAEhIAQEAJCQAi4GQERgG424NJdISAEhIAQEAJCQAiIAJQ5IASEgBAQAkJACAgBNyMgAtDNBly6KwSEgBAQAkJACAgBEYAyB4SAEBACQkAICAEh4GYERAC62YBLd4WAEBACQkAICAEhIAJQ5oAQEAJCQAgIASEgBNyMgAhANxtw6a4QEAJCQAgIASEgBEQAyhwQAkJACAgBISAEhICbERAB6GYDLt0VAkJACAgBISAEhIAIQJkDQkAICAEhIASEgBBwMwIiAN1swKW7QkAICAEhIASEgBAQAShzQAgIASEgBISAEBACbkZABKCbDbh0VwgIASEgBISAEBACIgBlDggBISAEhIAQEAJCwM0IiAB0swGX7goBISAEhIAQEAJCQASgzAEhIASEgBAQAkJACLgZARGAbjbg0l3nJDB//nx07tzZZOO2bduGmjVrqtdz5cql/s48tkjfffcdkiZNik6dOtmieLPL9PDwwKhRozB69Giz8yT0QXvUYU6bYo7pP//8gx9++AHNmjVDqVKlzCnCKZ85evQoPv30Uxw7dgyPHj3C119/rfpTq1YtGM9pjvGYMWPw8uVLp+yHNEoIuCIBEYCuOKrSJ90R0ATgvHnzUKhQodfaX6RIEaRMmdIuArBYsWJInz49tm/f7lCO+/btQ7Zs2dSPrZKzCEAKJY5v3rx5VVcPHTqEcuXKgfPB0ULcEvalS5fG06dP8c033yBNmjTqywu/XJw5cwbGc1oEoCWUJa8QSBwBEYCJ4ya5hIBVCWgC8ODBgyhbtmycZdvaApgQARgeHg6KKG9vb6vysFdhziIAY/bXWQXgs2fP4O/vb/bw+Pj4oHv37qBVOa4kAtBspPKgELAaARGAVkMpBQmBxBOwVADSvTZ27Fj8/vvvuHnzJjJkyICWLVvi888/R7JkyaIaFhkZiZkzZ+Knn37CuXPnkCRJEmVxHD58OJo2baosNFevXo3WkZw5c+LKlSvKIkjX3cKFC5VLb+nSpbh165ay5rCMuXPnKksPy6WVp0aNGvjiiy9QuHDhqPJozfrtt99U/j59+mDnzp3KMtSqVSv1LNujpdjEGftGV+G6devw77//Kktl5cqVVZ8yZcpkcgDIZ8CAAfjjjz8QGhqKqlWrYvr06ShYsOBrbuYLFy6o323evBnBwcHIkycPevXqhU8++SSqfI3FL7/8glOnTilL3ZMnT1C+fHnVFparJVr3/ve//+HAgQOqvHTp0oGWsdmzZ0dZN41FvVZ2zM6wTbQQdujQAXv27EGlSpWiPcLxHzdunBq/rFmzxspCE1pHjhxRz7KP5NykSRPlnuW80RLbxC8DXbp0Uc8GBAQod+6XX36p+jxixAg1fhSFHP9+/fqhY8eOKrupLQ108Wr9M8cF/Ouvv2LatGk4ceKEameVKlVU/eQnSQgIAcsIiAC0jJ/kFgJWIaAtmHR7vvnmm9HK5MLn5eUVbWE23gMYEhKiFsYbN24oIVeiRAmcPn0aI0eOVGVpizwLoHhYtGgRunbtqhZ9X19fUAwkT55cCTKKlffeew+pUqWKstpQlHHB1RbuN954Q4kPluXp6an+TjHDuj/44AO0a9cOQUFBau8e/6RVM3/+/Kr9FIBLlixRQoZt4H4wiggKDD7PNpsSgBR/dIvS6qj1k+Vv2LABgwYNitV1zrIoOurUqaNEE8tnGbt378bPP/+My5cvRxOAFLMUlDly5FBlZs6cWZVPccS8FGFMGguKJLJv06aN2uM2ZMgQJWIpljhmdH9SQOfOnRuDBw9WIvX27dtq/xt5a+LYWACyHApV7gn97LPP0KhRI1UnXeEZM2ZU5bE/HEctvXjxQv2ebVm2bJnJOakJQD5L0f3WW2+puUKBWqBAAezfvx+02jGxTWFhYcrix3awD/wyQVc1GbIt5EFBy7ZwXCdOnKj6effuXVy6dEnNDc4nim+mihUrmi0A+YWA9ZLDu+++q9oyefJkJQYppulCliQEhEDiCYgATDw7ySkErEYgrkMgFBJc4LUU0wVMiwitMVy8jd3HtAZy8V27di0aNmyIXbt2oXr16urZ8ePHm2y7KRewJnpYxo4dO6LyP3z4UFmcaB3866+/on5//fp1JfxatGiBxYsXq99TAC5YsECJFFootUSRQ8Fw9uzZqN/FtABSMFK0HT9+PJpVMb5BWL9+veo/rZMUXVqiwCAL44MmDRo0UIKIP9qeSz7fu3dvzJkzBzycQYulxuLtt9+O1ufly5crYbV3714ldg4fPqzGZMWKFXjnnXdMNjXmmMblAqaImzBhAsiXIoyJPFu3bq3GheNjKmkCkNa6qVOnRj1GS2bbtm2VkOOfTGwTv1RQFFMcaoki/88//wQtpdmzZ4/6PVmwfjLiFwgmjiEtp99++23Uc+ZYANk3Wl4/+ugjZanVEq2snFPsI62DkoSAEEg8ARGAiWcXLSetGPx2yg98usX4AckTfOam58+fo2fPnio/rQeNGzdWi0bMxIV00qRJ6sOXH7JcsL766iv1LVySfgloApDuVWOXqbaIGlsFY4oFujMfP36s5o5x4pyiiKEli5YZWs0oHLhAZ8mSxSSs+ARgTCFFdywX/5iijhXw97Qw0urFRAHIPtJq6efnF9WGYcOGKVcf3YlaiikAKTKLFy+uLHIJSbTK8T1z7969aO8TurVp1dIEIHmlSJFCiQ5jccS6Nm3apPqiiWlNxMyaNQsffvhhVHPo/qY7lO5xCjK6fFkHhRrdpxQusVmuEiIA6fqmhZIWSQpYJpZLIU7rWFxJE4AUmMZzil8waOmjC5dCl4ltSps2rRo/40QrJkWtsdjn65oI5Xzg55I2dxMjANkG7h2k9TjmKWhamGlBJQdJQkAIJJ6ACMDEs4uWkx96dCuVKVNGWTwSKgDpKho4cKDKT8sNF8eYAvDvv/9W+6rojqL7ji4xikZ+I2Z9kvRLwJI9gBz/ixcvmuw893Bxzx8XVO5V0w5umMoQnwCMKfRoNWrfvr2yMFKMGqdu3bopix/rZNL2ANKSY5xiOwQQUwDSNUm3M/uSkBSzDVpeCj6KHk0A8v0U34ljilf2VROAtPjRyqolTVQan949efKk2ou5ceNGPHjwQIlvjgXdm8buVmO3fnyHQMiBbQgMDFTWypIlSyo3fI8ePeJEo3GmZY+ufONEdzddttpnCQVg0aJFXxN6PPDDcdSEolYGP5+qVasWzYqYWAsgeZGPqcStBxEREQmZBvKsEBACMQiIALTBlOCHXkwByP0r/ECjBY/f1LnI0iqjxXYzbgY/XPlMTAFIS9/333+vXGVamjFjhrJu0GUiSb8ELBGAXLT5BYKHMGJLPCjBxdxaFsCYoic+CyD3FdIqbqkAtLUFkFZJWkwp8IwPfBgzpTWP1vaECEAtP/ci0kLHsaa1k9bYoUOHqpcTYgHk85prmV8W6eLmmFDUGR/4iW0uJNQCyM+pNWvWRCsqPgsg21O/fn2VJ7ECkGKWX255YIj7FWNL8Z2W1++ngbRcCNiHgAhAG3COTQByXw2tA9yvxYWMApGCkNYBbYO81hRTApCb2LnPinm5p+nOnTtqvxFdhnRFSdIvAUsEIK0l3M/Gk5kUKKaStgeQG/55YtRUomuQVh7uKTROpkSPtgewbt26WLlyZVQWCpJ8+fIpC5l2YMESC6C2B5DvGeNTtvGNekL2ALIPPMDAQwY8IGMqJUYAGpfFfYSsSzuwEVMAso88zMPwKXRJx5Z44IOuW447LX/0DMSX4tsDyD2WdLEyaaeAYwpAHnjhZxC/iBqfNua2FbpmrbEHkJ+V/Fzk3OahEklCQAhYn4AIQOszVd96jS2A/KDkhxkXROMPTJ7AY9gILt7GyZQA5DP8RsxTcXRf8cOfoTv4O82VZIPuSJF2IBBfIGiemtVCdMQUC7T+0fVG4cLN/RQODPdy7do15XbkCcwKFSqoXmingOmC5ILNE6u00DFsCw86MHH+cQ8bXbfciM/tCNx7Z0r0MA+tWbQw0nrGQwI8nctwLWxTzFPAnK+JcQFrp4Dp+mNdbBPFJwVe//79TZ4CJgt+caKgpbuXlqO4TgHTjc33K4UXWXN/JV3sq1evxtatWxUjcwUgxRNFHPcDkyWtgDzhyy9svOmD46CJrZgnu2m55ZYQHtjhKW1+dhh/fmh77vh5w72HMb9IxjZtY54CpgjVTgFzjhkLX1MCkHXxFDBd2dyHyH2C9Gxo+5O551RLibUAanOK5VP4c08hRTP3/bGNtHRyfkkSAkIg8QREACaencmcMQWgdjIwpnuG8cgY3iDmaTZTApCn8SgaucjTxUK3Gj9s+WGc0H1RNui2FGkBgfiugvvxxx/BvWyxiQX+jiKQ1mXONe4L4942HhTgfOEhCC1GHsUQT1Vyvpw/f149x0MJFFQUhEyMI0eLEk+yUvzEjAMY0wWsdZtlsmye5GW5FDT8cmN86MESCyDr4ZcoijgexqDIpCimYONWCO1EbGzDwMMYFIkUX9yOQesZ8/DARszr5mh9YlgaHjahlT116tRKXPEQiHbowlwBSLFEoULRQssYrYq0Xn788cdRMfNMjSlFOPPyCyT3UMZsJ/tBlzXFLd3w5iRNANKFzL/TYsfPK4493dLGDE0JQNZDqyPnjBYHkF4IHnKJeWuJJQKQ9dCizENHbC8/L7lPkZ93dA8zFI4kISAEEk9ABGDi2ZktACnw6ALmN23jeG4sgN/s+aFmnEwJQFpXaPnjAqwlbeN1fCc7bdBNKVIICAEHEqBFkh4AnsalODUnaQKQlllaGCUJASHgvgREANpg7GNaAGlp4bd+flumqy6+ZEoA8nQx92YZWwxppWHgWrrHTEX/j68+eV0ICAH9EKAngFbavn37Klcow7TwM8ecJALQHEryjBBwDwIiAK00ztzTpIXi4K0JjCNG1wz3x9AVx43V3Hc0ZcoUdasCY5JxPxH3MWnf3vnBTrcO973Q9aZt6tbiYNFNyD1DdLNpLmC6XRgSIeaGfSt1S4oRAkLAyQjQta6FnOI+TbqxzU0iAM0lJc8JAdcnIALQSmNs6v5OBlalcOMeHm7mZhwxWusYSoLhO7jHhyKQiXtuYt7Dyt9z47iWuG+JG8i5z4t7k2rXrq3CycSM6WWlbkkxQkAICAEhIASEgAsSEAHogoMqXRICQkAICAEhIASEQFwERADK/BACQkAICAEhIASEgJsREAHoZgMu3RUCQkAICAEhIASEgAhAmQNCQAgIASEgBISAEHAzAiIALRhwBtVl/L0UKVKYHYbBguokqxAQAkJACAgBIWAFAjxcyWgbDJ/GSBrumEQAWjDqvJUge/bsFpQgWYWAEBACQkAICAFHEbh+/TqyZcvmqOodWq8IQAvw83ophmLhBOKVTJKEgBAQAkJACAgB5yfw6NEjZcDhfeKpUqVy/gbboIUiAC2AygnEiUMhKALQApCSVQgIASEgBISAHQnI+g2IALRgwskEsgCeZBUCQkAICAEh4CACsn6LALRo6skEsgifZBYCQkAICAEh4BACsn6LALRo4skEsgifZBYCQkAICAEh4BACsn6LALRo4skEsgifZBYCQsBFCERERKj7ziUJAWch4OXlBW9vb5Mh2mT9FgFo0VyVCWQRPsksBISACxB48uQJGBKLcdUkCQFnIpA0aVJkyZIFvr6+rzVL1m8RgBbNVZlAFuGTzEJACOicAC1/Fy5cABfaDBkySEB8nY+nqzSfX0bCwsJw9+5dcI7mz5//tWDPsn6LALRovssEsgifZBYCQkDnBJ4/f47AwEDkypUL/v7+Ou+NNN/VCISEhODq1avInTs3/Pz8onVP1m8RgBbNd5lAFuGTzEJACOicgCYAY1tgdd41ab4LEIhrfsr6LQLQoikuE8gifJJZCAgBnRMQAajzAXTx5osAjHuA3ToQ9M2bNzFkyBCsW7cOz549Q4ECBfDTTz/hzTffNOttIQLQLEzykBAQAi5KQASg6YGtXr06evbsiTZt2qiHbt++jfbt22PPnj3w8fFRV5DFl7Zv345atWrhwYMH6trR+fPn49NPPzUrr6my6a5nGfyxVqpZsyZKlSqFadOmWavI18rx8PDAn3/+iWbNmuHOnTsoWrQojh07hjfeeMNknSIARQDGSoBvqNKlS6s310cffYSMGTPi0qVLai9L3rx5zZrEIgDNwiQPCQEh4KIE9CoAO3XqpETUihUroo1MTMGV2GFbs2YN+vfvj7Nnz0YdPqCx4a+//lIihleIcs2JL9lCAPJgRLJkydTBHWul+/fvK1GbIkUKaxUZpwDki+TLNXjOnDkiABNJ3W0tgEOHDsXu3buxa9euRKKDmnxyF3Ci8UlGISAEdE5ABGDsA1ivXj1lXBg2bFjUA++9954SXgsWLDB71G0hAM2u3MkeNLYAsmknT55E+fLl8c8//yBNmjSxtlYsgHEPotsKwCJFiqB+/foqftWOHTuUGfnjjz9G9+7dTRILDQ0Ff7REAZg9e3YEBwcjZcqUTvZ2keYIASEgBGxLwB0EIF22NBgcPHgQ6dOnR/PmzTFhwgQl5mJL9+7dU9Y9ChS6KZnoWeJpVC117NgRo0ePVqdTjx49qtynTLRKUsxs27YNdKvGJQCvXLmCPHny4MCBAyhbtmxU2TNmzMBXX30Fvk7RFDPFdAFfu3YNvXv3xpYtW5S1skGDBmAZmTJlUlnZTlpKBwwYgP/973/KHd2wYUP8+OOPURY/Yxew1uaY9bLPdGEzrV69WpV7+vRpZM2aFXxtxIgRKnAzE0MLde3aVfWNffzmm29AUa25gLWyyY9t6tKlS6xjIQIw7ve/2wpA7Ug4zcgtW7ZUE417ImbPno0OHTrESo0TdsyYMa+9JgLQtouMlC4EhIBzEoi5wDL+2rPwCIc01t/Hy+w4hOa6gCniKleujHHjxqFRo0YqrlyvXr1QsmRJzJs3L9Z+Uiy1a9dOeYgoqJiYj+sKDQUUMwyZQyFliQBkuRRFjHE3c+bMqLaUKVMGTZo0iXWt4kPGApDjxT3vFLPcv/fixQtlCKErl0JOE4BTpkxRdXH9Y7tbtWqlRNfnn3+unjEWgIy/R5ewlgICAvD222+rNjLPhg0bVP7p06ejWrVqautVjx49wDEZNWoUIiMjFV+K7a+//lpx5NpMoRxTALZu3Vq5sk2NhQhAEYCxEmBkcH5r4rc7LfXp00d9y9u7d2+secQC6JDPdalUCAgBJyUQc4ENCXuBIiM3OKS1Z8bWR1LfVxak+BLFxqJFi16LDcegweyTduiCoo1ijYYBLf3999+oUaMGnj59+lp+PkMhRQsahY1x4uEF7SAHf08LnaUCcNmyZeqgya1bt5AkSRIcP35c7W2/fPmyEnqxJWMBuGnTJmXNYyxHerOYzpw5oyyXNIqUK1dOWeomT56sDrFoe/wGDx6MnTt3Yt++fSqPqUMgQUFBqFChgvK2aSKVh2NYp7F7nGPBMunO3bhxoxKM5JMtWzZV/vr161WemAKQBhwKQ1pMY0siAON+J7itBTBnzpyoW7dutA2k33//PcaPHw+eDjYnyR5AcyjJM65IgJYCfhgz0SWmuW5csa/SJ9ME9CwA+TnPz3zjtH//fmW90wQghdDFixfVAQct0WrGAMMUSoULF34NDt3DFDR0bxonWwhAWtsokmhNe//999G3b1+cOnVKuXNNJWMByHy0slEAGie6oWmppACmAFy+fHm0/jAPRS6FpikByLuhucbSCkpRp31G0NpIKx/v6tWSJrwpqulaZt1a2XyGXjaK55gCkG7jzZs3g+MmAjDhn1RuKwB5NP/69evRDoH069dPTSRjq2BcSEUAJnzCSQ7XIMAP6uTJk6vO8C5YU/uhXKO30gtTBFzdBUyBRxFD71DMlCNHjljvmKWAoSuT1qy4BCD33tEQceTIEWW1Y6KrmPsHzdkDqJXNvXkUfdxXx73stEC2bdvWLAFIoRVTbDEjxRYFHsPWaHsAGXJFS6yDP7TSMcVmAezWrRu2bt2qvGrp0qWLykuLKl3J77777mtt5H4/ilL+GAtAba2NKQAZwYPrOE9diwBM+OeU2wpATkru7eBE5H4Emrt5AOSHH36I881jjFgEYMInnORwDQKMm0mXDBPjaMo1YK4xrgnthasfAqGQouszLotaTGaHDh1Sp1Pp/jQ+nRrTAsj3EPevMTQMXZ5MdMlyr11CBCD32BUrVgzcp0exRndwXO9Hc13AXCO5TSoxAnDq1KlKBHM7FdtmnKpUqYJChQqpmLuxJc0FTIHMAyJM3DfIwykxBSD3EFJ8co+mCMCEvnvd/CYQfmvgPgSeOOJeDO4niOsUcEy8IgATPuEkhxAQAq5DwNUF4IkTJ1CxYkV07txZrQ20dFNwUajRQhZbojuTwoUCp3HjxlGPxBSAfKFSpUrKvTxr1izw9PCgQYOUMSIhApDlUFRRePKQRUy3dsw2xnYIhNZ840Mg/LfxIRAebDHXAkiXLMUa9/y98847UdVTlDJsGsUcudB9ywOYdBGTMw/ccAsW3cPFixdHlixZlKjlOkvv3OHDh6MJQLrheVCE5VEIigBM+OeK21oAE47q9RwiAK1BUcoQAkJArwRcXQByXGgJo1ihNYv7/3hRAE+fDh8+3OSw0bBA9+iSJUviFIAUkxRtPLxRsGBBTJo0KcEWQFYwd+7cqLApPLgRV0psGBhzBaCpaBnGYWAo2saOHasOcFAA0yJIl7FmgDl//nxUf9heuoRjWgDJlh48Bts2leQQSNyfLCIALfjkFQFoATzJKgSEgO4J6FUA2hr8v//+q07S0mrFfX62TgzHsnTpUmVFc5dENzvDw2hX7YkFMOEjLwIw4cyicogAtACeZNU1Ae5fovuKiZYR2QOo6+FMdONFAJpGt3LlSqRNm9akezLR0I0y8gAWrYiM+8d9cAnZwmSN+h1VBu8CZlBpusxjC3attUssgGIBtNkcFQFoM7RSsJMTkFPATj5AdmqeCEA7gTZRDeMZ0hXK/YW//PJLtNAqjm2Zc9QuAlAEoM1moghAm6GVgp2cADe6M8QDU+3atWXhcfLxslXzRADaiqyUaw0CIgBFAFpjHsVahghAm6GVgoWAENABARGAOhgkN26iCEARgDab/iIAbYZWChYCQkAHBEQA6mCQ3LiJIgBFANps+osAtBlaKdjJCfAqOIZyYOI9n3IVnJMPmI2aJwLQRmClWKsQEAEoAtAqEym2QkQA2gytFOzkBOQQiJMPkJ2aJwLQTqClmkQREAEoAjBRE8ecTCIAzaEkz7giAYaBqV69uurazp07JQyMKw6yGX0SAWgGJHnEYQREAIoAtNnkEwFoM7RSsBAQAjogIAJQB4Pkxk0UASgC0GbTXwSgzdBKwUJACOiAgAhA04PEu4B//fVXbNy4MeohXpPGu3oZyPjPP/9U8fviSzGvbmPgY3PzxlY22xDzbt/42hDf6wzKzFs5Hj58GN+jiX6dMQ9ZPtvO9N5776Fy5cro37+/yTJFAIoATPSEiy+jCMD4CMnrQkAIuDIBvQpAiokFCxZgwoQJGDp0aNQQUVw0b95c3fnLtH37dnz99dc4cOAA+HmfP39+dftE27Zt4xzW0NBQ5MmTR13PVq1aNfUsb+woUqSIEm8VK1ZEmjRpkCRJkninh7UFIG8PYfvSpUsXb93mPsAtIY8fP0bGjBnNzZLg52IKwBMnTqBWrVoIDAxEypQpYy1PBKAIwARPNHMziAA0l5Q852oE+IH/1ltvqW5t3rxZ9gC62gCb2R89C0Ba5/z8/HD58mUlxphiCsAvvvgCnOsNGzZEpkyZ8Ndff6Ffv37qOV6/ZirxVo4xY8bg3LlzUY+sWbNG5YmMjIzz+rKYZVpbAJo5tE73WEwByAa++eab6NatGz766CMRgIkYMbkLOBHQtCwiAC2AJ1l1TUBOAet6+KzWeD0LwKCgIFy8eFGJskmTJsUqAGMD1ahRIyUG586da5Jj06ZNUbBgQUyePFk9Q7crBaFxopWxZs2aKFWqFKZNmxb1Et3CqVOnVnfdMsUlAHkLD62K3377bVR+9itr1qxYt26duqUnZorpAqYgHT9+PH744QfcvXsXhQsXxpdffokGDRqorFeuXEHu3Lnx+++/Y8aMGdi/f7+yhM6aNSvqPvCYLmC2+erVq6/VrVlWb968qVy3dI97enqiatWq+Oabb1RfmXjTEC2tZOzl5YWuXbvi33//RXBwcJQLmM+R6ZYtW9RBtNiSWADjfquLALTgo1AEoAXwJKuuCTAOIC0aTI0bN5Y4gLoezcQ3/rUFlq7T8JDEF2hJTp+kMC4uglIAACAASURBVJjWzCpBsyZ17NgRbdq0wYULF5AtW7bXLICxFUaxQhfuV199ZbIuWhQpkFq3bq2eodv1t99+Q+fOnXHr1i31u8yZM1ssAGlp7NWrlypTcydPnz5dua1p2eR+wZgppgDks/zd7NmzUbp0aSW6+LvTp08roacJwEKFCqk+83cjRozAwYMHlYBmDNCYApBCkiJOE3Pcr+fj46OEWkhIiBK9dI1z3yDzU4AePnwYdOv6+voqQU7rK/dRUuBOmTIFy5YtU4JW2wPIsily6bKnMIzNnS4CUASgWR8IiXlIBGBiqEkeISAEXIXAawts2FPgi6yO6d7wfwDfZGbVbexOrFSpkhIZFBsxXcAxC6OI4/6/I0eOoGjRorHWxYMKFIAUO9r+Pz4YW9mWWgC5l4/WPh4sadWqlWoPRRytiKNGjYq1fTEF4BtvvIFPPvkEw4cPj3q+fPnyKFeuHGbOnBklAOfMmaMscUxnzpxR/ee+RgrDuA6B9O3bFytXrlSCMUOGDEpgUuAxryZQw8LClNWTjOrVq6f6xHxDhgxR9fELJ62QdPkaC0AKxpIlS6o25syZ87X+igAUAWjWB0JiHhIBmBhqkkcICAFXIeAKApBCjZYlionz589HOwRiPE48EEJr93fffYcOHTqYHEJa4yhgeHCEIkpLthCALJtCiXsN169fj2PHjqFMmTLqYERsgojPGwtAbQ1j32rUqBHVVu5zPH78OLZu3RolAI378+DBA6RNmxY7duxQ8UBNCUC6lenq3b17txJqTBSbtDZy/6VxomWQgpMWWYpBrWztGe1wjrEApOW2QIECSpDSdR0ziQAUAWizz1oRgDZDKwU7OQG6d3bt2qVaSSsH9+lIcj8CencBa2KC+/rooqRl0PgUsDaiFCMUf3RF9ujRI86BpjWL4oaCjNasuAQghWfx4sXV/jctsS20lJmzB5B5Tp48qVyq3HOnWdY2bdpkso2xCcCYYouuWZbL/XWaC/jo0aOqHibNyrlt2zblxo5NAFJU8prIJUuW4N13341qDw9s0IK6ePHi19rIfjOZKwC5H5HueLqc06dPLwIwgR9BsgcwgcCMHxcBaAE8yaprAnIIRNfDZ7XG6/kQiHFMOVr/6DodMGCAOrihHVYgKM3yN3HiRGW9MicVK1ZMnU6lkIpLAHKPIOvi/jYmfrFi+BiGNzFXADJfhQoV1KENWtB4UOODDz4wSwDyIVMuYLqBebgkMQKQewPZpj59+rzmiv7xxx+Va5flmgrfQgsq2Q0ePFj1gy5gcqF109gCSLc9Be3169dj7a9YAOOerSIAzXk3m3hGBKAF8CSrrgnQXaO5t7i3J2lSwwZ8SW5HwFUEIAeObt3ly5eDfTKOA0iLHN2sFDNa4kEFukBNJQpJWuS4ZzAuAUhXKF2kFIB58+ZVhy8YO5BWyIQIQIoqHgbh+5Au6JjuVeN2xtwDyBPI3C9Idy0tfPPmzcPUqVNfOwRirgWQYXMo1CjiFi1aFO0gCg++aIdAKDzHjh2rDt9cu3YNf/zxhzr5y39TbPOHAo+uXbaHXGIeAqHFlt4HPhdbEgEoAtBmH8oiAG2GVgoWAkJABwRcSQBSsDF0Cw9WaAJQCxgdcyi4X46WQVPp7NmzSgRRjKVKlUo9FtsewPDwcCUuGZOQp2G5927fvn1mh4HR6ucpY4amYXtpBYwrxRUGhjeU8EBMbGFgzBWAmsUwtjZoXG/fvq2sgGvXrlUBpCkG69Spo04Z0ypIi9/AgQOVGGWYmC5duuDevXvRwsBw7rHPGzZsUG5gEYAJ/8AQC2DCmUXlEAFoATzJKgSEgO4J6FUA2gM8T+XSrTxs2DCbV0cXKGPo0RpP4ekOiUKXp4uNr9qL2W+xAMY9E0QAWvBOEQFoATzJKgSEgO4JiAA0PYS0KK5atQq9e/e22TjTgkgrI6+zY308besuiS5rWmJptTWVRACKALTZ+0EEoM3QSsFOToD7fHjbARMXOX9/fydvsTTPFgREANqCqvll0g3NAyMMhcL9hjxRLOk/AiIARQDa7P0gAtBmaKVgJycgp4CdfIDs1DwRgHYCLdUkioAIQBGAiZo45mQSAWgOJXnGFQlwkzY3rjMxlAU3sEtyPwIiAN1vzPXUYxGAIgBtNl9FANoMrRQsBISADgiIANTBILlxE0UAigC02fQXAWgztFKwEBACOiAgAlAHg+TGTRQBKALQZtNfBKDN0ErBTk6ANxbwOicmhp2Qq+CcfMBs1DwRgDYCK8VahYAIQBGAVplIsRUiAtBmaKVgJycgh0CcfIDs1DwRgHYCLdUkioAIQBGAiZo45mQSAWgOJXnGFQnwOifeGMB05swZuQrOFQfZjD6JADQDkjziMAIiAEUA2mzyiQC0GVopWAgIAR0QEAGog0Fy4yaKABQBaLPpLwLQZmjdvuDIl5EIjQhFWEQYXkS+gKeHZ9SPl4eX+ruPpw+8PL3cnpUAcBwBvQpA3pn78OFDdT+vcdICKz948EDdx+uIpLWhaNGiOH78eLT9tWzTtGnT1J2/9+/fx6hRo9RVaLwKLn369GjWrBnGjRsXdf+wI9rvTHWKABQBaLP5KALQZmhdvmAKvAsPLuD43eO49PASrjy6grvP7uL+s/sIDgtWoi++RBGYOklqpPNPh9wpc6N85vJomKchUvqmjC+rvC4ErEJABGD8GEePHo0rV65g/vz58T9seEITgH5+fvjuu+/QuXPnqHzGAvDUqVNKAFIMcjsGr4Lr2bMnSpQooW4FkQSIABQBaLP3gQhAm6F12YL/ffovFp9djL8u/4U7IXes3s9kPskwosIINMnbxOplGxfID9b3339f/Wrp0qXgYiXJ/Qi4gwDcs2ePumv34MGDysrWvHlzTJgwAcmSJTNrwBMrAAcNGqTeW+fPn496fxkLwNgqX758Odq1awce0pLg7CIA45ugHi8NKb6H5PXYCYgAlJlhLoHwiHB8f/x7LDi9AGGRYSqbv7c/SmUohQJpCiBv6rzIlDSTsualSpIKfl5+8PXyVT/ent7g2zTiZQRoOdT+fPbiGYKeBSkhGXA/AOsC1+Hiw4uq7C+qfmFTESingM0dedd+LqYA5DzlvHRE4vvJw8PDrKrNdQGfPHkSlStXVm7VRo0a4e7du+jVqxdKliyJefPmmVVXYgXgzZs3UbZsWfTv3x8DBw5UdcUnAOfMmYNhw4apdkoSARjfHBABGB+hOF4XAWgBPDfKSpHWe2tvnLx3UvW6TMYyaF+kPapnq64EnrUSxeGkg5OwOGAxkvskx+aWm0GLoC1SeHh4lEuLi6mPj48tqpEynZxATAEYEh6CCr9UcEir97fZj6Q+Sc2qm3N20aJFr1muGd+SfdL2AHbo0AH+/v6YPXt2VLl///03atSooaxs5li+EysA2QZetzh8+HBcvnxZ7euLSwAGBQWpmJzt27fH+PHjzeLg6g+JCzjuERYBaME7QASgBfDcJOvjsMfosK6Dssxxb96oSqNQN2ddsy0VCcUUERmBZiubqT2Fn1X4DK0LtU5oEfK8EDCbgJ4FIC1s33//fbS+7t+/X7lQNQHIgxgXL16M9gWHVk6GQWL4o8KFC7/GateuXWjYsGHU78PCwpQFP0mSJFG/o6jjT2zJ+CBK8uTJwTa0aNECX3zxhUkByLWoXr16SJMmDVatWiVfyP4frAhAEYBmf5gl9EERgAkl5l7P0yLXd2tfbL+xHRn9M2Jug7nImTKnzSEsOrMIEw9ORKG0hbC8yXKb1ycVuC8BV3cBU+DVrVsXffr0eW2Qc+TIAV/f1y34z549A8WllqZPn67+PXHixKjfpU2bFvyJTwDS4sd9fbRYXrhwQR320E4Ba3kfP36M+vXrq1ica9asMcsq6S4zVgSgCECbzXURgDZD6xIF0xX75YEv4evpi4UNF6Jo+qJ26deD5w9Q49caeGn4b1urbUjvn97q9UZGRiIgIECVy0XS09PT6nVIgc5PwNUPgbRt2xa3b9/Gli1bEj0YlriAtVA05cuXR+nSpZVL2FgAcg2i+KN1ce3atRKQPcYoiQAUAZjoN258GUUAxkfIfV+///w+Gv/RGI/DH6tTue8XenVi1l6p1epW6mDIl9W+RKM8jaxerRwCsTpSXRbo6gLwxIkTqFixogrF0r17d3Xyl198Nm3ahBkzZpg1ZtYQgFu3blVCj+nHH39UFkFa/midpDv6zz//jHYqOUOGDHI/t4GVCEARgGa9SRPzkAjAxFBzjzzfHPkGc07OQeG0hbGk0RK7B2yecmgK5p+ej+b5mmNslbFWh04BmCtXLlUuY5yZGxLD6g2RAh1KwNUFIOEy/MuIESOwd+9etZcvb968aN26tck9fDEHxBoCkGVSADLoM08fUwBqewVjmwCBgYFR70+HThAHVy4CUASgzaagCECbodV1wU/Dn6Lu8rrK+jet1jTUyVHH7v3ZdWMXPt7yMbIlz4Z1LdbZvX6p0D0I6FUAusfoSC9FAIoAtNm7QASgzdDquuCFpxdi8qHJyJUyF1Y2W6mubbN34unjKkuq2HQfoL37JPU5HwERgM43JtKi/wiIABQBaLP3gwhAm6HVdcHNVzZXYV/+V/F/aFWwlcP60mxFM1wKvoSZdWaqmIOShIC1CYgAtDZRKc+aBEQAigCMlQD3ZYwZMybaa5kyZVInvsxNIgDNJeU+z/FeX8bh4+0d21ttV7d6OCr1394fm65uwsCyA9GxaEerNoMfrF27dlVl/vTTTxJ6wqp09VOYCED9jJU7tlQEoAhAkwKQF2Zv3rw56nUvLy/w9JS5SQSguaTc57mZx2Zi1vFZqJGtBr6t863VOs7N55GGSxt50ZWnp3nXXX179FvMPjEbLfK3wOjKo63WFhYkp4CtilO3hYkA1O3QuUXDRQCKADQpAFesWIFjx44l+o0gAjDR6FwyI0XaOyvfQWBwYLx38fLZK0EhOHz1AQLvPcFVw9//efgMwc/C8ej5Czx+Ho4XERR9r4SfcfL18oSvtyeSGH78fLyQOZUfcqZLiip506Nu0UxI6ffqWra1l9diyK4h6uq5BQ0XWJU5r4KbOXOmKvOTTz6RmwesSlc/hYkA1M9YuWNLRQCKADQpACdPnqzuV2QQzQoVKqirdvLkyWOSWGhoKPijJQrA7NmzIzg4GClTpnTH95f02YjA9cfX8fYfbyv3767Wu5DcN/lrfG48CMHP+65izfFbuGkQfNZOKfy8MaZpUbxbJhsCggLQak0rpE6SGrve32XtqqQ8IRBnnDXBIwQcTUAEoAjAWAmsW7dOBdAsUKAA/v33X3V59tmzZ3H69GmkS5fOpGiMuW+QD4oAdPTb3Dnq/+PCHxi1Z1SsFreQsBeYvOEcft57FS/+36RHS17J7KlQOEtK5EibFG+k9keaZL6giEuRxAc+3h7w8vBQ9wbT6+tp+DPCYBEMexGJUMMP/3xqKPfWw+c4cysY607dxuW7TxWMiS2Ko2npDKiwuII6Cbyj9Q6k9Yv96innoCet0CMBsQDqcdTcp80iAEUAmjXbuaeJAT4HDx6M/v37x5pHLIBmoXTbh4bsHIK1gWvxYYkP0at0rygOV4OeovO8g7h875U4q5w3HTpUyomaBTMqF661UqRBWE5YF4AfdwXC31Du3mG18f66prj55CbmN5iPNzO9aa2qwKvgrl27psrjnahyFZzV0OqqIBGAuhout2usCEARgGZPel6rky9fPnz//fdm5ZE9gGZhcouHuKfvreVv4c6zO/ip3k8on6W86jf39TX/bjf+fRSKzCn9MPG9EqhRwPyDRgmFx3a8Pf1vBNx6hCENCuH4i8nYfXM3RlYaiZYFWia0OJPPyyEQq6HUdUEiAHU9fC7feBGAIgDNmuS07tEC2KNHD4wcOdKsPCIAzcLkFg/dfnobdX+ra3DZGixvbfbC39sfdPu+9/1eg3v2EfJnTI7F3SsgYwo/m/NYfug6Bv12QrmVG9c8iJ8Dfkb7Iu0xuNxgq9VNAZgxY0ZV3p07d+QqOKuR1VdBriwAf/jhB4wbNw43b97E1KlT8emnn9pkcHjP78cff4wzZ84oSzpDlFl6QNEmDXWSQrlW58+fX91//OabcXs1RACKAIyVwMCBA9GkSRPlvuICxj2AO3bswMmTJ5EzZ06zproIQLMwucVDm69uRr/t/VAwTUH81vQ31efRq05j/p4rSJ/cFys+qYJsaZLahQWFZ8kxGxFuOEU8tNVDzDz5Jaq8UQWz3ppll/qlEvch4KoCkJ/t6dOnV8KvRYsW6rBg0qS2ef+WLVsWffv2Rfv27dXEefLkiTpsaGovuvvMLtM9nT59OlatWhUtjFtsT4sAFAEYK4H3338fO3fuxL1791Tsv4oVK6pve0WKFDH7/SUC0GxULv/g14e/xtxTc6Ni7p3+JxhNZvytQrj83LU8quW3nds3Nrgf/LAPey8HoXtdYOmNociaLCs2vLfB5cdBOmhfAq4qAE+dOoXixYvj8uXLyJ07t82g7tmzBw0bNlQHEf38bO8dsFlH7FxwUFAQsmbNqsK4FS5c2GTtIgBFANpsaooAtBla3RXcbUM37L+9H6MqjcJ7Bd5Dz58PY/3p22hUIgtmtilj9/58v/0SJq4/i+qF/HHUo6+qf3+b/UjqYxsrht07KBU6BQE9CsC7d+8qcdenTx8MHz781Xtj/35Uq1YNa9aswT///IPOnTtH4xsYGIhcuXKp/eFfffUVrl+/roThZ599FmW5Y4aHDx+qg4QrV65U0SG4p/zLL79E48aNYx0vtuHWrVtYvnx51OsxXcCdOnVS5VatWhVTpkxBWFgYaMCYNm1arPE3z507h0KFCiEgIED9qSVaM2k5Y194iIvbneh+5u1X9ITRDU1LpHGaO3euqvPixYtImzatsoZ+++23uHLliur/0aNHUapUKZWFbUyTJg22bduGmjVrYv78+cptzt9ria7t5s2bg3uVmbS+kgP/fv/+fcWTdbBetpltZbtGjBgRrW21atVSYzZ27FiT7wURgHF/THgYBiJGmFmn+FzRRSNEAOpimGzeyMiXkai8pDKehj/Fb01+g0d4VtT7eqeqd1O/6sifKYXN2xCzgpM3DBbIb/9WIWXSFPocD0If4NfGv6JIOvMt3HE1mi6qXr1enXTmhzVjaUpyPwKmFljuEWWi25RhjJgoXBhA3NvbO9p80Z719/ePOk3O5/g8b2cytoyZetbH51Xwc3PT2rVr0axZM9ACR5FUunRpNGrUSImqZ8+eqd+/9dZbOHDggIr1Si8RXY6tW7dWz/A1ikWKvU2bNoFihEKlSpUqePz4Mb7++mu1p5z7+tgHWvliSxRPH3zwAYYMGRL1cmwCkPvd2rRpo4QQxZjWju7du8daLt3KrJNeLS3xd/Xq1VPxbsmX254oTOnqZn8pCOfNm4dWrV7dX06xy4gYFLAsi4J29+7dStRZUwBS6DVo0EBdzXrp0iW89957iidDtDHIPNvWpUsX7N27V3nqtERmHB8KTlNJBGDc7wgRgOZ+YsTynAhAC+C5UNbLDy+rG0D8vPzUAZBhv5/G8sM30KBoZsxqb73QKwlB9iIiEqXGbsKT0BcoV2kJzj48jgnVJqBxntgtEQkpm8/KKeCEEnPN500tsJro4/5q7XrNzz//XFnMunXrhh9//DEKSLJkyVRMVs3Kxhcosvr166dEz+LFi6OeZVnctkMXbdGiRdXvWZYpIRQXdYoLXgVarlw5HD9+HAcPHowSm3QtUhQat4nijnXycIiWKJb4Xvjrr7+wceNGJZRoeaN4MSelTp0aM2bMiGZFjE0Abt++XYkjikkm1ssDI0uXLo21GgpQfjFjHqbz58+jYMGCKs6tqW1O5EFXNK9IZXrjjTeUJZRCMWaypgDkhQy0QqZI8eqLMsUgrZhsuxZeiiKdltChQ4dGNYXWTPaTY2QqiQCMexaKADTnXWriGRGAFsBzoazalWslM5TEj28tQNnxmwwBmiOwvGcllMvluODLrWbvxYHA+6hVZScO3V+L7sW7o0+ZPlYhT+sMP7iZBg0aBF9fX6uUK4Xoi4CeBSAtfcWKFVPu3EOHDqFEiRJR8GMTgHSBUnB07Ngx6rlvvvkG/OFewUmTJqnrEa9evWr2INJyvmjRIrRs+V+IptgEIN3WFJlaoiWQBxbpwo0t0a1My+Xff/+trGajRo1SFky6bLU0a9YszJkzR7WXLPiepkWSVjUK90yZMqnyaY2zpQCk+5vCVEvkS5Fv3N8aNWqoE790CWuJwp9fKChaRQCaPeWiPSgCMHHcVC4RgBbAc6GsM47OwA8nflAHQN5M1gO9lxw1nPj1x67BtaLcX47o7mcrTmLRvmuoVf4sDj2ejzo56mBarWmOaIrU6aIE9OoC5nBQdNAtSncoXayMCqElUwKQlskOHTpEPcd/04JHaxX/5P7AhAhAWtkozuh+1ZKpPYDcP6clumHZRloGTSXGteUBCVrKaJH88MMPMWDAAPX4smXLlJCl+7VSpUrK+sYvdNwLyXLpxub1pqYEIIPAM1rGkSNHlKWUiSKVoaG0PYALFy5E7969letYSxR7tF7G3APIOrWk7Xk07i/3FFKckreWJk6ciJ9//llZg00lsQDG/cEjAtCCD2YRgBbAc6Gs/bb1w+Zrm1WcvR0HC2FzwB30qpUPA+sXdGgvFxhC0IwyhKIpW/gOzmEqcqXMhdXNVzu0TVK5axHQ4yEQjgCtXeXLl1eigu5FWpZoUaPViykhLmC6r7kfkGHEateunSAXMPfg8aCIsbCxlgDkIQzuk6OQ4gESijYKTiYKM+5P3LJlS9SE5L5GWt40McZDHm3bto3VBUyLIfd30kr39ttvqzK4F5J7DDUByOtWua+SYpJufiYe5OAeRGsIQC1sDkWgCMDEfa6IAEwcN5VLBKAF8Fwoa5M/m+DKoyv4usZMfPTjExV/b3P/6siX0f6HP4yx7rl0D21+3I9s6cMQnGGkClK9r80++HlbHm6CH+BcLJi4iVzb8+VCwypdMYOAXgUgty1wrxv3/iVPnly5OWkFo5AzJQAppGi9okWtTp06WL16tToEwn2EtFAxsRy+LygoKex4vzzfG9zXFlui1XDBggXKBa0lawlArk8UtNz7x/co26kluq154QEtgRR6FFHsF/+uCUC2q2fPnqCljXsbKeR4CITikYmWQx6+oSuZfSZT7VAGefBEL08Xd+3aVeXha3yGp6ytIQB5KpuHXDQhGBtfsQDG/SYWAWjGh5ypR0QAWgDPRbKGRRgsCYvLI+JlBEaWXIpBS68gV7qk2D7o9X0z9u7yvSehhv2Imw0L0EtkKzkJDw0ngZc2Woqi6V9tnrckySEQS+i5Tl49CkC6TekepaWKljEmWse4B3DChAn46KOPYrUA8rn4wsBQ9PCSAe6343tECwNDS1hs6cGDB8oqx715FGpM1hKALIuClW5XhnMxDm3DU/wUd3R9U6DyJDKDXdNqZ+yOnT17ttr3yD2OFJE8oUuhyMTDLjydSxHNtnMPpLEFkM9QNFP03bhxQ52cbtq0qXJ3WyoAeSKYlkeKSZ4eN5VEAMb9WSMC0ILPYhGAFsBzkawXHlzAu6veRXKf5Kib9AcsNOy5a1cxB8Y3K+7wHvJDtsy4TXgQEo5KVX7DqfuHouIUWto4EYCWEnSN/HoUgM5GnlZE7pOj2JJkHgEemuHeQy2OowhA87jFfEoEYOK4qVwiAC2A5yJZ1weux6Cdg1AiQwncDuiOS3efYla7MmhQLItT9FA7Cdyg2iHsvvcbWhdsjc8qfuYUbZNG6J+ACEDLx5Dij6eHuV9PC/NieamuWwKtlzywwgMtcVn/SEAsgGIBtNk7QQSgzdDqpuCZx2Zi1vFZaJTrHSxdV0m1+9jIukid1DnComgngRtU+Ae7H00HQ9UsenuRbvhKQ52bgAhA5x4fd2+dCEARgDZ7D4gAtBla3RQ8cMdAbLiyAU2z9cDiTXkMBz+SGw6A1HCa9msngasarss8jqHw9vTG7vd3y5VwTjNC+m6ICEB9j5+rt14EoAhAm81xEYA2Q6ubgt9f8z5OB51GjVSDsGZfOrQumx0T3/svoKyjO6KdBM6e1h9J80zEP0//wfdvfY+qb7za/J7YRDeMdn0VTwnKVXCJJanvfCIA9T1+rt56EYAiAG02x0UA2gytbgquurQqgkODkTt0JE5cTopJLUqgVbnsTtP+/04CAx+8vQ+rL69Ap6KdMKDsq4CwiU1yCCSx5FwrnwhA1xpPV+uNCEARgDab0yIAbYZWFwU/DnuMyksqq7a+DByPJ8+9seHT6iiY2bHx/4zh8STwm4ZQMPefhmFYyxB8e2osCqctjGVNllnEmIF0eXk7E28ykKvgLMKp28zaAsuYbPFtyNdtJ6XhuiXAIN28mYXxDf38osc/lfUbkFPAFkxtmUAWwHOBrGfvn0XL1S2RyjcNbhwfAl9vT5weUx8+Xp5O1bvWhjuB9xvuBB7dLDumnGsLD8N/O1vvRGq/1E7VTmmM/ghERETgwoUL6laIDBkySEBw/Q2hS7aYX3z5JZXX03GO5s+fH56e0T+XZf0WAWjR5JcJZBE+3WfefHUz+m3vhxzJCuH0oU4o/kYqrO5t2d46W0AZufIUFu69ig9r5MGBsOG4+PAiptSYgnq56tmiOinTzQg8efJEBfrVgvu6Wfelu05MgF9MsmTJEquHQtZvEYAWTV2ZQBbh033m+afmY8rhKcjjVxXHjzZGq7LZMOm9kk7Xr5/3XcX/VpxC7UIZUaDIFiwOWIyWBVpiZKWRiW4rF3u6V5j4IStXwSUapUtkpJUlPDzcJfoinXANAoyp6O3tbfKzSdZvEYAWzXSZQBbh033m8fvG49dzvyIrGuNcQFWMblIEnarkdrp+HTC4fxkQ+o3U/pjQzhufbPkEmZNlQX/1rwAAIABJREFUxsYWGxMt3OQQiNMNszRICAiBBBCQ9VsEYAKmy+uPygSyCJ/uM/fc1BO7/9kNv4cf4O6tkvi1R0VUyJPO6foV/CwcJcdsVO3aN7wqGq+qg9CIUPzR9A/kT5M/Ue0VAZgobJJJCAgBJyEg67cIQIumokwgi/DpPnPjPxvj6qOrCLnaHREheXFidD2k9PNxyn5Vn7QN1+6HYFHXCvjl6kjsurkLn5b5FF2Ld01Ue8UFnChskkkICAEnISDrt5MKwFWrViV4itStW9fuYQhkAiV4mFwmQ0RkBMouLosXkS/w5MIQZE2eFbuH1nba/n2y+Aj+OnkLQxoUQurMB/DF/i9QJmMZLGi4wGnbLA0TAkJACNiKgKzfTioAYx7Xjm8CcAM6QxHkyZMnvket+rpMIKvi1FVht57cQr3f68ETXggOGIcaBTJhQZfyTtuH77dfwsT1Z9GoeBYMfycTGvzeAF4eXtjRegdSJUnltO2WhgkBISAEbEFA1m8nFoC3b99GxowZzRr3FClS4Pjx4yIAzaIlD1mDwMHbB9FlQxck98yMW6c/RRfD4Y+RhkMgzpr+vnAP7X7aj6yp/JSlsvnK5rgUfAmTq09Gg9wNEtxsCQSdYGSSQQgIASciIALQSQVg586dMX36dFDYmZM++ugjjBs3DunTpzfncas9IxPIaih1V9CfF/7EyD0jkfJlUdw82x6fNy+GthVyOm0/QsJeoNSYTQiLiMSWATWw8uoPmHd6HprkaYIvqn2R4HbLIZAEI5MMQkAIOBEBWb+dVAA60RyJsykygfQyUtZv54yjM/DDiR/gG1IFQVebOO0JYOOet52zD7svBmGUwVJZLO89ZcFMkyQNtrXaBi9PrwRBCg0NxZAhQ1SeiRMnIkmSJAnKLw8LASEgBBxJQNZvJxSADx48UBHl06ZNq65x2blzJwoWLIhixYo5cq7EWrdMIKcbErs1aMjOIVgbuBahdxoiLKgGDn32FtInd24RNGvHJXy57qwKCD27QynUWFoDj8MfY9Hbi1Ayg/MFsLbbYEpFQkAIuB0BWb+dTADOmTMHEyZMQGRkJAYPHozFixejRIkSSgT26dMHPXr0cKpJKhPIqYbDro1pu7YtTtw9gWc32sI/rLQKAePst2Gc+ecR3p6+C/4+Xjg2qi6G/z0YG69uxIclPkSv0r3syk8qEwJCQAg4koCs304mAEuWLIn9+/erK6Zy5MiBwMBAdcE4B6p69eo4duyYI+fLa3XLBHKq4bBrY2r8WgP3n9/H08u9USR9YazpXc2u9SemssjIlyj/xRbcexKKX7pXwN2Xu/HZ7s+QI0UOrGi2Aj6ezhnDMDF9lTxCQAgIgbgIyPrtZAKwTJkyOHLkiBqzUqVKRRN8pUuXxtGjR51qRssEcqrhsFtjQsJDUOGXCqq+x+dGo1Gx3JjZpozd6rekov6/HsMfR2+iZ4286P1Wdrz9x9tKyL6d+20MrzDc7JAwcgjEklGQvEJACDiagKzfTiYAy5cvr9y9fn5+CA4ORqpUr+KTPX78WFkARQA6+i0j9ZPA+Qfn0WJVC/h4JMf9M5/h45p5MdgQYFkPaeWxm+i79BgKZEqOjf1q4Nezv2L8/vGq6flS58OcenOQzj/+6+xEAOphtKWNQkAImCIgAtDJBOCTJ0+QLFmy1/ZS3blzBzdu3AAthM6UZAI502jYry1br21F32194f8yF+6c7YlJLUqgVbns9muABTUFh4SjzPhNiDC4g3cMqokcaZNiw5UNmHhwIu49u4eCaQpiboO5SOmbMs5aeFDr3r176hmGX3L2/Y8WIJOsQkAIuCABWb+dTADGnGMMBp05c2annXoygZx2aGzasIWnF2LyocnwfV4KQYHvY2mPiqiYJ36rmU0blYDC2/y4D3suBeGzRoXRrdqr23N4p3HHdR0R9DwIpTOWxuy6s+Hv7Z+AUuVRISAEhIB+CMj67eQCkCeAT5w44bQzSiaQ0w6NTRvGe3SXnF2C8KCaeH6nAfYOq40sqfQjlub+HYixa84YRGtag3itFMXq3P1z6LyhMx6HPUaVN6pgRq0Z8PGSgyE2nUxSuBAQAg4hIOu3kwvA4sWL4+TJkw6ZHOZUKhPIHEqu98zHmz/Grpu78PxWc3g+qYSAsQ3g6emhm45evx+CapMY/NkDhw3xC1Mn9Y1q+7E7x9BjUw88e/EM9XLWw6Tqk2INEs2r4CZPnqzyDRo0CL6+/5WhGxDSUCEgBNyWgKzfTi4AxQLotu9Np+540xVNERgciJCrXZEneWls6l/DqdsbW+MaTNuJs7cf4+vWJdG8dLZoj+y5uQefbP0ELyJfoGHuhvi8yuevWQLlEIjuhlwaLASEgBEBEYAiAC16Q8gEsgifLjNHvoxE+cXlERoRiicXB6FOviKY07Gs7voyZeM5zNh6EW8Xz4zv2r75Wvs3X92MQTsG4cXLF6iStQqm1pyKpD5Jo57jVXC9er0KHv3tt9/KVXC6mwHSYCHg3gRk/RYBaNE7QCaQRfh0mflOyB3UWV4HHvDEo4Bx6Fo1H/7XuIju+nL8+kO8M3M3kvl64cjIukji/fpdwH/f/Bv9t/dX7uASGUrguzrfmR0nUHdApMFCQAi4FQFZv51cAJYtWxaHDh1y2kkpE8hph8ZmDTvy7xF0XN8RSZAe9wIGYtw7RdG+Ui6b1WergnkrSKUvt+DfR6GY37kcahbMGGtVx+8exydbPkFwaDDypsqLWXVnIXMy5z2ZbyteUq4QEAKuRUDWbycXgM4+3WQCOfsIWb99qy6twoi/R8A3vCCCLnbGgi7lUaNAButXZIcSh/95Er/sv4a2FXLg8+bFTdZ46eElfLjpQ/wb8i/S+qXFlBpTUDaz/tzedkAqVQgBIaATArJ+iwC0aKrKBLIIny4zf3fsO3x//HtEBJdHyD/vqmDKOdMl02Vfdpy/i45zDyg38LaBNZExpZ/Jftx6cgu9t/bGuQfn4O3hjT4l+6BX5Vd7ABmonQHcJQkBISAE9EJA1m+dCMDnz5+reIBcaCIjI6PNr6ZNmzpsvskEchh6h1U8fNdwrL68GqGG+H8RD2rh7LgGhhOyng5rjyUV0w387vd7cMywHzClnze+alkS9Yqadu9yL+CoPaOwLnCdqvbR4Ue4Oe8mgm8HiwC0ZCAkrxAQAnYnIOu3DgTg+vXr0aFDh6hrp4xnCa+fioiIsPvE0SqUCeQw9A6ruMO6Djh65yie3WiDrD4VsXNwLYe1xRoVn7oZjPY/7ccDwxVxDGU40XCtXcuypq+14xVwiwIWYerhqSpMTBrfNBhfdTyqZ69ujeZIGUJACAgBuxCQ9VsHAjBfvnyoX78+Ro4ciUyZMtllYphbiUwgc0m5znO1l9XG3Wd38TSwF6pkL4Wfu1bQfeeehUVg1KpTWHbohupL79r58EmtfPDzef1ksNbZs/fPYujOobgUfEn9qlWBVvj0zU+RwjeF7nlIB4SAEHB9ArJ+60AApkyZEkePHkXevHmdbkbKBHK6IbFpg+gCZQxApsfn/4d25QpjfDPThyds2hgrF07L3hdrA/DjrkBVcvrkvuhUORdaGayBpvYGPn/xHN8c+UZZBFUe//QYUm4I6ueqD1rnJQkBISAEnJWArN86EIBdunRBlSpV0LVrV6ebRzKBnG5IbNognoZttrIZvOCPhwEj8VmjIuhWLY9N67R34auO/4NJ68/ixoNnqmpeF1enUEZ8UD4HqhtOO/PfTOHh4Zg5c6b6e/n3ymPCwQm48uiK+jcDR4+oMALZU5p2Jdu7X1KfEBACQsCYgKzfOhCAISEhaNmyJTJkyADeDezjE/1y+j59+lhlVk+YMAHDhw9H3759MW3aNLPKlAlkFiaXeWjH9R3otbUXfCOyIeh8L/zQ/s04D03otePhEZH468QtLNp3FYeuPojqRsYUSVDLEC+wlkEQlsjshzcypFGvPXnyBD5+Pvjp1E+Yc2IOwiLD4OPpg3ZF2qF78e7iFtbrRJB2CwEXJiDrtw4E4Jw5c9CzZ0/4+/sjXbp00VxLdDNdvnzZ4il68OBBtGrVCnQ316pVSwSgxURds4DFAYvx5YEvgafF8fhaW2zsVx0FMrn2nrfz/z7G0gPX8cfRG3hoOChinPzCHyN5WBA+aFQLeTOlQo50hqvivO/i+1NfYd+tvepRxg38pNQneDf/u/D29HbNiSG9EgJCQHcERADqQABmzpwZtPINHToUnp7WD7dB60WZMmXw3XffYfz48ShVqpQIQN29le3T4IkHJqr9bmFB1RF2920EjG0Q50EJ+7TKPrWEvojA/sv3se3cHew4dxeX7z2No+KXSJb6ArwzrEGk9x31XJKXmQ2O8ywGEegFL0McQYpBT3gbrtTzMnype1XUS8N/2t+i/8bwiuGlV6/z7/yb9p8hLJTRv43//hKvQkapP1X+yP/K0MpSL/xX2qta/r8e9SfzsBCjsqJaqv0u+vNaX3hdIF4a+mfoo8GZbvi7p/q7l8crBl4GBj4e/vDzTAo/72TKUprWPxWypciKAmlzoFz2fMiS4pWVVZIQEALWJSACUAcCMG3atKCFzlaHQDp27AjW8fXXX6NmzZpxCsDQ0FDwR0ucQNmzZ0dwcLCyHkpybQIMhLz9+nY8v9UMGV7WxJ5hdVy7w3H07sHTMJwwhJBhGJmrQU9x7X4IrgWF4Paj5zCEF/z/FAGfNPuQJP0WeHiHuC0rSzru8SIdMvkWRMUsldGrYjNkSp7KkuIkrxAQAv9PQASgDgRgv3791P4/7s+zdlq6dKmy+vG+YT8/v3gF4OjRozFmzJjXmiEC0Noj45zlNV/ZHBcfXkTItS4on6kSlvSo6JwNdWCrGFz68fMXhriCYbhv+Ak2uI2Dnj3E6Qf7EfIiBKERLxD2ItywTzDcIBRfIMIQS5Dp1anhKFPgq7+r/43+47896AUw2NYMf/IVT0M+9d///5vl0PL23+9f/duLvzd+xvDv6GUYyuPv/r8s5n9VxquyaKbk8/yP/zSU+OpPlvn/z2l1vMpHW2KEwX4YiQhDP1++5N8jEG7ob6ih/8/5Ex6GJ+FP1E/Ii6d4HPbY8PdHeBpxF6EIMhgNn0QbyZeRPsiVpAYm1P4UxTPndOAoS9VCQP8ERADqQADS/btw4UKULFkSJUqUeO0QyNSpUxM1E69fv46yZcti48aNqmwmsQAmCqVbZKLbscIvFcBQME8uDsT7pUtjwrsl3KLvsXXy6dOnyJUrl3rpypUrchOIDWbC9YdB2HDhALZd3Y/TwbsQ8f/udArBepm746v6H9pkW4wNuiJFCgGnIyACUAcCkIcyTCV+8966dWuiJtaKFSvQvHlzeHn9F+yWt4ooK4BhryFdvcavxVaJTKBEoddlprshd1F7eW1lfXocMA5DGxZDzxrOF5vSXnApAJMnT66q4z5auQvYtuR5BebPx7Zh5rEZeOb1Kvj2G161sPL9KUjiHT0ygm1bIqULAdcgIOu3DgSgraba48ePcfXq1WjFd+7cGYUKFcKQIUNQrFixeKuWCRQvIpd54ODtg+iyoQu8IzPgwbkBmNWuDBoUy+Iy/UtoRyhIAgICVLbChQuLJSqhABP5fERkBHr9NQ27ghYYvqy+RBbPKljbZia8jb7IJrJoySYE3IqArN9uLABjm+nxuYBj5pEJ5D6fF8vPL8fYvWPh8awQHl3phHV9q6FwFjn44z4zwLl6OnnXciy4NN4gAiNRIXU7zHlniHM1UFojBJycgKzfOhCADNDMO4B5I4hxmjt3Lu7evausddZKIgCtRdL1ypl8cDIWnlloCAFTBaF3muDM2PpI6itx7VxvpPXTo8EbfsC62zMMB0w8MKTkNLQvzS0KkoSAEDCHgAhAHQhAbjT/5ZdfULly5Whjun//frz//vsIDHx1d6kjkkwgR1B3TJ29tvTCjhs7VAiYNBE1cGDEW45piJPUyqvg5s+fr1rTqVOn1w5nOUkzXboZdMM3/KUX/onYBc8XGbCz7Rqk8jME45YkBIRAvARk/daBAGR4Fu41yp07d7QB5Q0gRYoUwfPnz+MdaFs9IBPIVmSdr9zGfzbG1UdXEXK1G97MWB7LelZyvkbasUVyCMSOsOOo6p9H99Hgt6aGeNPBKJn8PSxqMco5GiatEAJOTkDWbx0IwPz582PUqFFo165dtOn0888/q99b4yq4xM5TmUCJJaevfOGGmHXlFpUzxHOLwJMLw/BeyaKY3PJV6CB3TfziRQs8E+Np8ouaJMcQ+HLnr1gcON5wWYk3fq7/B0pnjf5l2TGtklqFgHMTkPVbBwJw4sSJmDx5svqpXfvVHpctW7Zg8ODBGDBgAIYNG+awWSYTyGHo7VpxYHAgmq5oagj+64vggDEYVL8QPqmVz65tkMqEgCkCdAVXWtASIZ7nkdWrGja0+05gCQEhEA8BWb91IAAZgJf3AE+fPh1hYWFqSGlt4OGPkSNHOnSSywRyKH67Vc7r33gNnG9ENgSd72UIAfOmIQRMZrvVLxUJgfgI/H56D0Yf+lAdCJlSZQHq5y8dXxZ5XQi4NQFZv3UgALUZymCz3Avo7+8PuoWTJEni8MkrE8jhQ2CXBsw/NR9TDk/By8cl8eTGB9jcvzryZUxhl7qlEiFgLoFaCzvj3stDSPmyOHZ3+sXcbPKcEHBLArJ+O6kAPHHihArEzBs5zEmnT59GwYIF4e1t37AcMoHMGR39PzN6z2j8fuF3hN6tjcj79REwrgF8vMybm/rvfew9CAkJUYewmM6cOYOkSeX0qaPHevfVAHy47X0VG7Bf0SnoUraeo5sk9QsBpyUg67eTCkBewXb79m1kyJDBrMmTMmVKHDt2DHny5DHreWs9JBPIWiSdu5xO6zvh8L+H8exma+RMUhVbBtR07gbboXVyCtgOkBNRxTtLBuBy2EbDdoUc2N9xldwQkgiGksU9CMj67aQCkJa/Hj16mG1V+O6775QVQgSge7xx7d3LGr/WwP3n9/E0sBfq5n0Ts9uXtXcTnK4+3pt95MgR1a4yZcrEe2+203XARRt0Keg23lnVGB6eoWiZw7BPulb06Aku2m3plhBIMAERgE4qAHkjh4eHR4IGlMGis2Sx792sMoESNES6fDjoWRBqLqPFzwOPz47BxzUKY3CDQrrsizTaPQh0XfElDgQvhseLNNjUejUyJU/lHh2XXgqBBBCQ9dtJBWACxtChj8oEcih+u1S+/9Z+dNvYDT6RGXD/3ABMbVUS75bJZpe6pRIhkBgCD0KeoMaSRnjpfR+5feti1QdTE1OM5BECLk1A1m8RgBZNcJlAFuHTReZFZxZh4sGJ8AwphuCr7bCqVxWUyJZaF223ZSNfvHiBX3/9VVXRunVrux/AsmXfXKHsuYc24uvTA1RX5ECIK4yo9MHaBGT9FgFo0ZySCWQRPl1kjjoBfK82wu7Ww+kx9ZEsiX1PmzsjKDkE4oyjEr1NjX/5FFfDt8AjIhWWN1mGghmyOn+jpYVCwE4EZP0WAWjRVJMJZBE+XWRu+1dbnLh3As8M8f8yeFbA3mF1dNFuWzfy2bNnaNq0qapm1apVKj6nJOcicPfJI9T9tQUivG8jaWR+bG2zxPDlxfHxU52LkrTGXQnI+i0C0KK5LxPIInxOnznypeGKrV8qIeRFCJ5e6ocqOYvi564VnL7d0kAhoBHYfvkUeu3opE4FZ/SsiA1tZkloGJkeQsBAQNZvEYAWvRFkAlmEz+kz33xyEw1+b2A4/+uFRwFj0a1qPnzW+FXwY0lCQC8EZh9YixlnhqkA0dm9a2JF66/ha+eg+XphJe10HwKyfutAAHbq1AldunRB9erVnW5mygRyuiGxaoO0O4CTRGbDvXO9MKVlSbR4U04AWxWyFGYXAmO3LcKyq5MMIvAlMntWwcr3v0FSH3EH2wW+VOKUBGT91oEAbNGiBf766y9kz54dnTt3RseOHfHGG284xYSSCeQUw2CzRsw5OQffHPkGeFIaj6+3xto+1VAka0qb1aengnkVXLly5VSTDx48aHbQdj310dXa+sWOJfgl8EtlCUwWWQjLmn+HHKnNu23J1VhIf4SArN86EICcpkFBQVi0aBHmz5+PU6dO4a233kLXrl3xzjvvwMfHx2EzWSaQw9DbpeLBOwdjXeA6hN6pj5cPaxtOADcwuM7c+w5gDbycArbLFLR6JTP2rsTss+PUnkDPFxkwo/YMVM9d1Or1SIFCwNkJyPqtEwFoPJGOHj2KuXPnYs6cOUiePDnatWuHjz/+GPnz57f7fJMJZHfkdq2w6YqmCAwORMi1zsifoizWf+p82xDsCsSoMl4Ft2vXLvWbatWqyVVwjhqIRNS7/vwRDN71qSFQ9AMg0g9t8w7E0OqtE1GSZBEC+iUg67fOBOCtW7ewcOFCJQBv3rwJuof5u23btmHSpEno16+fXWejTCC74rZrZSHhIaj4S0W8NPz35PwINC9RCFNbl7JrG6QyIWArAufu/oP2qz/BM6+LqgreGPJz8/FI5ZfUVlVKuULAqQjI+q0DARgeHq7ijM2bNw8bN25EiRIl0K1bN7Rt2xYpUqRQE2rp0qX46KOP8OCB4RutHZNMIDvCtnNVx+4cQ/t17eGDVLgfMAwj3i6M7tXz2LkVUp0QsB2B5+Fh6LRiHE6HrFCV+ERkx7d1pqJyTrnr2nbUpWRnISDrtw4EYPr06REZGYkPPvgA3bt3R6lSr1thKPzKlCmDwMBAu84tmUB2xW3XypacXYIv9n8Bn9AiuH+5AxYZ4v9VzZ/erm1w5sp4FdyaNWtUExs3bixXwTnzYMXTtpn7VmPWmfGAVwheRibBezn7YHTtDjrukTRdCMRPQNZvHQjAcePGYcCAAa+dMnz58iWuX7+OHDlyxD/SNnpCJpCNwDpBsaP2jMIfF/5A2L1aCL1bH4c+ewvpk0vYDG1o5BCIE0xSKzbhxO0r6L6uP0I8L6hSs3pVw6JmXyJDcjn1bkXMUpQTEZD1WwcC0MvLS+3zy5gxY7Spw5PB/B03ozsqyQRyFHnb19tqdSsE3A8wXAHXFmlQFgdHvGX7SnVUA6+C42l8ps2bN8tVcDoaO1NNDTNYdbut+hJHHi1T8QK9XmTE51UnolHBsi7QO+mCEIhOQNZvHQhAT09P3L59+zUBePXqVRQpUgS0RDgqyQRyFHnb1hseEY7yv5THi8gXeHJxMOrkK4w5HWURtC11Kd1ZCCw4sgVTjo3CS69gg0vYC3UydcPXDT4GP4slCQFXISDrtxMLwP79+6t59s0336i9f0mT/nc6jVa//fv3q9ATu3fvdth8lAnkMPQ2rfjs/bNoubolvJEUDwL+hwF1C6J3HfuHGbJpJ6VwIRAHgcv3/0XH1QPxEMfUU2lQGgubfIVcaaN7YgSiENArAVm/nVgA1qpVS82rHTt2oFKlSvD19Y2aZ/x7rly5MHDgQIfE/9MaIhNIr2/9uNv954U/MXLPSHiH5cODS92wsEt5VC8gNya45mhLr0wR4OG7vuu+xbY7cw2BoyPgEZEag0qPQfvStQWaENA9AVm/nVgAarOL17/RCpgypfNtRpYJpPvPgFg7wNO/PAUcFlTVcAtIYxwbWRepk/73BcQ1e52wXnEPoHY/986dO2UPYMLw6erp1QEH8dmeIYj0vouXLz3wZsrW+LHpEMOtON666oc0VggYE5D1WwcC0JmnrEwgZx6dxLetw7oOOHrnKJ7dbI3svlWxbWDNxBfmojnlFLCLDqyJbv37JBjtVwzFrYi/1RNJIwvgx4ZTUCJzLvcCIb11GQKyfjupAOT+P4Z/SZYsGbS9gKZm3dSpUx02IWUCOQy9zSqOfBmpbgB59uIZnl7qh6ZFSmPa+6VtVp9eC2YcwA0bNqjm169fX+IA6nUgE9juUVsW4Pdr0w0u4TAgIim6FxqOPpXfSWAp8rgQcDwBWb+dVABy/9+ff/6J1KlTQ9sLGNt08fDwwNatWx02k2QCOQy9zSrm3b+8A9jjpQ8enR2NUU2Ko3OV3DarTwoWAnojsCvwDPpuG4hwr+uq6fmSNMTC5mOQIom/3roi7XVjArJ+O6kA1MuclAmkl5Eyv53rAtdh8M7B8AjNgUeXP8YfH1dGmRxpzC9AnhQCbkDgcegzdPxzNC6ErlW95TVyM+pMQZWchd2g99JFVyAg67cOBCA3m/PWDy0MDOP/0TrIGID16tVz6DyUCeRQ/DapfOrhqZh3ah7CHlRAxJ13cWpMffj5eNmkLj0XylBMmvW9du3aKiSTJPcjMH3PSvx49ouoa+Ra5OiNMXU6uh8I6bHuCMj6rQMBSJH37rvvomfPnnj48CEKFiyoQsLcu3cP3P/30UcfOWziyQRyGHqbVdx9Y3fsu7UPz2+9i0LJ6mJ176o2q0vPBcshED2PnnXbfur2NXRd189wjdx5VXAWr6pY3GyiXCNnXcxSmpUJyPqtAwGYPn16FQuwaNGimDNnDmbMmIGjR4/i999/x8iRIxEQEGDlaWF+cTKBzGelhydpaa72azUEhwbjaWAvtClVGeObFddD0+3eRlrmGZ+Tae/evRIGxu4j4FwV8hq57qsm4vCjX9U1cp4vMmB85YloUricczVUWiME/p+ArN86EIB0/Z49exY5cuRAq1atlBAcNWoUrl+/rqyBISEhDpvQMoEcht4mFd96cgv1fjdsK3jpicfnxmJyizJoWTa7TeqSQoWAKxL4+ehWTD7Ka+QeyjVyrjjALtQnWb91IABLlCiBbt26oXnz5ihWrBjWr1+vLA+HDx9Go0aN1D3BjkoygRxF3jb1brm2BZ9u+xQvQ7PgyeW+2NSvOvJnSmGbyqRUIeCiBK7cv4MOhmvkHuCo6mFmz8pY1mIK0iRN7qI9lm7pkYCs3zoQgL/99hvatGkDbjqvU6cONm7cqObahAkTwBsI1q1b57C5JxNR94aPAAAgAElEQVTIYehtUvG3R7/F7BOzEf7wTXjf/wDHR9WDl6eHTeqSQoWAKxPgNXK9/voGO4PmG1zCkfB+8Qa+r/sNKuYo6Mrdlr7piICs3zoQgJxPtPLdunULJUuWhKenp5piBw4cUNfDFSpUyGFTTiaQw9DbpOJPtnyCnTd24vntpiibpgmW9Khok3pcoVDuAWzYsKHqCr+E+ftLDDhXGFdr92HBkS346thnhlPCTwyBo/3Ro/AI9K4kgaOtzVnKSzgBWb91IgATPrT2ySETyD6c7VVLnWV1cOfZHYRc6Ynu5etgaEPHfbmwV58TW4+cAk4sOffLx1PCndb2QqhXoOp86RStMfedYfCW0EHuNxmcqMeyfutEAG7ZsgX8uXPnDuhaME5z58512JSSCeQw9Fav+N6ze6i1rJbhAIiH4QDIaMxqWwkNimWxej2uUiCvgmM8Tibuz/X29naVrkk/bECAgaPb/DEcV8I2q9JTvSyBJc2mI3vqdDaoTYoUAvETkPVbBwJwzJgxGDt2LMqWLYssWbIY9pNE35OlLULxD7f1n5AJZH2mjipx141d+HjLx4gMzYCnlwdgz9DayJpa3JqOGg+p1zUJfLZ53v+1dxbgUR3dG38jWAgkxd2lQA13dyq4O7TwUUopULylUByKtf9SoHhwd3enxWmBFoK7SwhENvnfM2FpgITs7t3N2jvfs89XkjtnZn5zbubdM4YVV+Qu4XDtqJiUGFl2LGrkKeSajWWrHJoAx28nEIAi+kaNGoWWLVs6nDPRgRyuSyyu0JQTU/DL0V8Q9uhDJHvSBn/0q/zGlw2LjTMjCZDASwKrT/+J/vu+RaT3fe2omARonasvepZtSEIkEK8EOH47gQBMmTKl2vCRM2fOeHUOUwqjA5lCyTme6b6jOzZf2oznt2qhfNoGmNqaB9i+redkV/6BAwfUIyVKlOBVcM7h5g5TSzkqptnKLnjieUrVqXDyJmpdoHGTn8NUlBVxWQIcv51AAPbu3Ru+vr74/vvvHc4R6UAO1yUWV6jG0hq4FnQNwZc+R9fStfB15dwW23KHjNwE4g69bNs2Pg8LRdOl3+FcSNRRXqk9imFpgwk8L9C22Gn9BQGO304gALt27YrZs2dDDoSWT4IECV5xYLkP2JL022+/QT4XL15U2eWGEblazni0hSk26UCmUHL8Zx6HPkbp+aVVRZ/8MwAzW5dHhbxpHL/idqyh3MAjxzJJOn78OOTGHiYSsIRA742/Y+2NX7UlFwYkNGTGjFoT8UG6bJaYYh4SMJkAx28nEIAVK2o7M2NJsiFk27ZtJnd49AdXr16tpq1y5cqlfjxr1iyMHj1a3TMsYtCURAcyhZLjP3P41mG02dAGEWF+eHquL458XxUpkiZ0/IqzhiTgIgTkCrlRR/tp5wU+1c4LTIbvi45Co/fLuEjr2AxHJMDx2wkEYHw6TooUKZQIbN++vUnF0oFMwuTwDy04swBDDw5FeFBepHr6JXb3quTwdWYFScDVCBy6eg5fbOyMcO/r2uYQb9TP8g0GVW7tas1kexyEAMdvCkDlirKgffHixWjdurWKAObPnz9GFw0JCYF8jEkcKHPmzHj06JG6lYTJOQkM3j8Yi/5dhJC75VE1fTv82ozHUjhnT7LWzk7gVtAjNFza5eU9wu/51EVAvR94aLSzd6wD1p8C0EkE4O7duzF58mQEBgZC7gbOmDEjAgICkD17dpQpY/k0wcmTJ1GyZEk8f/5cbTSZN28eatWqFaurDhw4EHIu4euJAtAB324zqtRqfSscvX0Uz641Rq8yTdGhnOPtODejOfHyqLwz9evXV2UtXboUiRMnjpdyWYjrEwjXvpC3Wj4IJ59GHTSexrMEljWcAL/EXGfq+r0ffy2kAHQCASiDi5wB2Lx5cyX6Tp06hRw5cmDixIlYs2YN1q1bZ7HHhIaG4vLly3j48KEaxKZOnYqdO3cyAmgxUefLGBkZqTaAPAl7oh0A3RXzWtdFiRy8nSCunuQu4LgI8fd6CahDo6+O1zaHRCCJIRcW1ZmMbCm4OUsvV+aPIkAB6AQCsGDBgujWrRtatWqFZMmSqR2HIgCPHTuGGjVq4ObNm1bz5ypVqqjzBiXaaEqiA5lCybGfuRF0A9WWVkNkpCee/vMjTg78GL6JeK1ZXL0WFhaGuXPnqsfky9nru/Pjys/fk4ApBKYd2ojxJ77TNoc8h1d4GkyqOhElsuQ1JSufIYG3EuD47QQCUI6XkKhftmzZXhGA58+fV5E6mYqyVqpcubJa0zdz5kyTTNKBTMLk0A/turoLnbd2huF5WmR4+j22dC/v0PVl5UjA3QhsOXcc3Xd20W4OeaAt2E6q7RD+iTuE3c0JbNBejt9OIACNETmJzkWPAMrZgCNGjFDi0JLUr18/deafCL4nT55gwYIFyt6GDRtQtWpVk0zSgUzC5NAPTT05FROOTFBXwNVK9y3GNvrIoevLypGAOxI4ffsqWqzpgFCvK2qHcKucfdGrXCN3RME2W4kAx28nEIByD7Cc0Td9+nQlzGTN36VLl9S0sBzc/NVXX1nkDnLUy9atW3Hjxg34+fmpQ6bl1hFTxZ8USgeyCL1DZeq9qzfWXViHkNvV0adkZ7Qrk92h6ueolZGd87KJStL777/Pq+ActaNcqF53gh6j3pIv8dDjuLZkwwOVUn+Bnz/u4kItZFPikwDHbycQgOIQ/fv3x7hx415O9yZKlAjffvstBg8eHJ/+8kZZdCC74rdK4fVW1cPZB2cRfKUV5jZrxw0gJlLlJhATQfExqxIIDQ9Hg8W9cCF0s7L7oW8DzK77Pe8Qtipl9zDG8dtJBKC4o1w9JdO9ERERau2fHNti70QHsncP6Cs/LCIMxeYUQ3hkOILO9cKxfk3gl+TVqwb1leC6ueV9zJ076r7ks2fP8io41+1qh2uZjAHtVg7H4ccLVN2yJqiMZY1+QkJvbt5yuM5y4Apx/HZQAdi9e3eT3cbSu4BNLuAtD9KBrEHRfjYk8icRwEhDIvjdGYm9vSvbrzIsmQRIwCwCPTb8ho03f9OOiYlEKo+iWNX4VyRLlMQsG3zYfQlw/HZQAfj6/b+HDx9Wt3XkzRu1/f/ff/9Va44KFy5s8V3A1nB7OpA1KNrPxoYLG9BzV08YgrOgTNJBmNKqiP0qw5JJgATMJjB850LMvTBcE4EG+Ebkw4qGvyOtr5/ZdpjB/Qhw/HZQARjdFSXCt2PHDrUR5J133lG/evDgAdq2bYuyZcuiR48edvNcOpDd0Ful4N+O/YaJxyci9GERdCrQF99UyWMVuzRCAiQQfwR+/3MjJvzVDx6eoUhoyIpFtaciZ8p08VcBluSUBDh+O4EAlGvfNm3ahAIFCrziZH/99ReqVauG69ev28356EB2Q2+Vgnvt7IX1F9fj+a2a+L+Pu6N6AQ4apoKV8zflhh5JckMPr4IzlRyfswWBZX/vxw8Hu2kHRj/VDoxOh/mfzkC+NJlsURRtuggBjt9OIADl7L+VK1eiUqVKr7jdtm3bULt2bXWGn70SHche5K1TboNVDfHPgzNqB/COLzsjcwreNWoqWe4CNpUUn4svAjvO/4Wvd3RCpNdDeIanxqxa0/FR+mzxVTzLcTICHL+dQADKFXByP++YMWNQokQJ5WIHDhxAz549Ua5cOTU1bK9EB7IXef3lRkRGaDuAiyMkQrtJ5kpvnOjfXFtH5KHfsJtYkKvgpkyZolrboUMHXgXnJv3u6M388+o5tN/YXrs15D48wlNgWvVpKJopl6NXm/WzAwGO304gAOW4CTnzTw6ClkFHkre23V8Och49ejSSJk1qB9eJKpIOZDf0ugv+7w5gL+QL+T8s7lhGt00aIAESsD+BYzcuovW6dojwvgMPgz9+qzwFpbPms3/FWAOHIsDx2wkEoNFjZMopMDBQOwE+Erly5bKr8DPWiQ7kUO+zWZXZd20fOm7pCENIGtRLMx5D6rxvVn4+TAIk4LgE5Oq4pqvbwuB9U7s/OBkmlJ+ESjk/cNwKs2bxToDjtxMJwHj3DhMKpAOZAMlBH5l7ei5G/DECYY8LoG/hEWhdKpuD1tQxqyWH8coXMklyX7enp6djVpS1clsCZ+/eQKOVbRHufU0Tgb6aCJxMEei23vBmwzl+UwDqeh3oQLrw2TXzkANDsPCfhQi5WwEza/+AUrlS2bU+zlY4N4E4W4+5Z30vP7yDustaI9TriooETqw4FWWz53dPGGz1KwQ4flMA6nol6EC68Nk1c9sN7XHo1h94dr0h9n3VC2mSJbZrfZytcBGAckSTpGvXrjnEkgxnY8j6xg8BEYG1l7ZUkUAPgx9+rzIDxbNEXWPI5L4EOH5TAOryfjqQLnx2zVxuQUU8CLkLXO+CE32+4A5gu/YGCycB2xIIvHcTDVaICLypdgfPqjkTBTNkt22htO7QBDh+UwDqclA6kC58dsscFBqEkvNLqvJzBo/Dik5V7FYXFkwCJBA/BGRjSJPVrdTuYM/wVJj78Sy8ly5L/BTOUhyOAMdvJxCAw4cPR9q0adGuXbtXHEiOhblz5w569+5tN8eiA9kNva6CT907hcZrGiMi3Bef+k/GiPrcHagLKDOTgJMQOHHzIlqubaOJwHvajSFpsPCzAORNncFJas9qWpMAx28nEIDZsmXDvHnzUKpUqVf6/uDBg2jSpAkuXLhgTZ8wyxYdyCxcDvPwhosb0HNnTxiCs6L7ez/j87I5HKZuzlKRkJAQdOzYUVV38uTJSJQokbNUnfV0cwKHtMOi221sqx0W/RAJDJmxruFcpEsWdc88k/sQ4PjtBAJQ7hg9ffo0smd/db3G+fPnkT9/fsidpPZKdCB7kddX7tSTUzHhyASEPSyEyTV/Qvk8qfUZdMPc3AXshp3uQk3ed+kMOm5tq90dHISkEXmxsels+CXmVZAu1MVxNoXjtxMIwNy5c+OHH35AixYtXulQuYBefi5C0F6JDmQv8vrK/W7P91gZuAIhd6pix+dDkcE/iT6Dbpg7NDQUEyZMUC3v2rUrEiZM6IYU2GRnJrD69B/oe+BLeHiGIJVHEWxs9jsSardMMbkHAY7fTiAAR44cqa58k0+lSpWUZ27duhW9evVCjx490LdvX7t5Kx3Ibuh1Fdx4VUucenAMEbea4a+efbgDWBdNZiYB5yUw/dAmjD3ZSxOBBmRLWAUrG4/hoebO251m1ZzjtxMIQLn6rU+fPvj5558hUQdJMi0smz8GDBhgVodb+2E6kLWJxo+90vMq4nHYXWQI7o2NnV6NLMdPDVgKCZCAoxAYvnMh5l4Yqn0RjETBZI0xu953jlI11sOGBDh+O4EANPZ/UFCQWguYJEkSyLSwIyw6pwPZ8O20keln4c9QbG4xZb1ikkn4uVFpG5Xk2mblKrgbN26oRqZPn55RE9fubpdvXff1v2Lz7UmqnXUy9sDgKm1cvs3u3kCO304kAB3RWelAjtgrb6/T2QdnUW9VPUQaEqNzjgXoVCGn8zXCAWrMTSAO0AmsglUJNF08AH8FL0dkpBf6fDQOLT6qaFX7NOZYBDh+O6gA7N69OwYPHqyul5L/flsaO3as3byKDmQ39BYXvPXyVnyz/RsYnmXC2DLTUeO99BbbcueMIgD9/f0VgocPH/IqOHd2Bhdpe7jBgKpzP8fdyEPavcE+mFx5FkplfddFWsdmvE6A47eDCsCKFSti+fLlaoCR/44teXh4YNu2bXbzbDqQ3dBbXPDMv2ZizOExCHv0IVY2+g150yWz2BYzkgAJuBaBB8FBqLqgCUK8LqmDolfXX4TM/ildq5FsjSLA8dtBBaCz+CcdyFl66r969t81EKsuLEXI3Yo48fU4JE7g5XyNYI1JgARsRuDMnatotKqZdlD0A3VG4LYWc+GTgAed2wy4nQxz/KYA1OV6dCBd+OySufHKNjj18DASP2iKP7/pZ5c6sFASIAHHJrDx7FH02POFOiMwT+KPsbTxCMeuMGtnNgGO304iAOXcP/ncvn0bsvswepI7ge2V6ED2Im95uWXnVcXDsJvIEdYLKz9vabkhN88pV8EZ1+fKOlxH2JXv5l3C5luZwOjdSzD7/CBltXHWvviuQjMrl0Bz9iTA8dsJBOCgQYPw448/okiRIuq4CVn3Fz3JWkF7JTqQvchbVm6YIQyF5xRGpPa/ar6/Ykz9cpYZYi5wFzCdwB0IvNwZHJEAY8pMQ/XcBd2h2W7RRo7fTiAARfSNGjUKLVs6XrSGDuRcfycuPrqIT1d8ikjtj3nXnIvxRTkeAWNpD8qh7MOGDVPZ+/Xrx6vgLAXJfA5NIDQ8HBUCmuOJ5yl4hqfG2gZLkMkvhUPXmZUzjQDHbycQgClTpsQff/yBnDkdb7CmA5n2ojnKU7uu7kLnrZ1heJ4OP5edgyr50zpK1VgPEiABByVw/v4t1FneSNsUch/+kR9ie8tZ8Pbi5jEH7S6Tq8Xx2wkEoFz55uvri++//97kjo2vB+lA8UXaOuXMPTUXI/4cgbDHBbC2yVTkTO1rHcO0QgIk4NIEVp/+A30PdNQ2hYSjTIq2+O3Tt59P69IwXKRxHL+dQAB27doVs2fPxgcffKA+CRIkeMX9eBC0i7yN8dCMAXuGYHngQoTeK4eTX/+ChN6e8VCqaxYhd3Q/evRINc7Pz++Ntbmu2Wq2yp0JfLthEjbe+lXdFDKk2CTUyV/CnXE4fdspAJ1AAPIgaKd/zxymAc1WfYGTDw7A53FjHOzCC9/1dAw3geihx7zOSEBOoKgU0A73cFitB9zUeDnS+vo5Y1NYZ40ABaATCEBH9lQ6kCP3zpt1Kz+/Bu6HXkMuQw8sb9fGuSrvYLWlAHSwDmF14oXA5Yd38MlS7S5x74dI71kam1pOipdyWYj1CXD8pgDU5VV0IF344jWzIcKAQgGFEQEDaiT/BaPrVojX8l2tMJkCDtd2SEry9vbmFLCrdTDbEyuBucd3YPjRrzWfj+T5gE7sJxy/nUQAymXz06ZNw+nTp9VAky9fPrRv316tPbJnogPZk755ZV8LuoYaS2toR8B4oXvuJWhXJpd5Bvg0CZAACbwg0HLpjzgWtBgw+GDJp8uRN3UGsnEyAhy/nUAAHjp0CNWrV0eSJElQrFgxbQFuJORnz549w6ZNm1CoUCG7uR0dyG7ozS54//X96LC5AwwhqTGx/AJUyJvGbBvMQAIkQAJC4Kl2E07ZuXUQ5nUVKVBIOxpmBjw9uanMmbyD47cTCMCyZcsiV65c+P3339VUkySZevr8889x/vx57Nq1y24+RweyG3qzC154ZhGGHByM8KC82NBkFrKmTGq2DWb4j4AcBN2/f3/1g6FDh/IgaDqH2xFY989h9NrfTpuVikDDLL0xoGILt2PgzA3m+O0EAlAif0ePHsW77777iq+dOnVKXQ8XHBxsNx+kA9kNvdkFD9ozEksC5yD8QWmc7DJRO8iV39bNhhgtAzeB6KHHvK5CoPWyoTjyZIE2FZwEiz5ZhnxpMrlK01y+HRy/nUAApk2bFgEBAahWrdorDrlx40a0atUKt27dspuj0oHsht7sgluu/hLH7u9G0qD6ONB5oNn5meFVAowA0iNIAAgOC0GZgLraVPAVpPYojm2tphKLkxDg+O0EAvDrr7/G8uXL8dNPP6FUqVJqE8iePXvQs2dP1K9fH+PHj7ebu9GB7Ibe7IIrLfgUd0IuIk9kVyxt87nZ+ZmBBEiABGIisPr0n+h7sL3aFdwl/yh0KFqToJyAAMdvJxCAEmkQsTdp0qSXx07IbSCdOnXCiBEjkChRIru5Gh3IbujNKlg2DhWaXRThCEEN/7EYXbuqWfn5MAmQAAm8jUCdBT0RGLJBHRC9p8VaJEuUhMAcnADHbwcXgGFhYWrqd/LkyciUKRMCAwPVLmDZFOLj42N396ID2b0LTKrA3Wd3UXFRRc13PNAjzzK0LcUjYEwC95aHeA6gXoLM70oErj++j+pLPgG8nqBw8iaYWTdqgxST4xLg+O3gAlBcJ3Xq1Ni3bx9y587tcJ5EB3K4LomxQsduH0PL9S0REeaPSeWXoWzu1M5RcQeuJTeBOHDnsGp2ITBkxzwsvDRcO2vUGzOrLkaRTPyiaZeOMLFQjt9OIAB79OgBmfKV6V5HS3QgR+uRmOuz4uxKfL/vO4Q/zYFNTeYjcwr7R4+dg1zstaQAdPYeZP2tTUDuCi41qxGeev6DtJ4lsaXlFGsXQXtWJMDx2wkEYJcuXTB79mw17SvHviRN+ur5bWPHjrXIJYYPH45ly5bhzJkz6pBp2WAycuRI5M2b12R7dCCTUdn1weH7x2Pev9NgeFQMJ7+aCi9PD7vWxxUKlyngR48eqabIjTyyOYuJBNydQPQNIYOKTEG9AiXdHYnDtp/jtxMIwIoVK8bqQDLobNu2zSIHq1GjBpo0aYKiRbXNAdrB0nKo7cmTJyHnC74uMmMrgA5kEfp4z9RubTf8eXcLfJ/Wxv4vh8R7+SyQBEjAfQhUm9MJNwx74BORG/tbL+ENIQ7a9Ry/nUAAxpfv3LlzB2nSpMHOnTtRrlw5k4qlA5mEye4PVV/YANef/4Nc+BLLW3eye31YARIgAdclcOzGRbTYUBcenuFol+tHdCtd13Ub68Qt4/jtBALw8uXLyJw5c4xTTPK7LFmyWMUFz507pzaaSBTwvffei9FmiHb/o3yMSRxI6iZTYcmTJ7dKPWjE+gQKzy6F0MgnqOY3AmPqfGz9AtzQohzPNGzYMNXyfv368So4N/QBNjl2As2WDMDJp8vhFZ4Wf7TegIQvrjElM8chQAHoBALQy8sLN27cUNG56OnevXvqZwaDQbdHyXqm2rVr48GDB9i9e3es9gYOHIhBgwa98XsKQN1dYDMDQaFBKDk/ah3ON7kWoX3pfDYry50McxOIO/U222ougZtPHqDq4urasTDPeE+wufDi6XkKQCcQgJ6enuq6NzkOJnq6dOkS8ufPDxmI9KbOnTtj7dq16oYROW8wtsQIoF7S8Z//9L3TaLSmESLCk2JK+TUonStV/FfCBUuUd6F79+6qZbIRy54HsrsgXjbJBQi0WzEcfz6axyigg/YlBaADC0Dj4DJhwgR88cUXrxz8LFG/gwcPQqKDe/fu1eVesst4xYoV2LVrF7Jnz26WLTqQWbjs8vD68xvRa/e3MARnweamS5DRnyf026UjWCgJuBmB6FHAxln74rsKzdyMgGM3l+O3AwtA4+5f2ZRRsmTJV9YYJUyYENmyZcO3335r8QHRMu0r4k/uGd6xY4dFduhAjv2CS+3GHJyEmWd+heFxQfzVeZa2I4/HlTh+r7GGJOAaBNouH4ZDj+drUcB02lrA9VwL6EDdyvHbgQWg0U/atm2Ln3/+GcmSJbOq63z55ZeYN28eVq5c+crZf3KmmZwLaEqiA5lCyb7PdFzfG/tur0PS4Jo40GmUfSvD0kmABNyKQNQVcTXUWsC2OQehe5l6btV+R24sx28nEICy0zBdunRo167dK740ffp0yNEtvXv3tsjHYju4dsaMGWjTpo1JNulAJmGy60MfL2qOy89OICe+wIrWX9u1Lq5UuKy99ff3V016+PChyWdnuhIDtoUETCHQZPH3+Dt4BZIYcuOPdstMycJn4oEAx28nEIAy1SuROrmpI3qSNYBykPOFCxfiwVViLoIOZDf0JhdcPKAigiPuoor/YIyrXcfkfHzw7QS4C5geQgKmEfj71hU0Xv+pdpSZAbwdxDRm8fEUx28nEICJEyfG6dOn39igcf78ebUL+Pnz5/HhKzGWQQeyG3qTCg41hKJwQBHxcnTJFYAOpT8yKR8fipuA3HsqxzNJSp8+PW87iBsZn3BjAtUC/ocbEXuRxrMEtrb83Y1JOE7TOX47gQCUw5l/+OEHtGjR4hXPCQgIUD8XIWivRAeyF3nTyj3/6Dxqr6iNyIiEmFxmA0rnfvUoIdOs8CkSIAES0Edg7T+H0OdAW0RGeiKg2goUzGDeiRP6SmfumAhw/HYCAThy5EiMHj1afSpVqqT6cevWrejVqxd69OiBvn372s276UB2Q29Swdsv7cDXO7rA8Dw9tjReiQw8AsYkbnyIBEjA+gRKzGiIp55n8H7SupjX4EfrF0CLZhHg+O0EAlCOa+nTp4/aCSzXT0mSaWHZ/DFgwACzOtzaD9OBrE3UuvZ+OTQdU/4eh4ig93Cy0zweAWNFvPIuyhmdkrp27cqr4KzIlqZck8CoXYsQcGEwYEiGgy23wydBItdsqJO0iuO3EwhAoy8FBQWptYByRItMCzvCzQN0IMd+07/c0B+7b62C77Nq2P+/MY5dWSerHTeBOFmHsbp2JxAcFgLZlAavJ2iVYwB6lm1o9zq5cwU4fjuRAHRER6UDOWKv/Fenjxe10I6AOa4dAdNOOwKmm2NX1slqJ1fBdezYUdV68uTJDvGFzMkQsrpuSMB4JEyyyPewr818NyTgOE3m+O0kAnD37t1qkJENH4sXL0bGjBkhm0Dk6rYyZcrYzaPoQHZDb1LBxWZXwLPIe6j+zhD89Fltk/LwIRIgARKwFYGDl8/i8+31tM0gHphZZRmKZMplq6JoNw4CHL+dQAAuXboULVu2RPPmzZXoO3XqFHLkyIGJEydizZo1WLdund0cnQ5kN/RxFhwcFozi84qr53q+uwCtiheIMw8fIAESIAFbEzBuBinm1xzT6vSxdXG0HwsBjt9OIAALFiyIbt26oVWrVuo6uOPHjysBeOzYMdSoUQM3b960m4PTgeyGPs6C/7n/DxqsboDIcB8EVN2AglneiTMPHyABEiABWxPot2kaVt8Yr+4HPtJ2I8/QtDVwCsBYCXtou2wj7cTfpGJ9fHxU1E9uBIkuAHkQtEn43PahFf+uxff7+8AQnAUH2q5A8sQJ3JaFLRoum0BkKYaka9eu8So4W0CmTZckIPcDV1taGfMiiSgAACAASURBVB6e4RhWbDo+zVfUJdvp6I1iAMcJIoA5c+ZU6/+qVKnyigCcPXs2RowYocShvRIdyF7k4y530K4JWHJhKryeFsWxL6fHnYFPmEWAu4DNwsWHSeAVAhVnt8XdyEPIm+QTLGk0nHTsQIDjtxMIwFGjRmHWrFmYPn06qlatqtb8Xbp0SU0LyzmAX331lR1cJ6pIOpDd0MdZcPMVXXHi0TakDa+LLe156GqcwMx8QK6CCwwMVLnkS5qnp6eZFvg4CbgvgTF7lmJm4EB4GPxwpPVOeHt5uS8MO7Wc47cTCEDxjf79+2PcuHEv7/2VMwC//fZbDB6sHappx0QHsiP8OIquMLcO7oUHoqjPN5jesL3jVpQ1IwEScDsCT0KeodS8coDnc/Qv+CuafKD9N1O8EuD47SQCULwiODhYTfdK5CF//vzw9fWNV2eJqTA6kN27IMYKyLLWgrOLw4BnaJX5F/SsVMExK8pakQAJuC2BKgEdcCtiP95N8ikWNxrmthzs1XCO304kAO3lJG8rlw7kiL0C3H12FxUXVVRnbU0osR6V343arMBkPQJhYWGYMmWKMtihQwckSMBNNtajS0vuQGDEroWYe2EIPMNT4mjbbVxGEc+dzvHbQQVg9+7dTXaFsWPHmvystR+kA1mbqHXsHbxxCJ9vaouI0HewueFGZPBPYh3DtPKSADeB0BlIQB+BO0GPUXFxebUbeHTJWaiRp5A+g8xtFgGO3w4qACtW1O5LNDFt377dxCet/xgdyPpMrWFx0pF5+PXkcEQG58GJjku0b9Ye1jBLG9EIPH/+XB3QLkkOaE+cODH5kAAJmEmg3KxWeICj+Mi3EQLqf29mbj6uhwDHbwcVgHo6NT7z0oHik7bpZXXZ8CN23FqMZCEVsK/DL6Zn5JMkQAIkEI8EvtsyAyuvjUWC8Ew40n59PJbMojh+O7AArFWrFubPnw8/Pz/lqUOHDkXnzp3h7++v/n3v3j2ULVuW5wDyPX6DwKeL2uHisz+Rx7sVljbvSUIkQAIk4JAEAu/dRO3V1eDhEYnFtdbj3dSZHLKerlgpCkAHFoByrphc85YmTRrle8mTJ1fXv8k1cJJu3bqFDBkywGAw2M036UB2Q//WgovNroxnkbfxcaofMeLjuo5ZSdaKBEiABDQChad/jFCvy6iTsQcGV2lDJvFEgOO3EwnA6NfAUQDG0xvihMUEhwWj+LziquYD3l+EhoXyOWErHL/KcixT7ty5VUXPnj0LubKRiQRIwHwCzZYMxMmnS5HGswS2tvzdfAPMYREBCkAKQIscx5iJDqQLn00yH799Ei3WN0NEuC9Wf7YZOVLb/7xImzTUzka5C9jOHcDiXYbAnGPbMfL414DBB4db7UVCb2+XaZsjN4TjtwMLQC/tahyZAk6dOrXyIYkAnjhxAtmzZ1f/5hSwI79a9qvb1KMLMeHEEEQE59J2AC+DF3cA26QzZOnFyZMnle33338f8r4ykQAJmE8gOCwExeeUUbeCDCoyBfUKlDTfCHOYTYAC0IEFoKwBrFmzJuTaN0mrV69GpUqVkDRpUvXvkJAQbNiwgWsAzXZ7187Qef0g7Lq9hDuAXbub2ToScCkC5We1xn0cQZHkTTGjbj+XapujNoYC0IEFYNu2bU3ymxkzZpj0nC0eogPZgqo+mzUWtMS1kGPIn7AdFjbtps8Yc5MACZBAPBDouXEyNtz8PyQx5MQf7VbEQ4ksguO3AwtAZ3BPOpDj9VLhWeURqn2XbphhBAZU/djxKugiNZKr4ObOnata07x5c14F5yL9ymbYh8Dha4Fos6WOdn2lJzbV244MyVPYpyJuVCrHbwpAXe5OB9KFz+qZH4c+Run5pZXdn4qtQvV8UetFmaxPgJtArM+UFt2bwIfTKiHC+w465BmCLiVruzeMeGg9x28KQF1uRgfShc/qmQ9eO4zPt7RBRJgftjfegjTJeD2Z1SG/MChXwdWvX1/9a+nSpbwKzlagaddtCNSa2wVXwncgb5JPsKTRcLdpt70ayvGbAlCX79GBdOGzeuZxB2Zj+j+j4fHsXRzvuEg7XZ93AFsdMg2SAAnYhMCP2+dg8eWRSGjIgsPt1tqkDBr9jwDHbwpAXe8DHUgXPqtnbruqDw49WItU4dWwvf0Yq9unQRIgARKwFYG/b11Bkw21tHWAHthQdwcy+XEdoK1Yi12O3xSAuvyLDqQLn9Uzl59TD/cNZ1Es6VeY1qCj1e3TIAmQAAnYksBH0yrD4H0b7XMPxjel6tiyKLe3zfGbAlDXS0AH0oXPqpkNEQYUnF0MkR6h+Cr3FHQsxcNUrQr4NWNyFdyHH36ofnr8+HFeBWdL2LTtNgQ+ntcVl8O2IU/ij7G08Qi3abc9GsrxmwJQl9/RgXThs2rmsw8CUW+VdoxCRAIsqbkN76bzt6p9GnuVAHcB0yNIwPoEhuyYh4WXhiOBITOOtFtn/QJo8SUBjt8UgLpeBzqQLnxWzTzt6FKMPzEQkc+z4vgXq3kFnFXpvmlMroI7cOCA+kWJEiV4FZyNedO8exA4ffsqGq2vqdYBrq+zHZn9U7pHw+3QSo7fFIC63I4OpAufVTN3XDsQ++4uhX9YBez+/Ber2qYxEiABEogvAh9Nq6KtA7yFtjkHoXuZevFVrNuVw/GbAlCX09OBdOGzaubKc5vidvhfKOTTAbMadrGqbRojARIggfgi8Mm8b3ApbCtyJ6qFZU1GxlexblcOx28KQF1OTwfShc9qmSMjI/HRrBKI8AhGh5y/oEuZClazTUMxEwgPD8fy5cvVL+vWrQtvb2+iIgESsAKBYTvnY/7FYdo6wEzaOsD1VrBIEzER4PhNAajrzaAD6cJntcxXH19DzeU11D2aC6tvQ4H0XDdjNbixGOImEFsTpn13JfDPnetosK66av7qT7ciW4o07orCpu3m+E0BqMvB6EC68Fktc8CJNRh1tC8iQzLgWPv18PbytJptGoqZwLNnz1CzZk31y/Xr1yNJkiRERQIkYCUCBadVRbj3TbTK8QN6lm1gJas0E50Ax28KQF1vBB1IFz6rZf7f2kHYe3cJ/MLKYc/nv1rNLg2RAAmQgD0IfDa/Oy6EbkbORDWwosloe1TB5cvk+E0BqMvJ6UC68Fktc4U5DXHPcAbFfP+HafU7W80uDZEACZCAPQiM2LUQcy8MgXd4Bhxtv9EeVXD5Mjl+UwDqcnI6kC58VskcHhGOQuoGkDB8m38qWhctbhW7NEICJEAC9iIQeO8m6qypqopf8YkWCUyZzl5VcdlyOX5TAOpybjqQLnxWyXzoxkm03dQMkYbE2FJ/J9L5+VjFLo28nYCsASxZMuq6vf3793MNIB2GBKxMoOC06to6wOtonv079CnX2MrWaY7jNwWgrreADqQLn1UyD9s9HfPPj4N3yLs42mGxVWzSSNwEuAs4bkZ8ggT0EKizoCcCQzYgR8JqWNl0jB5TzBsDAY7fFIC6Xgw6kC58Vslcb1EXnH22A9m8amN1iyFWsUkjcROQq+C2bdumHqxUqRKvgosbGZ8gAbMIjN69BLPPD9LWAabT1gFuNisvH46bAMdvNxeAu3btwujRo3H48GHcuHFDHWxbp06duD3nxRN0IJNR2ezBwjMrItTjLhpkGIQfqvLaJJuBpmESIIF4JXDx/m18sqoKPDwisaTWRuRNnSFey3f1wjh+u7kAlPPL9u7di0KFCqF+/foUgE72xl96dA2frIg6AHpOlU34KFNaJ2sBq0sCJEACsRMoNL0mwryuomm2fuhXvilRWZEABaCbC8DovuTh4UEBaMWXKz5M/fLHQkw5PQQeIVlw7PM18PT0iI9iWYZGQK6C27gx6niK6tWr8yo4egUJ2IBA3QW9cC5kPbImqIw1zcbboAT3NUkBSAH40vtNEYAhISGQjzGJA2XOnBmPHj1C8uTJ3fdNslPLGy3pjtNPNyOjRw1saMXDUuOzG7gJJD5psyx3JTB2zzLMCPwBXuFptVuOtrgrBpu0mwKQAtAsAThw4EAMGjToDWekALTJ+xmn0SIzqyLE4ybqpv8eP1ZrFOfzfMB6BOQYmHLlyimDspaWV8FZjy0tkYCRwJWH91BzRUW1DnBRzfXIlyYT4ViJAAUgBaBZApARQCu9eVYwc+XxddRaXl1b/+eBmZXXoUhm/mG0AlaaIAEScDAChabX0tYBXkHDLL0xoGILB6ud81aHApAC0CwB+Lqr04Hs9/KP2hOAgMBR8AjNguPa+j+ZwmciARIgAVcj0Ghxf5wOXoX0XmWwqcVvrtY8u7WH4zcFIAWg3V4/fQV/PL8jLofuQw7vOljZfLA+Y8xNAiRAAg5KYObhLRjzVzfA4IujrffA28vLQWvqXNWiAHRzARgUFIRz584pry1YsCDGjh2LihUrIkWKFMiSJUuc3kwHihORTR4wRBhQcFZpRHo+RYdcY9CldDWblEOjsROQNYBVqlRRD2zZsoVrAOksJGAjAk+1jYfF55WGh2cIhhWbhk/zFbNRSe5lluO3mwvAHTt2KMH3emrdujVmzpwZ59tAB4oTkU0e2HHhMLrsaqPd/5sIOxrtRCrfpDYph0ZjJ8BdwPQOEog/AuVmtcIDHEVRv2aYXqdv/BXswiVx/HZzAajXt+lAeglalv+rdaOw804AkoZ/iAPt51hmhLl0EZBzANesWaNsfPLJJzwHUBdNZiaBtxP4dsMkbLz1K5IYcuGPdsuJywoEOH5TAOpyIzqQLnwWZy49qz4e41+U9u+ISbW/stgOM5IACZCAMxA4fC0QbbbUUbcebai7HZn8UjhDtR26jhy/KQB1OSgdSBc+izJfe3wH1ZdVVudijS+1GJVzv2uRHWYiARIgAWci8NG0qjB430Tz7N+hT7nGzlR1h6wrx28KQF2OSQfShc+izIN2TMeSS+PgGZpZu/5tLY9/sYii/kwGgwG7d+9WhsqWLQsv7kzUD5UWSOAtBOov7IN/n69FBq+y2NhiIlnpJMDxmwJQlwvRgXThsyhzhYDmuBdxAu/7NMG8hv0tssFM+glwE4h+hrRAAuYQmHF4M8b+1V07DsYHB1vugk+CROZk57OvEeD4TQGo66WgA+nCZ3bme8EPUX5RBS3qZ8CworPxaf6CZttgBusQCA4ORtGiRZWxP//8Ez4+PtYxTCskQAIxEngeFoqiAdr1i15P8XX+n/BF0eokpYMAx28KQB3uA9CBdOEzO/PgHTOx6NIYeIRpF6O32wxPT97+YTZEZiABEnBaArXmdsGV8B3IlrAKVjcd57TtcISKc/ymANTlh3QgXfjMzlx6VmNt9+8pfJi0CeY04PSv2QCZgQRIwKkJTDy4Br+d0c4BNCTTbgXZzVtBdPQmx28KQB3uwwigLnhmZv7n7lXUX1NL7f6dWG4JymbPa6YFPk4CJEACzk1AbgUpMbeMNg38HH0++gXNP6zg3A2yY+0pACkAdbkfHUgXPrMyd14zFrvuzUCi8Jw41H6FWXn5sPUJyFVwn332mTK8atUqXgVnfcS0SAIxEqgW8D/ciNiL3IlqYVmTkaRkIQGO3xSAFrpOVDY6kC58JmeOiIhAoZnaGVhet1El9ZcYV6uTyXn5oG0IcBewbbjSKgnERWDsnmWYEfgDPAx+ONRqBxJ6e8eVhb+PgQDHbwpAXS8GHUgXPpMzzz66FaNPfIPIiETYXH8L0if3NzkvH7QNAbkKbuHChcp448aNeRWcbTDTKgm8QeBJyDOUmltBmwYOxv/yDkPnEp+SkgUEOH5TAFrgNv9loQPpwmdy5soBX+B2xAFk9q6Edc0nmJyPD5IACZCAKxKot6A3zoasQyqPItjeaoYrNtHmbeL4TQGoy8noQLrwmZT56PULaLmpjrb5IwJDi07DZ/mLmZSPD5EACZCAqxKYf3wnhh37Sk0Dn2i3x1WbadN2cfymANTlYHQgXfhMymz8pps0Ii8OtF1iUh4+ZHsCchXckSNHVEGFChXiVXC2R84SSOAlgZtPHqDqMu1QaC2trb0NWfxTk46ZBDh+UwCa6TKvPk4H0oUvzsyXH95BreU14OEZii/zjUSnYrXizMMH4ocAN4HED2eWQgKxEfhgWnlEet/Ht++PR+tClQnKTAIcvykAzXQZCkBdwMzM3HrZUBx5sgAJwjPhUNu12s0fnmZa4OO2IiBXweXPn1+ZP3XqFK+CsxVo2iWBWAiUndUSD3EMlVJ3xIRaX5GTmQQoACkAzXQZCkBdwMzIHHjvJmqv+kSL/oWgSda+6F+hmRm5+SgJkAAJuDaBZksG4OTT5drmuAra5rhfXLuxNmgdBSAFoC63ogPpwvfWzLXn98D50E1IaMiMg61X88oj26GmZRIgASckMGbPUswMHAiv8DQ41n6rE7bAvlXm+E0BqMsD6UC68MWaee+l0+i4vYna+dutwBi0K1LNNgXRKgmQAAk4KYHrj++j2rKK6u9k7YzdMaRKWydtiX2qzfGbAlCX59GBdOGLMbPc+lFmVjM88fwbySPfx94286xfCC3qJvD8+XM0adJE2VmwYAESJ06s2yYNkAAJmEeg0eL+OB28CpGRHmiarQ+XypiBj+M3BaAZ7vLmo3QgXfhizPzj9jlYfHmkduuHN36rMBdls0dtNGByLALcBexY/cHauCcB+cL86YJvcDlsu/qbObHCHJTLXsA9YZjZao7fFIBmusyrj9OBdOF7I/P5+7dQe0Ud7YqjIBRJ3hQz6vazbgG0ZjUCYWFhmDlzprLXpk0bJEiQwGq2aYgESMB0AuHamZzlZjdXsyYZvcphQ4tfTc/sxk9y/KYA1OX+dCBd+F7JLH/EKgS0wiOPE/AOT4c9LdYgaaJE1iuAlkiABEjARQksOrkHg4900qKAXljyyRq8mzqTi7bUes3i+E0BqMub6EC68L2SueOqn7DvwSw1jfFT6WmokaeQ9YzTEgmQAAm4OIGi02vjudd5fOjbAHPq/+DirdXfPI7fFIC6vIgOpAvfy8xzjm3HiGPfqN1sNdJ9hdHVO1rHMK3YjICsPTp9+rSyny9fPh7SbTPSNEwCphEYvnMh5l0cAhh8sK3RZqT2TW5aRjd9iuM3BaAu16cD6cKnMm8LPIGuOz/X1v09QxrPEtjcfDLFhH6sNrfATSA2R8wCSMAsAs/DQlF8djVEeN/j4dAmkOP4TQFogpvE/ggdSBc+nLh5ES3WtUSk10MkMmTH5ibz8I6Prz6jzB0vBEQAZsuWTZV18eJFJE2aNF7KZSEkQAKxE5hxeDPGnOyhzaZEonn279CnXGPiioUAx28KQF0vBx3IcnzybbVMQD2EeF1SJ9mvqDsf2VKksdwgc5IACZAACaDp4gH4K3i5NhWcBDOrz0fhjDlJJQYCHL8pAHW9GHQgy/A9fPYUX6weijPPVmt/pBJjRrX5KJIpl2XGmIsESIAESOAlgeCwEJQLaKB9ub6ofblOh1X15yGLf2oSeo0Ax28KQF0vBR3IPHwy5fvNpsG4bTgKD88wlfmzDN0wtGo78wzxaRIgARIggVgJHLtxEa3Wt9CW1zxCYkMObGoyl8trKADf8BePSC3xPbKMAAWg6dx2XziFztv+h0jvByqTR7g/SqWpg4kfd+OmD9MxOsyTchVc+/btVX2mTZvGq+AcpmdYERKIIrDl3HF02/WF2mDnF/kB1jedimSJkhDPCwIcvxkB1PUy0IHixifTEd9vnY5N12dqf4iC1Xq/ASWGoE6+4hR+ceNz2Ce4C9hhu4YVI4GXBOYf34mhR7QjtjzD4RORB0vr/Y5MfilISCPA8ZsCUNeLQAeKHZ9s8hi1ZxGWnp+uHUtwRz2Y0JAFCz6bityp0uvizsz2JyBXwf36a9SVU507d+ZVcPbvEtaABGIkMP3QJow72R/wfK7dspQe02tORsEM2d2eFsdvCkBdLwEd6E18Vx/dx9BdM7H39kptuvd+1AMGX1RI2xQjqnTk9W66PI6ZSYAESMB8Ahv+PYJee75WawLl73GX9wegQ9Ga5htyoRwcvykAdbkzHSgK362gR5j852psubwJ9yNOqumGKOHngyLv1Maoql+5z6n0sqQ26BZw/7z2/7eB4HvAM00IhwQB4SEaE+0j/y+fCG0jjFqCq32MS3EjI1772YvfeXhob6tnzB9Pr1d/7ukNJEsHvKN9y89cDEiRQ/u9lp+JBEjAbQnIxpB26zshzOuq9ufGA3mT1MKkj/u5z9/m13qe4zcFoK4/Bu7sQOEGA37evxKrAlfjbsSx/0SfRtQ7PAOqZ26APmWbwT+Jix8QLMLt2mHg343AlYPafx8BQp/o8iurZ06mTbnnrBT1yV4e8NV/JIRcBXf58mVV1SxZsnA9p9U7jQZJwPoE5AiuFsv741LYVmXcIzwFhpcZg4/zFrF+YQ5u0Z3Hb2PXcBewDie1hwOFhofjyqO7uPTwtvb/d7To2z3kTZUVn75b1KxB+OaTB7j04C7eT58FPgkSmUThScgzXH54F0v+3oEVF2Yj3Pvmy3ye4alRwK8cWn9YG1VzfmhWXUwq3JEeEtF36y/gr6VRn4dRQuhlkkidX2YgeQbAJ6X20RZdJ0ymKWONs/Hjpf23ROqMkTkV3ZMonTHS99p/S5kqOmh48f8vIoUR0f/94vfhocCT68Cdf6LEqUH7d/Tkq0UH0+TTPvmBVLk1QagdwJ3YD0jgAyRNBfhniZM2N4HEiYgPkIDDEvi/A6sx5e+fopbpGJJpB0YHuN2B0fYYvx3NISgAdfSIrRxozJ6l2HRxK8IiQhAa8Vz7PENo5BMYPJ4g0jNYXfPzevLWDvwsnqYGupVoirypNeERLR2+Fojfj6zA5ccXcS/0GoIjNeHmFRWlioz0hLchFZJ5Z0C6JJnh7eGNJ2GP8TT8EZ4ZgrRygxCufSI8n748u++l6YjEeDdpVbT5sB5q5i7k2qLP2OibJ4H1vYFLe/8jnECLcuapDmQro025Fo8SVSL0HCGFPQMuHwACt0V9RLjGlfJoa4Oq/BAlEmNJIgDTpIm6ueX27du8Ci4upvw9CTgYgeuP7+PjxU21L/LXtdMZ0mLuJzNQIK32xdVNkq3Gb2fCRwGoo7ds5UCtlg3B0ScL314zbX2dV6SvJtiS4rnHlZdTsCLo3vH4AHVy1kH1XEXx3Y5fcO75Zk00apGi11JkhPcrU7emoJC1I54GfxRNWQuDK3VAhuRucqTAU20t345hwKHpURE4r4RA7mrA+w20/9fEX0IteuYMKUQT/hIZvH1KE4PaR9YqyjrF59ricBGLT25ERRklIvlRM6BCPy2amdEZWsY6kgAJmEkg+n3sklWO6UqX6F0UTlsYn+Uti6KZcrrsF3tbjd9mdoFdH6cA1IHfVg409/gObL94ED7ePvDVpuV8E/kgvW8qZEqeWrvSJw2y+qdC4gSaAHmRZOft+P2LsOP6Ou36nwsxtsgnIjfyJP8IubUNAR+kzYVimfIgna8/Tt2+ioNXT+PvO+dw4dElbTtCJJIn9MM7if2RMok/UidNgbRJ30HGZKmQ0S+llscP3l7apgN3SaFPgf0TgX0/axs5Hke1ukBdoNoQTRhlcj0Kd88CW38ETq+Kapt3YqB4R6BMNyDJO67XXraIBNycwOazx9B7V1+EeV99g4SH9mU/Y6IPUSlLebQqWA1ptb//rpJsNX47Ex8KQB295YgOtC3wBH47vABngnaoad6Ehqz43/td8EVRLUrFZDoBifgdmgb8MQV4GnWOIdJ9AFQfqm2kKGe6HWd98sqf2lUC2jSwcapb1giW6qKJwU5AIl9nbRXrTQIkEAuByw/vYNWZA9hz5Q8EPjmJZ54XX5k5ioz0gm9kbmTzfRfvpsyNwunzoWy2/E670c8Rx+/4dk4KQB3EHdmB5CDmi9pGkTwpM7hsCF9H18We9e454IB2wPGx+dpRLdqUqKR3sgGVvtcif/W0jRva1Ki7JNl4cnaTJgQHaVPGf0e1Wja1lOmOkA9a4KtuPdWP/u///g+JEjnImkd36Ru2kwRsTOBBcBAW/70bGwJ3IPDpny8P9I9erCwJ8tLWkPt5Z0KmpNk0YZgHRTLkQ+ms+eCX2LGXxTjy+G3jrn1pngJQB2k6kA54jpRVds2eWQMcnglc2PlfzdJ/FBX1yl9bi6YmcKQax29dtCNf8PcyYLu2BvJ+oCo7QttJ/OWCC5h+NAwPHgdxE0j89ghLI4F4JyD3uS8/sx3/PjiL288v4xmuqes9Y0pqrXhEciTEO/D1Sgn/RKmRKkkqpEwsS4pSIn2ylGpJU9Z3UiNDshR2WVbE8ZvnAOp6iehAuvDZP/M9TcwcmQUcnatthLj7oj7a8St5amjC7ysga2keoBy9lwzaAd/HtcjozpHAoyvqNw/gh2SfDIF3oeZadNSN1oba33tZAxKwKwE5C/Sfu9ex59LfOH7rDC48DlTC8LkShs9NrptsXPSI8IFnZBJtU2Ni7ZMECT19kMgzCRJ7+Whr4ZOiSvYyVr+5hOM3BaDJThrTg3QgXfjsk1k2dZxZp4m+2Vq0b9d/dZDDkgu2BAppHxPOwbNP5R2kVLnF5LAmnHf/FHXriaRUebQdw321aGkd95omd5AuYTVIwFEIiDD89951nLlzFYH3r2nHj93Ajac38CjkgTpe7HnEE4RFPlZHi8n9xKakj3wbIaC+tgzHionjNwUgJk6ciNGjR+PGjRsoUKAAxo8fj7Jly5rkZnQgkzDZ/yERLOd3ACcXa+JvrXbciXHaQov25a4KFG4bdaSLl3YwM5PpBEI1jn/+DuwZp1139yAqX7r3gYraxfMSReX1c6az5JMk4IYEnoaEqLXqcqnB3eBHePg8CI+eP8HjkKd4EhqEoLCnCA5/imraxjtr313M8dvNBeDChQvRsmVLJQJLly6NyZMnY+rUqTh16pS63iquRAeKi5Cdfi9TlXfOaDtY9wHntgAXd0cTLAbuzgAAF+hJREFUfVqd5I7cDxpFRfz83efgU2v2RqS2QeTu3ahp81TJEsLjwG/aUTn/9981eBkKRQnBXJUpBK0JnrZIgASsQoDjt5sLwOLFi6NQoUL47Tdt8HqR8uXLhzp16mD48OFxOhkdKE5EtntAdqjK4cUyBSmHGRs/N7WbLm6eeFXwSS1kilemJ99vCGTUxAmjU7r6Jsar4IK1a6X2Tog6OscYZZWbUUQI5tDuIGYiARIgAQchwPHbjQVgaGgofHx8sHjxYtStqx3s+yJ17doVx44dw86d0XaDvvhdiBaulo8xiQNlzpwZjx49QvLkya3n1qe0Q3iNB/GK0FEp2vVvb/1ZtGdfPhfbz6JV2Wo2Ta1nTM/FUU+pozYtoM7lk8/rd9xG7wG5e1eEXs5KWhSqCpC2AEWf9TwUb70LOEjrm73jtenhqdpROi/W+IgQ9M9qxRrQFAmQgNsQyPep9gX+M6s2lwLQjQXg9evXkTFjRuzduxelSpV66VjDhg3DrFmz8M8/2nVZr6WBAwdi0CDtTLTXktUF4I4R2rVjcUcgrfo2OKsxEXopsmmfHNonZ9RmBBF+2kGlbnVmnyP2n7b4W60PPDzj7WLdEevOOpEACTgOAdlgVqGPVetDAUgBiH379qFkyZIvHWvo0KEICAjAmTPaGrLXUrxFAOUWhqvax5heTldqmxZM+lm0ir8y1Wlq/pieE5svfh6TTauW86L+MdnUrsaDb2og6YtPgiRW/aNAYzYg8Ei7Yuqf9RSBNkBLkyTgFgQyFQUyF7NqUykA3VgAWjIF/Lr30YGs+j7SGAmQAAmQAAnECwGO324sAMXDZBNI4cKF1S5gY8qfPz9q167NTSDx8gqyEBIgARIgARKIfwIUgG4uAI3HwEyaNElNA0+ZMgW///47/v77b2TNGveCdTpQ/L+0LJEESIAESIAE9BLg+O3mAlAcSKJ/o0aNUgdBv/feexg3bhzKlStnkm/RgUzCxIdIgARIgARIwKEIcPymANTlkHQgXfiYmQRIgARIgATsQoDjNwWgLsejA+nCx8wkQAIkQAIkYBcCHL8pAHU5Hh1IFz5mJgESIAESIAG7EOD4TQGoy/HoQLrwMTMJkAAJkAAJ2IUAx28KQF2ORwfShY+ZSYAESIAESMAuBDh+UwDqcjw6kC58zEwCJEACJEACdiHA8ZsCUJfj0YF04WNmEiABEiABErALAY7fFIC6HI8OpAsfM5MACZAACZCAXQhw/KYA1OV4dCBd+JiZBEiABEiABOxCgOM3BaAux6MD6cLHzCRAAiRAAiRgFwIcvykAdTneo0eP4O/vjytXriB58uS6bDEzCZAACZAACZBA/BAQAZg5c2Y8fPgQfn5+8VOog5XiEaklB6uT01Tn6tWryoGYSIAESIAESIAEnI+ABHAyZcrkfBW3Qo0pAHVAjIiIwPXr15EsWTJ4eHjosPRmVuO3E0YX48ZKVnEzMj5BVmRlOgHTn6RfkZXpBEx/0pZ+JbGvJ0+eIEOGDPD09DS9Ui70JAWgg3Ym1yeY3jFkRVamEzD9SfoVWZlOwPQn6VdkZToB2z5JAWhbvhZb5x8J09GRFVmZTsD0J+lXZGU6AdOfpF+RlekEbPskBaBt+VpsnX8kTEdHVmRlOgHTn6RfkZXpBEx/kn5FVqYTsO2TFIC25Wux9ZCQEAwfPhx9+/ZFokSJLLbjDhnJyvReJiuyMp2A6U/Sr8jKdAKmP0m/Mp2VJU9SAFpCjXlIgARIgARIgARIwIkJUAA6ceex6iRAAiRAAiRAAiRgCQEKQEuoMQ8JkAAJkAAJkAAJODEBCkAn7jxWnQRIgARIgARIgAQsIUABaAk15iEBEiABEiABEiABJyZAAeiAnTdx4kSMHj0aN27cQIECBTB+/HiULVvWAWtqvyrJDully5bhzJkzSJIkCUqVKoWRI0cib9689quUk5Qs7Pr164euXbsq32J6k8C1a9fQu3dvrF+/Hs+ePUOePHkwbdo0FC5cmLiiEQgPD8fAgQMxd+5c3Lx5E+nTp0ebNm3w3Xffue3tCkY8u3btUn/HDx8+rP6WL1++HHXq1HlJT26iGDRoEKZMmYIHDx6gePHi+PXXX9XffHdLb2MVFham/GndunU4f/68ure3SpUqGDFihLrFg8lyAhSAlrOzSc6FCxeiZcuWEBFYunRpTJ48GVOnTsWpU6eQJUsWm5TpjEZr1KiBJk2aoGjRopBBqH///jh58qTilDRpUmdsUrzU+c8//0SjRo2QPHlyVKxYkQIwBuoyGBcsWFDx6dSpE9KkSYPAwEBky5YNOXPmjJd+cpZChg4dinHjxmHWrFlKuBw6dAht27bFkCFD1BcMd07y5WHv3r0oVKgQ6tev/4YAlC+swm/mzJnqC4YwEyH0zz//qOtF3Sm9jdWjR4/QoEEDfPHFF/jwww+VWP7mm2/U333xNybLCVAAWs7OJjnlW6D8wfjtt99e2s+XL5/65iiRG6aYCdy5c0cN1Dt37kS5cuWIKQYCQUFByrfky4UMNh999BEFYAyc+vTpowbu3bt304/iIPDJJ58gbdq0KjpqTCJ2fHx8EBAQQH4vCMhd8dEjgBL9k+iVCBmJNEuSM++EpQjDjh07ui2711nFBEK+yBYrVgyXLl1iYESHp1AA6oBn7ayhoaHqD+fixYtRt27dl+blm/SxY8eUuGGKmcC5c+eQO3duFQV87733iCkGAq1bt0aKFClUxKZChQoUgLF4Sf78+VG9enVcvXpVvXMZM2bEl19+qSIQTK8SkGm4SZMmYdOmTSqKdfz4cVSrVk19sWjatClxxSIAZSpToslHjhxR0WZjql27Nvz9/VVE1V2TKQJwy5Ytys8ePnyoZjOYLCNAAWgZN5vkun79uhpsJPoga9qMadiwYeoPgkwNML1JQL5Nyx9OmRpg1CZmD1mwYIGK+smUSeLEiSkA3/IiCR9J3bt3R8OGDfHHH3+oSI0sx2jVqhVfwWgE5N2T9aQStfLy8oLBYFDTmnKDEdN/BF4XNfv27VNLfGStafR1bB06dFBRrY0bN7otvrgE4PPnz1GmTBm8++67mDNnjttyskbDKQCtQdFKNowCUP44lCxZ8qVV+YMq0ymy4YHpTQKdO3fG2rVrsWfPHmTKlImIXiNw5coVFClSREVpZA2NJEYAY3eThAkTKl7yHhrT119/DZl22r9/P/0rGgH5YtGzZ0+12UHWAMpMhYjlsWPHQiLOTFEEYhOA8jdfNs4Yk0SZ5X3dsGGD26J7mwCUDSHypezy5cvYsWMHo386vYQCUCdAa2bnFLD5NLt06YIVK1aoxdPZs2c334Ab5BA+sqRAIjTGJJEa+UPr6emp1h5F/50bIHlrE7NmzYqqVauqzVfGJGtyJYIqERum/whkzpwZsmZSvoQZk3CSyAy/sP7H6XVRwyng2N+i2ASgiD/ZwCbstm3bhpQpU/JV1EmAAlAnQGtnl00gctSELNQ3JlmTJFOc3ATyH22ZehLxJwur5ZugrP9jipnAkydP1LRS9CQ7NWUKRRagc83kq9yaNWumojDRlxN069YNBw8efCUqSH+DGoRF8MluaWOSv1MzZszAv//+S0QvCMS2CUT8qlevXuopCQDIRjZuAnl1w4ywMYq/s2fPYvv27UidOjV9ywoEKACtANGaJozHwMjCapkGljOifv/9d/z999+QyARTFAFZlD9v3jysXLnylbP/5IwoOReQ6e0EOAUcOx+Z6pU1uHJGm0QcZA2gTM3Ju9i8eXO6VjQCcuafLMiX9ZEyBXz06FHIOrZ27dopIePOSXbdy+Y0SbLRQ6bF5Wgh2YglR3oJH6NYli+wstZbvsy64zEwb2MlayRlZ7lsmFmzZo3aKW1MwlKWbDBZRoAC0DJuNs0l0b9Ro0apw0MlOiO7Nnm0yavI5Rt1TEkiDzIoMVEA6vEBGWhkI4NEHGRpgWwI4S7gN4lKdPn7779Xkfjbt2+rDQ2y+3fAgAFuPzCLmBPB93qStZFy9p/xIGgRz9EPgnbHiPzbWMlB47Et75FooHyZZbKMAAWgZdyYiwRIgARIgARIgASclgAFoNN2HStOAiRAAiRAAiRAApYRoAC0jBtzkQAJkAAJkAAJkIDTEqAAdNquY8VJgARIgARIgARIwDICFICWcWMuEiABEiABEiABEnBaAhSATtt1rDgJkAAJkAAJkAAJWEaAAtAybsxFAiRAAiRAAiRAAk5LgALQabuOFScBEiABEiABEiABywhQAFrGjblIwK0IXLx4UR3GKjc9fPTRR1Zve/SrsmxVVrZs2fDNN9+oj6lJDhV/+PChum9akqveoCIHE8v1gJK6du2K8ePHm4rIas8J2507dyp7tvIzq1WWhkjABQhQALpAJ7IJrk3gdRFij9YaDAbcuXMHqVKlgre3t7qySm45kBsM/P39dVcpugB8vSzdxl8YsIYAvH//PhIkSIBkyZLFWS1nEosiAEX4yTVkSZMmNal9cQIw8wFhGxgYiGLFilEAmsmOj5OAJQQoAC2hxjwkEI8EHEEAvt5cWwpAW6G1hgA0p27OJgAlMirRTnsmW0V/7dkmlk0CjkqAAtBRe4b1IoEXBOISgDJt1rNnTxw/flxdNC93jQ4ZMkRF6iSJEPnggw+QOHFiTJ06Vd3R+r///Q9yx6YxnTlzBp9//jkOHTqEHDly4Oeff0bVqlXVHa916tRB9IFZIn6v381pvN80JpElU8Ziw1ie3K/bvn17/PHHH6qsCRMmoFq1ajGWJXmNYnPLli3o3bs3Tp06paah5d7nvHnzqiZI5Eju6z1w4ACePn2KfPnyYfjw4ahSpcrLNsYlACXyKBynT58OLy8vVcdbt27h0aNHsU4By73dclf3lStX4Ofnh7Jly2LJkiXqPupZs2a94sMXLlxA5syZ0aFDB2zbtg03b95ElixZ8OWXX6romzEZ+7tMmTIYM2YMQkND0aRJEzUtK9FHSSEhIeoO3vnz56s7eMVOnz59VJ0lCaNvv/0Wu3btUhE94Sv1lAhuTEkigDEJQGEmfvHvv/9i2bJlSJkypfKNUqVKqZ9v3bpV+YL0RZEiRZRpo605c+agR48eik2tWrUUD2Hzww8/KKYtWrRQbRLWxkQByD97JBB/BCgA4481SyIBiwi8TQBeu3YNefLkUYKjS5cuECH3xRdfoHPnzi8FlwhAWVMlAqlZs2bYv3+/en7jxo1K5EVERCB//vxKRIwePRpPnjxRA7cItJgE4Pvvv4+VK1eifv36asowefLkSJIkiRJAcQlAKevDDz9UQkQEyePHj5XwkPrFVFZ0AVi8eHGMHDkSqVOnVgJWBNvevXsVUxG/Iv5EmIjQFbEh4knqJ+2SFJcAHDVqFIYNG4Zp06YpHpJ/0aJFqFSpUowCUMRyiRIlEBAQoMqVKczdu3fj66+/VgKnZs2aeO+99/Djjz+q8qXe0n4R55988olisG/fPiUIRUA1atRIPSd9Iyykr0QYnjt3Do0bN1ZiSfpWkvxb+lHEs/AUcXn37l318xs3bijBL8+2atUKz549U8I5PDxcCU9zBaD4g3ARDtJnIuxKly6Ndu3aqbLFtnD++++/IVP5IgClTeJ30l+Sv169eihcuLBaLiAC8Pz588p/Zs+erepMAWjRnwZmIgFdBCgAdeFjZhKwPYG3CcD+/ftj6dKlOH36tBp8JUlUSgZlESGenp5qIBaxJOLEmGSdlQzoI0aMwIYNG/Dpp5+qSE26dOnUIxJtiy0CGF2Uvb4GMC4BuGnTJhUNkkhPpkyZVFlSvoiluASg1Kly5coqz7p16/Dxxx8rcSOCL6ZUoEABdOrUCV999ZX6dVwCMEOGDEpwCTtJIpgkuiXCJaZNIBIRk40TV69ejXHNnKlTwCLWJdIo0TFJ0t8S9ZSopjE6JuJQ+nLBggUqGieRz82bN78S4TQyGDBgAA4ePKgEvjFJHSX6KEJNvjC8nt4WAZSopohcSRK1TJ8+vYo+GoWtCO+SJUsq4Sn+Y9xQIsI1Z86cKp8IdrEh7fT19VU/q1GjhuqTSZMmvawOI4AxujJ/SAI2IUABaBOsNEoC1iPwNgEokRWJvEkEyZgkGiYi7dKlSyr6JUJExNCvv/768pnatWur6TyZ7pQoknwkKmNMEpkTu3GJMnMFYExliVCVyFBcZclUp0TRJEnEsFChQi/bKNO+gwYNwpo1a3D9+nUl3kQcSiRTInuS3iYAjXWQ6fRy5cq95FC3bl1ERkbGKAAlsiWRMBE+ImbkI8/7+Pio/LEJQBE8MhUv/SN1lCle6S+JuEqS/pYNN2vXrn1ZDxGmJ0+eVBE8iUpKdFDyGqeEo3ubCGMRhzLVHz0JIxHOIrZfT28TgCJQZWpckrAQISp1aNiwofqZRB9lKl/8TiKPYkvySHnGJFE/EbgSJTQmWTYgDEVIGxMF4Btdwx+QgM0IUADaDC0Nk4B1CLxNAIrgeOedd5SQM6Zjx46hYMGCuHz5sor6xCREZE2eiC4ZrGVq8ZdfflERJ2OyVACKEJCp6G7dur20JeJTxIKsAZSyZA2ZXrFpbKOIDxF2so5OIl4//fQTcuXKpaakGzRooNpuPNLE2gJQGihCU6J1EtmUSKyIoz///FOxjYm7CCcRPjK9LFEz2U0s0+4SsZM2SYqpv2WaXH4vZa1evVoJzdgEoAg8EaEy/fp6kuidrAl8Pb1NAL5+dE70Hdti53XRFpMt6XuJohrbGFs7KQCt8zeDVkjAFAIUgKZQ4jMkYEcClkwBy4YA2dFpnAKWCFP0s92iC0DjFLBME6ZNm1a1VBb3ywaK2KJysnZNol+y7kwiicYk6/TKly//MuomQlKmBXv16qUEoHEKWMSpTLlKEuEm0bO4IoDRo42vC0BZlyjTpDI1KSkoKEhNMQs7UwSg5JH6iNiRukoScSeCViKNppwDKBEvEX4LFy5Ua95k44VM1Yq4NiYRx7JBQ/gak3AWjqYKQBFJUi9hGX2Ti9GecVnAX3/99XIjUFzuSwEYFyH+ngRcjwAFoOv1KVvkYgRExMh0oSzAj55kx6+sEZM1XbIWTda6yRov2Z35+iaQtwlAWR8oUTqJkMl0qXETiESlRPjIdPHrkRnZfCLRRZl6ljV9EnGTtV19+/ZVUUWJdElkUgSZrN2TqVgRgLIJQsSaRKIkCiYCUaKFhw8f1iUAJSImdZT6SIRKypVomWxUMFUASsRMPrIJRHYRjx07Vq25i20TiEw3SyRTpoylrTK9Kn1w4sQJxVM2QoioExbCRvpLxKCs0ZOfyfpCWRcnEVH5b1MFoPiA9LeISMkrGzHEP2SKXESwTIFLf4sQl6lb2Wwi6/GkLb///vsru26N/kQB6GJ/NNgcEjCBAAWgCZD4CAnYk0BMR4pIfYxHr5hyDMzbBKDYMh4DI9OXEl2SaUnZGCLRwerVq78hACXP4MGD1YYTWdgvu01FRIigk92nkk/WEMozIlyjHwMjmxiMx8CI6BQRozcCKOJPxJ5sSBDBIxs5Fi9erISQqQJQIn5ydIqISImcij2JzMV2DMyePXvw3XffKcH3/Plz5M6dGxJ9M+7mlXZKH8naOJmulelqEb6yIUKinSJUmzZtqjitX7/eLAEo5fXr10+Junv37qm1nvJv420ectSOMNi+fbs6MiZr1qyKsYha42ah6D5NAWjPN5xlk4B9CFAA2oc7SyUBhyYgx6vIOXTRd3I6dIVZOV0EYhOAuoxakJlrAC2AxiwkYCEBCkALwTEbCbgSAYlIyTSlRLFE9MmuU5nWlCgXk+sTMB7dIhtEZPlATBtIbE1BNq/IwdXBwcG8Cs7WsGmfBDQCFIB0AxIgAXUgr0zXylmAMoUqmwtkjV70DR7E5LoEZN2nTOVLko0ssd0YYksCsq5UpsolyZT268fY2LJs2iYBdyRAAeiOvc42kwAJkAAJkAAJuDUBCkC37n42ngRIgARIgARIwB0JUAC6Y6+zzSRAAiRAAiRAAm5NgALQrbufjScBEiABEiABEnBHAhSA7tjrbDMJkAAJkAAJkIBbE6AAdOvuZ+NJgARIgARIgATckQAFoDv2OttMAiRAAiRAAiTg1gQoAN26+9l4EiABEiABEiABdyRAAeiOvc42kwAJkAAJkAAJuDUBCkC37n42ngRIgARIgARIwB0J/D9Eb1Au6VHqjwAAAABJRU5ErkJggg==">
            <a:extLst>
              <a:ext uri="{FF2B5EF4-FFF2-40B4-BE49-F238E27FC236}">
                <a16:creationId xmlns:a16="http://schemas.microsoft.com/office/drawing/2014/main" id="{7271725B-6797-4A4C-B9BF-DD377561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11" y="756385"/>
            <a:ext cx="2999887" cy="224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3497D2-BEA5-45B4-91AD-789B76DA3018}"/>
              </a:ext>
            </a:extLst>
          </p:cNvPr>
          <p:cNvCxnSpPr/>
          <p:nvPr/>
        </p:nvCxnSpPr>
        <p:spPr>
          <a:xfrm>
            <a:off x="3504071" y="2125436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8AB79AF3-8C3F-477A-A12D-AA8B53062D83}"/>
              </a:ext>
            </a:extLst>
          </p:cNvPr>
          <p:cNvSpPr txBox="1">
            <a:spLocks/>
          </p:cNvSpPr>
          <p:nvPr/>
        </p:nvSpPr>
        <p:spPr>
          <a:xfrm>
            <a:off x="3740541" y="2090493"/>
            <a:ext cx="789644" cy="446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FF0000"/>
                </a:solidFill>
              </a:rPr>
              <a:t>Laser direction</a:t>
            </a:r>
            <a:endParaRPr lang="en-US" sz="12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C0177ABA-31F0-4E93-BE92-A813C9E9FE3A}"/>
              </a:ext>
            </a:extLst>
          </p:cNvPr>
          <p:cNvSpPr/>
          <p:nvPr/>
        </p:nvSpPr>
        <p:spPr>
          <a:xfrm>
            <a:off x="8287877" y="3940052"/>
            <a:ext cx="338870" cy="322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7EC088-24E6-4582-B3D0-FEE385213192}"/>
              </a:ext>
            </a:extLst>
          </p:cNvPr>
          <p:cNvSpPr txBox="1"/>
          <p:nvPr/>
        </p:nvSpPr>
        <p:spPr>
          <a:xfrm>
            <a:off x="8489815" y="3714229"/>
            <a:ext cx="154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latin typeface="+mn-lt"/>
              </a:rPr>
              <a:t>Long target (12mm)</a:t>
            </a:r>
          </a:p>
          <a:p>
            <a:pPr algn="ctr"/>
            <a:r>
              <a:rPr lang="en-CA" sz="1200" b="1" dirty="0">
                <a:latin typeface="+mn-lt"/>
              </a:rPr>
              <a:t>+</a:t>
            </a:r>
          </a:p>
          <a:p>
            <a:pPr algn="ctr"/>
            <a:r>
              <a:rPr lang="en-CA" sz="1200" b="1" dirty="0">
                <a:latin typeface="+mn-lt"/>
              </a:rPr>
              <a:t>Larger window (avoid reflections)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6EA18-FFFC-4FDB-B096-BE854DD55BA2}"/>
              </a:ext>
            </a:extLst>
          </p:cNvPr>
          <p:cNvSpPr/>
          <p:nvPr/>
        </p:nvSpPr>
        <p:spPr>
          <a:xfrm>
            <a:off x="7782114" y="3166579"/>
            <a:ext cx="268569" cy="17942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0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16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4. 3-dimensional Bayesian optimization using CFD simulated density profile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09/03/2022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28868FF-790C-4E17-A5AC-0FD87E1F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129" y="1763544"/>
            <a:ext cx="5653858" cy="311871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2FB57B7-4985-42E0-B73D-47BB5C61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" y="1589584"/>
            <a:ext cx="5040559" cy="346663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E39B85C-7650-4354-8D8E-FCA47DDF326E}"/>
              </a:ext>
            </a:extLst>
          </p:cNvPr>
          <p:cNvCxnSpPr/>
          <p:nvPr/>
        </p:nvCxnSpPr>
        <p:spPr>
          <a:xfrm>
            <a:off x="1925555" y="140350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35147D2-6515-4599-8B3F-22D7DF84263D}"/>
              </a:ext>
            </a:extLst>
          </p:cNvPr>
          <p:cNvSpPr txBox="1"/>
          <p:nvPr/>
        </p:nvSpPr>
        <p:spPr>
          <a:xfrm>
            <a:off x="1483759" y="1111780"/>
            <a:ext cx="130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+mj-lt"/>
              </a:rPr>
              <a:t>Parameters</a:t>
            </a:r>
            <a:r>
              <a:rPr lang="fr-FR" sz="1200" dirty="0">
                <a:latin typeface="+mj-lt"/>
              </a:rPr>
              <a:t> range</a:t>
            </a:r>
            <a:endParaRPr lang="fr-FR" sz="1600" dirty="0">
              <a:latin typeface="+mj-lt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7C8CC01-FCAC-4A52-84E0-E59358E2717D}"/>
              </a:ext>
            </a:extLst>
          </p:cNvPr>
          <p:cNvCxnSpPr>
            <a:cxnSpLocks/>
          </p:cNvCxnSpPr>
          <p:nvPr/>
        </p:nvCxnSpPr>
        <p:spPr>
          <a:xfrm>
            <a:off x="2285595" y="1388779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52A4E1F-8FFC-45D0-B011-3EE78C83D15D}"/>
              </a:ext>
            </a:extLst>
          </p:cNvPr>
          <p:cNvCxnSpPr>
            <a:cxnSpLocks/>
          </p:cNvCxnSpPr>
          <p:nvPr/>
        </p:nvCxnSpPr>
        <p:spPr>
          <a:xfrm>
            <a:off x="2388734" y="1388779"/>
            <a:ext cx="1794454" cy="34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FD4C7B9-EF68-496F-ADF2-8EE2AB14DC43}"/>
              </a:ext>
            </a:extLst>
          </p:cNvPr>
          <p:cNvSpPr txBox="1"/>
          <p:nvPr/>
        </p:nvSpPr>
        <p:spPr>
          <a:xfrm>
            <a:off x="3077683" y="2261290"/>
            <a:ext cx="100811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N° of </a:t>
            </a:r>
            <a:r>
              <a:rPr lang="fr-FR" sz="1200" dirty="0" err="1">
                <a:solidFill>
                  <a:schemeClr val="bg1"/>
                </a:solidFill>
              </a:rPr>
              <a:t>iterations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28FB67E-5206-4DD3-836A-0F2C0369A20D}"/>
              </a:ext>
            </a:extLst>
          </p:cNvPr>
          <p:cNvCxnSpPr>
            <a:cxnSpLocks/>
          </p:cNvCxnSpPr>
          <p:nvPr/>
        </p:nvCxnSpPr>
        <p:spPr>
          <a:xfrm flipH="1">
            <a:off x="1781539" y="2411616"/>
            <a:ext cx="129614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583ADD1-C06A-4AD7-98F2-F2D7AC2CB40B}"/>
              </a:ext>
            </a:extLst>
          </p:cNvPr>
          <p:cNvCxnSpPr>
            <a:cxnSpLocks/>
          </p:cNvCxnSpPr>
          <p:nvPr/>
        </p:nvCxnSpPr>
        <p:spPr>
          <a:xfrm flipH="1" flipV="1">
            <a:off x="2465615" y="2771656"/>
            <a:ext cx="324036" cy="2160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64790996-2119-489F-8E5B-F1106A88D960}"/>
              </a:ext>
            </a:extLst>
          </p:cNvPr>
          <p:cNvSpPr txBox="1"/>
          <p:nvPr/>
        </p:nvSpPr>
        <p:spPr>
          <a:xfrm>
            <a:off x="2861659" y="2819236"/>
            <a:ext cx="100811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Number</a:t>
            </a:r>
            <a:r>
              <a:rPr lang="fr-FR" sz="1200" dirty="0">
                <a:solidFill>
                  <a:schemeClr val="bg1"/>
                </a:solidFill>
              </a:rPr>
              <a:t> of </a:t>
            </a:r>
            <a:r>
              <a:rPr lang="fr-FR" sz="1200" dirty="0" err="1">
                <a:solidFill>
                  <a:schemeClr val="bg1"/>
                </a:solidFill>
              </a:rPr>
              <a:t>sim</a:t>
            </a:r>
            <a:r>
              <a:rPr lang="fr-FR" sz="1200" dirty="0">
                <a:solidFill>
                  <a:schemeClr val="bg1"/>
                </a:solidFill>
              </a:rPr>
              <a:t>. / </a:t>
            </a:r>
            <a:r>
              <a:rPr lang="fr-FR" sz="1200" dirty="0" err="1">
                <a:solidFill>
                  <a:schemeClr val="bg1"/>
                </a:solidFill>
              </a:rPr>
              <a:t>step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3DC4A4D-4C50-4B0C-82B2-0A6A7101F83B}"/>
              </a:ext>
            </a:extLst>
          </p:cNvPr>
          <p:cNvSpPr txBox="1"/>
          <p:nvPr/>
        </p:nvSpPr>
        <p:spPr>
          <a:xfrm>
            <a:off x="5743162" y="1486545"/>
            <a:ext cx="443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+mj-lt"/>
              </a:rPr>
              <a:t>Function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used</a:t>
            </a:r>
            <a:r>
              <a:rPr lang="fr-FR" sz="1200" dirty="0">
                <a:latin typeface="+mj-lt"/>
              </a:rPr>
              <a:t> to </a:t>
            </a:r>
            <a:r>
              <a:rPr lang="fr-FR" sz="1200" dirty="0" err="1">
                <a:latin typeface="+mj-lt"/>
              </a:rPr>
              <a:t>prepare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namelists</a:t>
            </a:r>
            <a:r>
              <a:rPr lang="fr-FR" sz="1200" dirty="0">
                <a:latin typeface="+mj-lt"/>
              </a:rPr>
              <a:t> and launch simulations in </a:t>
            </a:r>
            <a:r>
              <a:rPr lang="fr-FR" sz="1200" dirty="0" err="1">
                <a:latin typeface="+mj-lt"/>
              </a:rPr>
              <a:t>parallel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38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17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4. 3-dimensional Bayesian optimization using CFD simulated density profile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09/03/2022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07454C-5844-49D0-BC61-C34510F51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5278" y="1088201"/>
            <a:ext cx="976813" cy="1817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JM" sz="6400" b="1" dirty="0">
                <a:solidFill>
                  <a:schemeClr val="tx1"/>
                </a:solidFill>
              </a:rPr>
              <a:t>Results</a:t>
            </a:r>
            <a:endParaRPr lang="en-JM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JM" sz="1600" dirty="0">
              <a:solidFill>
                <a:schemeClr val="tx1"/>
              </a:solidFill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F0E03174-69D5-45A7-98CF-AB1A93FC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38" y="970490"/>
            <a:ext cx="6336705" cy="1513227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5DC7502-DE7D-40F6-89B8-536684C51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82" y="2447694"/>
            <a:ext cx="3454973" cy="2591230"/>
          </a:xfrm>
          <a:prstGeom prst="rect">
            <a:avLst/>
          </a:prstGeom>
        </p:spPr>
      </p:pic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0CAE9914-6D4F-4942-B8D9-564119D56471}"/>
              </a:ext>
            </a:extLst>
          </p:cNvPr>
          <p:cNvSpPr txBox="1">
            <a:spLocks/>
          </p:cNvSpPr>
          <p:nvPr/>
        </p:nvSpPr>
        <p:spPr>
          <a:xfrm>
            <a:off x="7332014" y="5085578"/>
            <a:ext cx="3240360" cy="322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JM" sz="1600" dirty="0">
                <a:solidFill>
                  <a:schemeClr val="tx1"/>
                </a:solidFill>
              </a:rPr>
              <a:t>Spectrum of 5 best simulations (highest objective function)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JM" sz="1600" dirty="0">
              <a:solidFill>
                <a:schemeClr val="tx1"/>
              </a:solidFill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0F03B637-3397-4912-9D1A-6927CDC78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1" y="3173760"/>
            <a:ext cx="2880320" cy="216024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EEBF00B6-E92F-48D8-BD0F-67BA68567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495" y="2875382"/>
            <a:ext cx="2880320" cy="2160240"/>
          </a:xfrm>
          <a:prstGeom prst="rect">
            <a:avLst/>
          </a:prstGeom>
        </p:spPr>
      </p:pic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89126E4C-98D2-4F4B-A5A4-933EC6E34AB8}"/>
              </a:ext>
            </a:extLst>
          </p:cNvPr>
          <p:cNvSpPr txBox="1">
            <a:spLocks/>
          </p:cNvSpPr>
          <p:nvPr/>
        </p:nvSpPr>
        <p:spPr>
          <a:xfrm>
            <a:off x="283380" y="5318716"/>
            <a:ext cx="3437262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JM" sz="1100" dirty="0">
                <a:solidFill>
                  <a:schemeClr val="tx1"/>
                </a:solidFill>
              </a:rPr>
              <a:t>Objective function distribution after each iteration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23FF8DCC-D279-41B3-82FA-4FDAAB0A53AC}"/>
              </a:ext>
            </a:extLst>
          </p:cNvPr>
          <p:cNvSpPr txBox="1">
            <a:spLocks/>
          </p:cNvSpPr>
          <p:nvPr/>
        </p:nvSpPr>
        <p:spPr>
          <a:xfrm>
            <a:off x="3667756" y="5012401"/>
            <a:ext cx="3437262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JM" sz="1100" dirty="0">
                <a:solidFill>
                  <a:schemeClr val="tx1"/>
                </a:solidFill>
              </a:rPr>
              <a:t>2D view (cN2,xfoc) of parameter search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5D6790-287A-4556-A366-DE327691963D}"/>
              </a:ext>
            </a:extLst>
          </p:cNvPr>
          <p:cNvSpPr/>
          <p:nvPr/>
        </p:nvSpPr>
        <p:spPr>
          <a:xfrm>
            <a:off x="201812" y="1522170"/>
            <a:ext cx="305160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</a:rPr>
              <a:t>Sim. characteristics: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Sim. time: </a:t>
            </a:r>
            <a:r>
              <a:rPr lang="en-US" sz="1200" b="1" dirty="0">
                <a:latin typeface="+mn-lt"/>
              </a:rPr>
              <a:t>2,5h</a:t>
            </a:r>
            <a:r>
              <a:rPr lang="en-US" sz="1200" dirty="0">
                <a:latin typeface="+mn-lt"/>
              </a:rPr>
              <a:t> (large window + density distribution length 12mm) -&gt; </a:t>
            </a:r>
            <a:r>
              <a:rPr lang="en-US" sz="1200" b="1" dirty="0">
                <a:latin typeface="+mn-lt"/>
              </a:rPr>
              <a:t>80 µm/min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Total</a:t>
            </a:r>
            <a:r>
              <a:rPr lang="en-US" sz="1200" dirty="0">
                <a:latin typeface="+mn-lt"/>
              </a:rPr>
              <a:t>: approx. 50 x 2,5h =</a:t>
            </a:r>
            <a:r>
              <a:rPr lang="en-US" sz="1200" b="1" dirty="0">
                <a:latin typeface="+mn-lt"/>
              </a:rPr>
              <a:t> 125h </a:t>
            </a:r>
            <a:r>
              <a:rPr lang="en-US" sz="1200" dirty="0">
                <a:latin typeface="+mn-lt"/>
              </a:rPr>
              <a:t>= 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Size: 30 GB per sim</a:t>
            </a:r>
          </a:p>
          <a:p>
            <a:r>
              <a:rPr lang="en-US" sz="1600" b="1" dirty="0">
                <a:latin typeface="+mn-lt"/>
              </a:rPr>
              <a:t>Comments</a:t>
            </a:r>
            <a:r>
              <a:rPr lang="en-US" sz="1600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Higher a0 -&gt; higher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Broad</a:t>
            </a:r>
            <a:r>
              <a:rPr lang="en-US" sz="1200" dirty="0">
                <a:latin typeface="+mn-lt"/>
              </a:rPr>
              <a:t>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63F8BB0-B222-4431-B002-C217B1B32537}"/>
              </a:ext>
            </a:extLst>
          </p:cNvPr>
          <p:cNvCxnSpPr/>
          <p:nvPr/>
        </p:nvCxnSpPr>
        <p:spPr>
          <a:xfrm>
            <a:off x="1574154" y="3070943"/>
            <a:ext cx="2304257" cy="156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294731A-D601-4BC5-858F-D8BE88E8BAD0}"/>
              </a:ext>
            </a:extLst>
          </p:cNvPr>
          <p:cNvSpPr/>
          <p:nvPr/>
        </p:nvSpPr>
        <p:spPr>
          <a:xfrm>
            <a:off x="8942999" y="1229544"/>
            <a:ext cx="432048" cy="2160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845D3C9-DCB8-4ABF-AA74-620A551C3010}"/>
              </a:ext>
            </a:extLst>
          </p:cNvPr>
          <p:cNvCxnSpPr>
            <a:cxnSpLocks/>
          </p:cNvCxnSpPr>
          <p:nvPr/>
        </p:nvCxnSpPr>
        <p:spPr>
          <a:xfrm flipV="1">
            <a:off x="2146026" y="2379173"/>
            <a:ext cx="2188461" cy="381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96F0938-C09D-400B-B9F0-58C2D3B419F7}"/>
              </a:ext>
            </a:extLst>
          </p:cNvPr>
          <p:cNvCxnSpPr>
            <a:cxnSpLocks/>
          </p:cNvCxnSpPr>
          <p:nvPr/>
        </p:nvCxnSpPr>
        <p:spPr>
          <a:xfrm flipV="1">
            <a:off x="2296194" y="2379174"/>
            <a:ext cx="2758373" cy="447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64C5225-EEE3-41DC-85C4-20ECEFA94368}"/>
              </a:ext>
            </a:extLst>
          </p:cNvPr>
          <p:cNvSpPr/>
          <p:nvPr/>
        </p:nvSpPr>
        <p:spPr>
          <a:xfrm>
            <a:off x="4334487" y="1002221"/>
            <a:ext cx="432049" cy="136911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2F1493-51D3-4E79-96D5-10EAACF84438}"/>
              </a:ext>
            </a:extLst>
          </p:cNvPr>
          <p:cNvSpPr/>
          <p:nvPr/>
        </p:nvSpPr>
        <p:spPr>
          <a:xfrm>
            <a:off x="4818360" y="1010058"/>
            <a:ext cx="524239" cy="136911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5387578-0DF5-4521-BB34-607FF49C6656}"/>
                  </a:ext>
                </a:extLst>
              </p:cNvPr>
              <p:cNvSpPr txBox="1"/>
              <p:nvPr/>
            </p:nvSpPr>
            <p:spPr>
              <a:xfrm>
                <a:off x="9495041" y="914025"/>
                <a:ext cx="1013674" cy="376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latin typeface="Cambria Math" panose="02040503050406030204" pitchFamily="18" charset="0"/>
                        </a:rPr>
                        <m:t>bj</m:t>
                      </m:r>
                      <m:r>
                        <a:rPr lang="fr-FR" sz="1200" b="0" i="0" smtClean="0">
                          <a:latin typeface="Cambria Math" panose="02040503050406030204" pitchFamily="18" charset="0"/>
                        </a:rPr>
                        <m:t>1= </m:t>
                      </m:r>
                      <m:f>
                        <m:f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2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fr-FR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b="0" i="0" smtClean="0">
                                  <a:latin typeface="Cambria Math" panose="02040503050406030204" pitchFamily="18" charset="0"/>
                                </a:rPr>
                                <m:t>med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b="0" i="0" smtClean="0">
                                  <a:latin typeface="Cambria Math" panose="02040503050406030204" pitchFamily="18" charset="0"/>
                                </a:rPr>
                                <m:t>mad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5387578-0DF5-4521-BB34-607FF49C6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041" y="914025"/>
                <a:ext cx="1013674" cy="376963"/>
              </a:xfrm>
              <a:prstGeom prst="rect">
                <a:avLst/>
              </a:prstGeom>
              <a:blipFill>
                <a:blip r:embed="rId6"/>
                <a:stretch>
                  <a:fillRect l="-1807" t="-3226" r="-1205" b="-9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396AF236-4F96-48AE-A920-46D43587E75A}"/>
              </a:ext>
            </a:extLst>
          </p:cNvPr>
          <p:cNvSpPr/>
          <p:nvPr/>
        </p:nvSpPr>
        <p:spPr>
          <a:xfrm>
            <a:off x="2377910" y="1993171"/>
            <a:ext cx="724403" cy="2261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71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64887" y="1453991"/>
            <a:ext cx="4663012" cy="4096033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Conclusion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our approach is accessible through extensive </a:t>
            </a:r>
            <a:r>
              <a:rPr lang="en-US" sz="1200" b="1" dirty="0">
                <a:solidFill>
                  <a:schemeClr val="tx1"/>
                </a:solidFill>
              </a:rPr>
              <a:t>Fast</a:t>
            </a:r>
            <a:r>
              <a:rPr lang="en-US" sz="1200" dirty="0">
                <a:solidFill>
                  <a:schemeClr val="tx1"/>
                </a:solidFill>
              </a:rPr>
              <a:t> PIC simulation thanks to </a:t>
            </a:r>
            <a:r>
              <a:rPr lang="en-US" sz="1200" b="1" dirty="0">
                <a:solidFill>
                  <a:schemeClr val="tx1"/>
                </a:solidFill>
              </a:rPr>
              <a:t>AM   + envelop + low PPC </a:t>
            </a:r>
            <a:r>
              <a:rPr lang="en-US" sz="1200" dirty="0">
                <a:solidFill>
                  <a:schemeClr val="tx1"/>
                </a:solidFill>
              </a:rPr>
              <a:t>=&gt; 5min / mm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-&gt; could be less with </a:t>
            </a:r>
            <a:r>
              <a:rPr lang="en-US" sz="1200" b="1" dirty="0">
                <a:solidFill>
                  <a:schemeClr val="tx1"/>
                </a:solidFill>
              </a:rPr>
              <a:t>PML</a:t>
            </a:r>
            <a:r>
              <a:rPr lang="en-US" sz="1200" dirty="0">
                <a:solidFill>
                  <a:schemeClr val="tx1"/>
                </a:solidFill>
              </a:rPr>
              <a:t> (perfectly match layer) </a:t>
            </a:r>
          </a:p>
          <a:p>
            <a:r>
              <a:rPr lang="en-US" sz="1200" b="1" dirty="0" err="1">
                <a:solidFill>
                  <a:schemeClr val="tx1"/>
                </a:solidFill>
              </a:rPr>
              <a:t>Gridscan</a:t>
            </a:r>
            <a:r>
              <a:rPr lang="en-US" sz="1200" dirty="0">
                <a:solidFill>
                  <a:schemeClr val="tx1"/>
                </a:solidFill>
              </a:rPr>
              <a:t> has allowed us to confirm the interest of the </a:t>
            </a:r>
            <a:r>
              <a:rPr lang="en-US" sz="1200" b="1" dirty="0">
                <a:solidFill>
                  <a:schemeClr val="tx1"/>
                </a:solidFill>
              </a:rPr>
              <a:t>multizone</a:t>
            </a:r>
            <a:r>
              <a:rPr lang="en-US" sz="1200" dirty="0">
                <a:solidFill>
                  <a:schemeClr val="tx1"/>
                </a:solidFill>
              </a:rPr>
              <a:t> target under development, to </a:t>
            </a:r>
            <a:r>
              <a:rPr lang="en-US" sz="1200" b="1" dirty="0">
                <a:solidFill>
                  <a:schemeClr val="tx1"/>
                </a:solidFill>
              </a:rPr>
              <a:t>test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objective</a:t>
            </a:r>
            <a:r>
              <a:rPr lang="en-US" sz="1200" dirty="0">
                <a:solidFill>
                  <a:schemeClr val="tx1"/>
                </a:solidFill>
              </a:rPr>
              <a:t> function, postprocessing tools </a:t>
            </a:r>
            <a:r>
              <a:rPr lang="en-US" sz="1200" dirty="0" err="1">
                <a:solidFill>
                  <a:schemeClr val="tx1"/>
                </a:solidFill>
              </a:rPr>
              <a:t>etc</a:t>
            </a:r>
            <a:r>
              <a:rPr lang="en-US" sz="1200" dirty="0">
                <a:solidFill>
                  <a:schemeClr val="tx1"/>
                </a:solidFill>
              </a:rPr>
              <a:t> … </a:t>
            </a:r>
          </a:p>
          <a:p>
            <a:r>
              <a:rPr lang="en-US" sz="1200" dirty="0">
                <a:solidFill>
                  <a:schemeClr val="tx1"/>
                </a:solidFill>
              </a:rPr>
              <a:t>3D-Bayesian Optimization yields better results than large scan grid (fine tuning for </a:t>
            </a:r>
            <a:r>
              <a:rPr lang="en-US" sz="1200" dirty="0" err="1">
                <a:solidFill>
                  <a:schemeClr val="tx1"/>
                </a:solidFill>
              </a:rPr>
              <a:t>x_foc</a:t>
            </a:r>
            <a:r>
              <a:rPr lang="en-US" sz="1200" dirty="0">
                <a:solidFill>
                  <a:schemeClr val="tx1"/>
                </a:solidFill>
              </a:rPr>
              <a:t>)  with a sensitivity </a:t>
            </a:r>
            <a:r>
              <a:rPr lang="en-US" sz="1200" b="1" dirty="0">
                <a:solidFill>
                  <a:schemeClr val="tx1"/>
                </a:solidFill>
              </a:rPr>
              <a:t>less than 50 µm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Future studies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shift laser spatial profile to </a:t>
            </a:r>
            <a:r>
              <a:rPr lang="en-US" sz="1200" b="1" dirty="0">
                <a:solidFill>
                  <a:schemeClr val="tx1"/>
                </a:solidFill>
              </a:rPr>
              <a:t>more realistic profile Gaussian to FGB </a:t>
            </a:r>
            <a:r>
              <a:rPr lang="en-US" sz="1200" dirty="0">
                <a:solidFill>
                  <a:schemeClr val="tx1"/>
                </a:solidFill>
              </a:rPr>
              <a:t>already tested  (laser is complex to simulate accurately)</a:t>
            </a:r>
          </a:p>
          <a:p>
            <a:r>
              <a:rPr lang="en-US" sz="1200" dirty="0">
                <a:solidFill>
                  <a:schemeClr val="tx1"/>
                </a:solidFill>
              </a:rPr>
              <a:t>On PALLAS project there will be full set of </a:t>
            </a:r>
            <a:r>
              <a:rPr lang="en-US" sz="1200" b="1" dirty="0">
                <a:solidFill>
                  <a:schemeClr val="tx1"/>
                </a:solidFill>
              </a:rPr>
              <a:t>laser diagnostics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10 Hz: pulse duration, energy, focal plane spatial distribution, pointing stability</a:t>
            </a:r>
          </a:p>
          <a:p>
            <a:pPr lvl="1"/>
            <a:r>
              <a:rPr lang="en-US" sz="1000" dirty="0">
                <a:solidFill>
                  <a:schemeClr val="tx1"/>
                </a:solidFill>
              </a:rPr>
              <a:t>1 Hz: spectral phase, spatial phase (</a:t>
            </a:r>
            <a:r>
              <a:rPr lang="en-US" sz="1000" dirty="0" err="1">
                <a:solidFill>
                  <a:schemeClr val="tx1"/>
                </a:solidFill>
              </a:rPr>
              <a:t>wavefront</a:t>
            </a:r>
            <a:r>
              <a:rPr lang="en-US" sz="1000" dirty="0">
                <a:solidFill>
                  <a:schemeClr val="tx1"/>
                </a:solidFill>
              </a:rPr>
              <a:t>), </a:t>
            </a:r>
            <a:r>
              <a:rPr lang="en-US" sz="1000" dirty="0" err="1">
                <a:solidFill>
                  <a:schemeClr val="tx1"/>
                </a:solidFill>
              </a:rPr>
              <a:t>spatio</a:t>
            </a:r>
            <a:r>
              <a:rPr lang="en-US" sz="1000" dirty="0">
                <a:solidFill>
                  <a:schemeClr val="tx1"/>
                </a:solidFill>
              </a:rPr>
              <a:t>-spectral distribution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multi-objective B.O is accessible we are starting the exploration 4Ds 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refine density profile with experimental data</a:t>
            </a:r>
          </a:p>
          <a:p>
            <a:r>
              <a:rPr lang="en-US" sz="1200" dirty="0">
                <a:solidFill>
                  <a:schemeClr val="tx1"/>
                </a:solidFill>
              </a:rPr>
              <a:t>Outcoupling of the plasma, optimize the </a:t>
            </a:r>
            <a:r>
              <a:rPr lang="en-US" sz="1200" dirty="0" err="1">
                <a:solidFill>
                  <a:schemeClr val="tx1"/>
                </a:solidFill>
              </a:rPr>
              <a:t>outramp</a:t>
            </a:r>
            <a:r>
              <a:rPr lang="en-US" sz="1200" dirty="0">
                <a:solidFill>
                  <a:schemeClr val="tx1"/>
                </a:solidFill>
              </a:rPr>
              <a:t> -&gt; avoid emittance/divergence explosion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(</a:t>
            </a:r>
            <a:r>
              <a:rPr lang="en-US" sz="800" i="1" dirty="0" err="1">
                <a:solidFill>
                  <a:schemeClr val="tx1"/>
                </a:solidFill>
              </a:rPr>
              <a:t>Migliorati</a:t>
            </a:r>
            <a:r>
              <a:rPr lang="en-US" sz="800" i="1" dirty="0">
                <a:solidFill>
                  <a:schemeClr val="tx1"/>
                </a:solidFill>
              </a:rPr>
              <a:t>, M. et al. Intrinsic normalized emittance growth in laser-driven electron accelerators. Phys. Rev. ST Accel. Beams 16, 011302 (2013).)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18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/>
              <a:t>5. Conclusion and future developments</a:t>
            </a:r>
            <a:endParaRPr lang="en-US" sz="1600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/>
              <a:t>3rd Smilei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9C4C12-8411-F545-8662-3A472FDA1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/>
          <a:stretch/>
        </p:blipFill>
        <p:spPr>
          <a:xfrm>
            <a:off x="4954339" y="2575047"/>
            <a:ext cx="3026686" cy="2219754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E9BD4E-380B-4A88-B438-4EDE42F5C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2" t="10778" r="6927"/>
          <a:stretch/>
        </p:blipFill>
        <p:spPr>
          <a:xfrm>
            <a:off x="7898481" y="2632463"/>
            <a:ext cx="2826657" cy="21254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41FC3A-217F-498C-BDF0-B56FF4F04511}"/>
              </a:ext>
            </a:extLst>
          </p:cNvPr>
          <p:cNvSpPr txBox="1"/>
          <p:nvPr/>
        </p:nvSpPr>
        <p:spPr>
          <a:xfrm>
            <a:off x="8378506" y="46859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+mn-lt"/>
              </a:rPr>
              <a:t>Best spectra with Bayesian Optimization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96C039-3A61-4033-B85C-FE96A601E7AF}"/>
              </a:ext>
            </a:extLst>
          </p:cNvPr>
          <p:cNvSpPr txBox="1"/>
          <p:nvPr/>
        </p:nvSpPr>
        <p:spPr>
          <a:xfrm>
            <a:off x="5242372" y="4685928"/>
            <a:ext cx="236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1600" dirty="0">
                <a:latin typeface="+mn-lt"/>
              </a:rPr>
              <a:t>Best spectra for </a:t>
            </a:r>
            <a:r>
              <a:rPr lang="fr-FR" sz="1600" dirty="0">
                <a:latin typeface="+mn-lt"/>
              </a:rPr>
              <a:t>Pre-</a:t>
            </a:r>
            <a:r>
              <a:rPr lang="fr-FR" sz="1600" dirty="0" err="1">
                <a:latin typeface="+mn-lt"/>
              </a:rPr>
              <a:t>study</a:t>
            </a:r>
            <a:r>
              <a:rPr lang="fr-FR" sz="1600" dirty="0">
                <a:latin typeface="+mn-lt"/>
              </a:rPr>
              <a:t> &amp; </a:t>
            </a:r>
            <a:r>
              <a:rPr lang="en-AE" sz="1600" dirty="0">
                <a:latin typeface="+mn-lt"/>
              </a:rPr>
              <a:t>Brute Force Scan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E1A5032-CE7B-40A9-B58A-87FB4C3BA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00327"/>
              </p:ext>
            </p:extLst>
          </p:nvPr>
        </p:nvGraphicFramePr>
        <p:xfrm>
          <a:off x="4789034" y="807275"/>
          <a:ext cx="5960566" cy="176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067">
                  <a:extLst>
                    <a:ext uri="{9D8B030D-6E8A-4147-A177-3AD203B41FA5}">
                      <a16:colId xmlns:a16="http://schemas.microsoft.com/office/drawing/2014/main" val="2310179235"/>
                    </a:ext>
                  </a:extLst>
                </a:gridCol>
                <a:gridCol w="1519833">
                  <a:extLst>
                    <a:ext uri="{9D8B030D-6E8A-4147-A177-3AD203B41FA5}">
                      <a16:colId xmlns:a16="http://schemas.microsoft.com/office/drawing/2014/main" val="717633667"/>
                    </a:ext>
                  </a:extLst>
                </a:gridCol>
                <a:gridCol w="1519833">
                  <a:extLst>
                    <a:ext uri="{9D8B030D-6E8A-4147-A177-3AD203B41FA5}">
                      <a16:colId xmlns:a16="http://schemas.microsoft.com/office/drawing/2014/main" val="1405250607"/>
                    </a:ext>
                  </a:extLst>
                </a:gridCol>
                <a:gridCol w="1519833">
                  <a:extLst>
                    <a:ext uri="{9D8B030D-6E8A-4147-A177-3AD203B41FA5}">
                      <a16:colId xmlns:a16="http://schemas.microsoft.com/office/drawing/2014/main" val="844029768"/>
                    </a:ext>
                  </a:extLst>
                </a:gridCol>
              </a:tblGrid>
              <a:tr h="404057">
                <a:tc>
                  <a:txBody>
                    <a:bodyPr/>
                    <a:lstStyle/>
                    <a:p>
                      <a:endParaRPr lang="en-HK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Pre-study (bibliography driven search)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Brute Force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Bayesian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202323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r>
                        <a:rPr lang="en-HK" sz="900" noProof="0" dirty="0"/>
                        <a:t>Sim. Duration (µm/min)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44 (</a:t>
                      </a:r>
                      <a:r>
                        <a:rPr lang="en-HK" sz="900" noProof="0" dirty="0" err="1"/>
                        <a:t>ppc</a:t>
                      </a:r>
                      <a:r>
                        <a:rPr lang="en-HK" sz="900" noProof="0" dirty="0"/>
                        <a:t>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b="1" noProof="0" dirty="0"/>
                        <a:t>316 (</a:t>
                      </a:r>
                      <a:r>
                        <a:rPr lang="en-HK" sz="900" b="1" noProof="0" dirty="0" err="1"/>
                        <a:t>ppc</a:t>
                      </a:r>
                      <a:r>
                        <a:rPr lang="en-HK" sz="900" b="1" noProof="0" dirty="0"/>
                        <a:t>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80 (</a:t>
                      </a:r>
                      <a:r>
                        <a:rPr lang="en-HK" sz="900" noProof="0" dirty="0" err="1"/>
                        <a:t>ppc</a:t>
                      </a:r>
                      <a:r>
                        <a:rPr lang="en-HK" sz="900" noProof="0" dirty="0"/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5653"/>
                  </a:ext>
                </a:extLst>
              </a:tr>
              <a:tr h="313585">
                <a:tc>
                  <a:txBody>
                    <a:bodyPr/>
                    <a:lstStyle/>
                    <a:p>
                      <a:r>
                        <a:rPr lang="en-HK" sz="900" noProof="0" dirty="0"/>
                        <a:t>Number of config.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b="1" noProof="0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406775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r>
                        <a:rPr lang="en-HK" sz="900" noProof="0" dirty="0"/>
                        <a:t>Parallelizable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b="1" noProof="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969762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r>
                        <a:rPr lang="en-HK" sz="900" noProof="0" dirty="0"/>
                        <a:t>Best result so 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b="1" noProof="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729794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900" noProof="0" dirty="0"/>
                        <a:t>Promising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noProof="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900" b="1" noProof="0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2231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76AF9EA-B531-4A43-AA07-69879D33C62C}"/>
              </a:ext>
            </a:extLst>
          </p:cNvPr>
          <p:cNvSpPr/>
          <p:nvPr/>
        </p:nvSpPr>
        <p:spPr>
          <a:xfrm>
            <a:off x="8162481" y="1203816"/>
            <a:ext cx="680289" cy="11058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F0FB3-CFEA-4213-945E-0BC43B10FCF3}"/>
              </a:ext>
            </a:extLst>
          </p:cNvPr>
          <p:cNvSpPr/>
          <p:nvPr/>
        </p:nvSpPr>
        <p:spPr>
          <a:xfrm>
            <a:off x="9778875" y="2370520"/>
            <a:ext cx="432048" cy="15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FE9A7FF-406C-4A73-8BB9-79DD2633A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360" r="93010" b="-360"/>
          <a:stretch/>
        </p:blipFill>
        <p:spPr>
          <a:xfrm>
            <a:off x="4730981" y="2598539"/>
            <a:ext cx="252991" cy="21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973155" y="1733600"/>
            <a:ext cx="8826464" cy="1554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>
                <a:solidFill>
                  <a:schemeClr val="tx1"/>
                </a:solidFill>
              </a:rPr>
              <a:t>Thank you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And many thanks to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E9FCF51-A852-411F-B329-6E1D3D2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8002C0F5-0E93-481C-92C8-F890E3B287A9}"/>
              </a:ext>
            </a:extLst>
          </p:cNvPr>
          <p:cNvSpPr txBox="1">
            <a:spLocks/>
          </p:cNvSpPr>
          <p:nvPr/>
        </p:nvSpPr>
        <p:spPr>
          <a:xfrm>
            <a:off x="1713979" y="149425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sz="1600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ED6669B-D295-4C32-93D0-558E5679AD2F}"/>
              </a:ext>
            </a:extLst>
          </p:cNvPr>
          <p:cNvSpPr txBox="1">
            <a:spLocks/>
          </p:cNvSpPr>
          <p:nvPr/>
        </p:nvSpPr>
        <p:spPr>
          <a:xfrm>
            <a:off x="1081166" y="3389784"/>
            <a:ext cx="8826464" cy="155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347F0F-113E-435C-A647-E9ABD0B07C18}"/>
              </a:ext>
            </a:extLst>
          </p:cNvPr>
          <p:cNvSpPr txBox="1"/>
          <p:nvPr/>
        </p:nvSpPr>
        <p:spPr>
          <a:xfrm>
            <a:off x="1930003" y="3550804"/>
            <a:ext cx="808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 CASSOU, Viacheslav KUBYTSKYI,</a:t>
            </a:r>
            <a:r>
              <a:rPr lang="en-US" b="1" dirty="0"/>
              <a:t> </a:t>
            </a:r>
            <a:r>
              <a:rPr lang="en-US" dirty="0"/>
              <a:t>Sophie KAZAMIAS, Bruno LUCAS, Yann PEINAUD, Moana PITTMAN, Elsa BAYNARD, Julien DEMAILLY, Alexandre GONNIN, Stéphane JENZER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6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705866" y="1445569"/>
            <a:ext cx="9876065" cy="40233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Project and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Pre-study based on a </a:t>
            </a:r>
            <a:r>
              <a:rPr lang="en-ZA" b="1" dirty="0">
                <a:solidFill>
                  <a:schemeClr val="tx1"/>
                </a:solidFill>
              </a:rPr>
              <a:t>state of the art </a:t>
            </a:r>
            <a:r>
              <a:rPr lang="en-ZA" dirty="0">
                <a:solidFill>
                  <a:schemeClr val="tx1"/>
                </a:solidFill>
              </a:rPr>
              <a:t>electronic </a:t>
            </a:r>
            <a:r>
              <a:rPr lang="en-ZA" b="1" dirty="0">
                <a:solidFill>
                  <a:schemeClr val="tx1"/>
                </a:solidFill>
              </a:rPr>
              <a:t>density</a:t>
            </a:r>
            <a:r>
              <a:rPr lang="en-ZA" dirty="0">
                <a:solidFill>
                  <a:schemeClr val="tx1"/>
                </a:solidFill>
              </a:rPr>
              <a:t> </a:t>
            </a:r>
            <a:r>
              <a:rPr lang="en-ZA" b="1" dirty="0">
                <a:solidFill>
                  <a:schemeClr val="tx1"/>
                </a:solidFill>
              </a:rPr>
              <a:t>profile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Large </a:t>
            </a:r>
            <a:r>
              <a:rPr lang="en-ZA" b="1" dirty="0">
                <a:solidFill>
                  <a:schemeClr val="tx1"/>
                </a:solidFill>
              </a:rPr>
              <a:t>grid scan</a:t>
            </a:r>
            <a:r>
              <a:rPr lang="en-ZA" dirty="0">
                <a:solidFill>
                  <a:schemeClr val="tx1"/>
                </a:solidFill>
              </a:rPr>
              <a:t> on electronic density </a:t>
            </a:r>
            <a:r>
              <a:rPr lang="en-ZA" b="1" dirty="0">
                <a:solidFill>
                  <a:schemeClr val="tx1"/>
                </a:solidFill>
              </a:rPr>
              <a:t>polygonal fit </a:t>
            </a:r>
            <a:r>
              <a:rPr lang="en-ZA" dirty="0">
                <a:solidFill>
                  <a:schemeClr val="tx1"/>
                </a:solidFill>
              </a:rPr>
              <a:t>based on CFD simulation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3 dimensional </a:t>
            </a:r>
            <a:r>
              <a:rPr lang="en-ZA" b="1" dirty="0">
                <a:solidFill>
                  <a:schemeClr val="tx1"/>
                </a:solidFill>
              </a:rPr>
              <a:t>Bayesian optimization </a:t>
            </a:r>
            <a:r>
              <a:rPr lang="en-ZA" dirty="0">
                <a:solidFill>
                  <a:schemeClr val="tx1"/>
                </a:solidFill>
              </a:rPr>
              <a:t>using </a:t>
            </a:r>
            <a:r>
              <a:rPr lang="en-ZA" b="1" dirty="0">
                <a:solidFill>
                  <a:schemeClr val="tx1"/>
                </a:solidFill>
              </a:rPr>
              <a:t>CFD</a:t>
            </a:r>
            <a:r>
              <a:rPr lang="en-ZA" dirty="0">
                <a:solidFill>
                  <a:schemeClr val="tx1"/>
                </a:solidFill>
              </a:rPr>
              <a:t> simulated density profile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>
                <a:solidFill>
                  <a:schemeClr val="tx1"/>
                </a:solidFill>
              </a:rPr>
              <a:t>Conclusion and future development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E9FCF51-A852-411F-B329-6E1D3D2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930693FE-397F-4C43-9150-1EA4C1AD6BF2}"/>
              </a:ext>
            </a:extLst>
          </p:cNvPr>
          <p:cNvSpPr txBox="1">
            <a:spLocks/>
          </p:cNvSpPr>
          <p:nvPr/>
        </p:nvSpPr>
        <p:spPr>
          <a:xfrm>
            <a:off x="1934003" y="166375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16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3170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120681" cy="432048"/>
          </a:xfrm>
        </p:spPr>
        <p:txBody>
          <a:bodyPr>
            <a:normAutofit/>
          </a:bodyPr>
          <a:lstStyle/>
          <a:p>
            <a:r>
              <a:rPr lang="en-ZA" sz="1600" dirty="0"/>
              <a:t>2. Pre-study based on a state of the art electronic density profile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0D519E8-A838-4DC5-83E7-B73022FD409A}"/>
              </a:ext>
            </a:extLst>
          </p:cNvPr>
          <p:cNvSpPr txBox="1">
            <a:spLocks/>
          </p:cNvSpPr>
          <p:nvPr/>
        </p:nvSpPr>
        <p:spPr>
          <a:xfrm>
            <a:off x="2046617" y="653480"/>
            <a:ext cx="6552726" cy="225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ZA" sz="1600" b="1" dirty="0">
                <a:solidFill>
                  <a:schemeClr val="tx1"/>
                </a:solidFill>
              </a:rPr>
              <a:t>Starting point </a:t>
            </a:r>
            <a:r>
              <a:rPr lang="en-ZA" sz="1600" dirty="0">
                <a:solidFill>
                  <a:schemeClr val="tx1"/>
                </a:solidFill>
              </a:rPr>
              <a:t>: with a 30-40 TW laser does a tailored density profile  induce a </a:t>
            </a:r>
            <a:r>
              <a:rPr lang="en-ZA" sz="1600" b="1" dirty="0">
                <a:solidFill>
                  <a:schemeClr val="tx1"/>
                </a:solidFill>
              </a:rPr>
              <a:t>localized ionization injection </a:t>
            </a:r>
            <a:r>
              <a:rPr lang="en-ZA" sz="1600" dirty="0">
                <a:solidFill>
                  <a:schemeClr val="tx1"/>
                </a:solidFill>
              </a:rPr>
              <a:t>?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ZA" sz="1200" dirty="0" err="1">
                <a:solidFill>
                  <a:schemeClr val="tx1"/>
                </a:solidFill>
              </a:rPr>
              <a:t>Golovin</a:t>
            </a:r>
            <a:r>
              <a:rPr lang="en-ZA" sz="1200" dirty="0">
                <a:solidFill>
                  <a:schemeClr val="tx1"/>
                </a:solidFill>
              </a:rPr>
              <a:t>, G. et al. </a:t>
            </a:r>
            <a:r>
              <a:rPr lang="en-ZA" sz="1200" i="1" dirty="0" err="1">
                <a:solidFill>
                  <a:schemeClr val="tx1"/>
                </a:solidFill>
              </a:rPr>
              <a:t>Tunable</a:t>
            </a:r>
            <a:r>
              <a:rPr lang="en-ZA" sz="1200" i="1" dirty="0">
                <a:solidFill>
                  <a:schemeClr val="tx1"/>
                </a:solidFill>
              </a:rPr>
              <a:t> monoenergetic electron beams from independently controllable laser-wakefield acceleration and injection</a:t>
            </a:r>
            <a:r>
              <a:rPr lang="en-ZA" sz="1200" dirty="0">
                <a:solidFill>
                  <a:schemeClr val="tx1"/>
                </a:solidFill>
              </a:rPr>
              <a:t>. </a:t>
            </a:r>
            <a:r>
              <a:rPr lang="en-ZA" sz="1200" dirty="0">
                <a:solidFill>
                  <a:schemeClr val="tx1"/>
                </a:solidFill>
                <a:hlinkClick r:id="rId2"/>
              </a:rPr>
              <a:t>Phys. Rev. ST Accel. Beams 18, 011301 (2015).</a:t>
            </a:r>
            <a:endParaRPr lang="en-ZA" sz="1200" dirty="0">
              <a:solidFill>
                <a:schemeClr val="tx1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ZA" sz="1200" dirty="0">
                <a:solidFill>
                  <a:schemeClr val="tx1"/>
                </a:solidFill>
              </a:rPr>
              <a:t>Lee, P. et al. </a:t>
            </a:r>
            <a:r>
              <a:rPr lang="en-ZA" sz="1200" i="1" dirty="0">
                <a:solidFill>
                  <a:schemeClr val="tx1"/>
                </a:solidFill>
              </a:rPr>
              <a:t>Dynamics of electron injection and acceleration driven by laser wakefield in tailored density profiles. </a:t>
            </a:r>
            <a:r>
              <a:rPr lang="en-ZA" sz="1200" dirty="0">
                <a:solidFill>
                  <a:schemeClr val="tx1"/>
                </a:solidFill>
                <a:hlinkClick r:id="rId3"/>
              </a:rPr>
              <a:t>Phys. Rev. Accel. Beams 19, 112802 (2016)</a:t>
            </a:r>
            <a:r>
              <a:rPr lang="en-ZA" sz="1200" dirty="0">
                <a:solidFill>
                  <a:schemeClr val="tx1"/>
                </a:solidFill>
              </a:rPr>
              <a:t>.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ZA" sz="1200" dirty="0">
                <a:solidFill>
                  <a:schemeClr val="tx1"/>
                </a:solidFill>
              </a:rPr>
              <a:t>Couperus, J. P. </a:t>
            </a:r>
            <a:r>
              <a:rPr lang="en-ZA" sz="1200" i="1" dirty="0">
                <a:solidFill>
                  <a:schemeClr val="tx1"/>
                </a:solidFill>
              </a:rPr>
              <a:t>Optimal Beam Loading In A Nanocoulomb-Class Laser Wakefield Accelerator. </a:t>
            </a:r>
            <a:r>
              <a:rPr lang="en-ZA" sz="1200" dirty="0">
                <a:solidFill>
                  <a:schemeClr val="tx1"/>
                </a:solidFill>
              </a:rPr>
              <a:t>(2018) </a:t>
            </a:r>
            <a:r>
              <a:rPr lang="en-ZA" sz="1200" dirty="0" err="1">
                <a:solidFill>
                  <a:schemeClr val="tx1"/>
                </a:solidFill>
              </a:rPr>
              <a:t>doi</a:t>
            </a:r>
            <a:r>
              <a:rPr lang="en-ZA" sz="1200" dirty="0">
                <a:solidFill>
                  <a:schemeClr val="tx1"/>
                </a:solidFill>
              </a:rPr>
              <a:t>: </a:t>
            </a:r>
            <a:r>
              <a:rPr lang="en-ZA" sz="1200" dirty="0">
                <a:solidFill>
                  <a:schemeClr val="tx1"/>
                </a:solidFill>
                <a:hlinkClick r:id="rId4"/>
              </a:rPr>
              <a:t>10.5281/zenodo.1463709</a:t>
            </a:r>
            <a:endParaRPr lang="en-ZA" sz="1200" dirty="0">
              <a:solidFill>
                <a:schemeClr val="tx1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ZA" sz="1400" dirty="0">
              <a:solidFill>
                <a:schemeClr val="tx1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ZA" sz="1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" name="AutoShape 2" descr="10.5281/zenodo.1463710">
            <a:extLst>
              <a:ext uri="{FF2B5EF4-FFF2-40B4-BE49-F238E27FC236}">
                <a16:creationId xmlns:a16="http://schemas.microsoft.com/office/drawing/2014/main" id="{27BBBEB2-807F-DA43-958C-E8CFEAE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DD1333F-4EFD-974F-B000-DB8F458D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91" y="1256123"/>
            <a:ext cx="1423107" cy="11056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EF5F73-F7E4-E745-B5E0-AB3F3BAF2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146" y="1129795"/>
            <a:ext cx="1663706" cy="1252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D6E8ED-0F71-5248-AC58-2C5F20D15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3095" y="3563640"/>
            <a:ext cx="2920906" cy="2112855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ED237B-E882-0948-98AE-74D33F3738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0" t="7251" r="53452" b="14152"/>
          <a:stretch/>
        </p:blipFill>
        <p:spPr>
          <a:xfrm>
            <a:off x="5553610" y="4386216"/>
            <a:ext cx="1697502" cy="40290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8C3B6D2-673B-43CF-88FD-200735EAA844}"/>
              </a:ext>
            </a:extLst>
          </p:cNvPr>
          <p:cNvCxnSpPr>
            <a:cxnSpLocks/>
          </p:cNvCxnSpPr>
          <p:nvPr/>
        </p:nvCxnSpPr>
        <p:spPr>
          <a:xfrm flipH="1">
            <a:off x="2338743" y="1363549"/>
            <a:ext cx="274625" cy="29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19A993-40D7-404C-80EB-AC2C98366DD7}"/>
              </a:ext>
            </a:extLst>
          </p:cNvPr>
          <p:cNvCxnSpPr>
            <a:cxnSpLocks/>
          </p:cNvCxnSpPr>
          <p:nvPr/>
        </p:nvCxnSpPr>
        <p:spPr>
          <a:xfrm flipV="1">
            <a:off x="8122750" y="1758124"/>
            <a:ext cx="740251" cy="4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43B954B-8050-41C1-977E-4DEC53F5DAB8}"/>
              </a:ext>
            </a:extLst>
          </p:cNvPr>
          <p:cNvSpPr txBox="1"/>
          <p:nvPr/>
        </p:nvSpPr>
        <p:spPr>
          <a:xfrm>
            <a:off x="327153" y="2339504"/>
            <a:ext cx="4627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+mn-lt"/>
              </a:rPr>
              <a:t>Target</a:t>
            </a:r>
            <a:r>
              <a:rPr lang="fr-FR" sz="1600" dirty="0">
                <a:latin typeface="+mn-lt"/>
              </a:rPr>
              <a:t>: </a:t>
            </a:r>
            <a:r>
              <a:rPr lang="fr-FR" sz="1600" dirty="0" err="1">
                <a:latin typeface="+mn-lt"/>
              </a:rPr>
              <a:t>two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region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gas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cell</a:t>
            </a:r>
            <a:endParaRPr lang="fr-FR" sz="16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Parameters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varied</a:t>
            </a:r>
            <a:endParaRPr lang="fr-FR" sz="1200" dirty="0">
              <a:latin typeface="+mn-lt"/>
            </a:endParaRP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 err="1">
                <a:latin typeface="+mn-lt"/>
              </a:rPr>
              <a:t>x</a:t>
            </a:r>
            <a:r>
              <a:rPr lang="en-ZA" sz="1200" baseline="-25000" dirty="0" err="1">
                <a:latin typeface="+mn-lt"/>
              </a:rPr>
              <a:t>foc</a:t>
            </a:r>
            <a:endParaRPr lang="en-ZA" sz="1200" baseline="-25000" dirty="0">
              <a:latin typeface="+mn-lt"/>
            </a:endParaRP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n</a:t>
            </a:r>
            <a:r>
              <a:rPr lang="en-ZA" sz="1200" baseline="-25000" dirty="0">
                <a:latin typeface="+mn-lt"/>
              </a:rPr>
              <a:t>e,1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r = n</a:t>
            </a:r>
            <a:r>
              <a:rPr lang="en-ZA" sz="1200" baseline="-25000" dirty="0">
                <a:latin typeface="+mn-lt"/>
              </a:rPr>
              <a:t>e,1 </a:t>
            </a:r>
            <a:r>
              <a:rPr lang="en-ZA" sz="1200" dirty="0">
                <a:latin typeface="+mn-lt"/>
              </a:rPr>
              <a:t>/ n</a:t>
            </a:r>
            <a:r>
              <a:rPr lang="en-ZA" sz="1200" baseline="-25000" dirty="0">
                <a:latin typeface="+mn-lt"/>
              </a:rPr>
              <a:t>e,2 </a:t>
            </a:r>
            <a:r>
              <a:rPr lang="en-ZA" sz="1200" dirty="0">
                <a:latin typeface="+mn-lt"/>
              </a:rPr>
              <a:t> (1</a:t>
            </a:r>
            <a:r>
              <a:rPr lang="en-ZA" sz="1200" baseline="30000" dirty="0">
                <a:latin typeface="+mn-lt"/>
              </a:rPr>
              <a:t>st</a:t>
            </a:r>
            <a:r>
              <a:rPr lang="en-ZA" sz="1200" dirty="0">
                <a:latin typeface="+mn-lt"/>
              </a:rPr>
              <a:t> plateau / 2</a:t>
            </a:r>
            <a:r>
              <a:rPr lang="en-ZA" sz="1200" baseline="30000" dirty="0">
                <a:latin typeface="+mn-lt"/>
              </a:rPr>
              <a:t>nd</a:t>
            </a:r>
            <a:r>
              <a:rPr lang="en-ZA" sz="1200" dirty="0">
                <a:latin typeface="+mn-lt"/>
              </a:rPr>
              <a:t> plateau ratio of elec. density)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c</a:t>
            </a:r>
            <a:r>
              <a:rPr lang="en-ZA" sz="1200" baseline="-25000" dirty="0">
                <a:latin typeface="+mn-lt"/>
              </a:rPr>
              <a:t>N2</a:t>
            </a:r>
            <a:r>
              <a:rPr lang="en-ZA" sz="1200" dirty="0">
                <a:latin typeface="+mn-lt"/>
              </a:rPr>
              <a:t> </a:t>
            </a:r>
            <a:r>
              <a:rPr lang="en-ZA" sz="1200" dirty="0">
                <a:solidFill>
                  <a:srgbClr val="FF0000"/>
                </a:solidFill>
                <a:latin typeface="+mn-lt"/>
              </a:rPr>
              <a:t>with leak </a:t>
            </a:r>
            <a:r>
              <a:rPr lang="en-ZA" sz="1200" dirty="0">
                <a:latin typeface="+mn-lt"/>
              </a:rPr>
              <a:t>(from zone 1 -&gt; zone 2) or </a:t>
            </a:r>
            <a:r>
              <a:rPr lang="en-ZA" sz="1200" dirty="0">
                <a:solidFill>
                  <a:srgbClr val="6600CC"/>
                </a:solidFill>
                <a:latin typeface="+mn-lt"/>
              </a:rPr>
              <a:t>uniform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c</a:t>
            </a:r>
            <a:r>
              <a:rPr lang="en-ZA" sz="1200" baseline="-25000" dirty="0">
                <a:latin typeface="+mn-lt"/>
              </a:rPr>
              <a:t>N2</a:t>
            </a:r>
            <a:r>
              <a:rPr lang="en-ZA" sz="1200" dirty="0">
                <a:latin typeface="+mn-lt"/>
              </a:rPr>
              <a:t> value</a:t>
            </a:r>
            <a:endParaRPr lang="en-ZA" sz="1200" b="1" dirty="0">
              <a:latin typeface="+mn-lt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36EF95D-C57A-43EF-AC9B-1409DC770AAF}"/>
              </a:ext>
            </a:extLst>
          </p:cNvPr>
          <p:cNvSpPr txBox="1"/>
          <p:nvPr/>
        </p:nvSpPr>
        <p:spPr>
          <a:xfrm>
            <a:off x="5128466" y="2381672"/>
            <a:ext cx="2490169" cy="255454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HK" sz="1600" b="1" dirty="0" err="1">
                <a:latin typeface="+mn-lt"/>
              </a:rPr>
              <a:t>Namelist</a:t>
            </a:r>
            <a:endParaRPr lang="en-HK" sz="16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b="1" dirty="0">
                <a:latin typeface="+mn-lt"/>
              </a:rPr>
              <a:t>AM cylindrical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b="1" dirty="0">
                <a:latin typeface="+mn-lt"/>
              </a:rPr>
              <a:t>Envelope</a:t>
            </a:r>
            <a:r>
              <a:rPr lang="en-ZA" sz="1200" dirty="0">
                <a:latin typeface="+mn-lt"/>
              </a:rPr>
              <a:t> + </a:t>
            </a:r>
            <a:r>
              <a:rPr lang="en-ZA" sz="1200" b="1" dirty="0">
                <a:latin typeface="+mn-lt"/>
              </a:rPr>
              <a:t>Ionization</a:t>
            </a:r>
            <a:r>
              <a:rPr lang="en-ZA" sz="1200" dirty="0">
                <a:latin typeface="+mn-lt"/>
              </a:rPr>
              <a:t> (</a:t>
            </a:r>
            <a:r>
              <a:rPr lang="fr-FR" sz="1200" i="1" dirty="0">
                <a:latin typeface="+mn-lt"/>
              </a:rPr>
              <a:t>Massimo, Francesco, et al. "</a:t>
            </a:r>
            <a:r>
              <a:rPr lang="fr-FR" sz="1200" i="1" dirty="0" err="1">
                <a:latin typeface="+mn-lt"/>
              </a:rPr>
              <a:t>Numerical</a:t>
            </a:r>
            <a:r>
              <a:rPr lang="fr-FR" sz="1200" i="1" dirty="0">
                <a:latin typeface="+mn-lt"/>
              </a:rPr>
              <a:t> modeling of laser tunneling </a:t>
            </a:r>
            <a:r>
              <a:rPr lang="fr-FR" sz="1200" i="1" dirty="0" err="1">
                <a:latin typeface="+mn-lt"/>
              </a:rPr>
              <a:t>ionization</a:t>
            </a:r>
            <a:r>
              <a:rPr lang="fr-FR" sz="1200" i="1" dirty="0">
                <a:latin typeface="+mn-lt"/>
              </a:rPr>
              <a:t> in </a:t>
            </a:r>
            <a:r>
              <a:rPr lang="fr-FR" sz="1200" i="1" dirty="0" err="1">
                <a:latin typeface="+mn-lt"/>
              </a:rPr>
              <a:t>particle</a:t>
            </a:r>
            <a:r>
              <a:rPr lang="fr-FR" sz="1200" i="1" dirty="0">
                <a:latin typeface="+mn-lt"/>
              </a:rPr>
              <a:t>-in-</a:t>
            </a:r>
            <a:r>
              <a:rPr lang="fr-FR" sz="1200" i="1" dirty="0" err="1">
                <a:latin typeface="+mn-lt"/>
              </a:rPr>
              <a:t>cell</a:t>
            </a:r>
            <a:r>
              <a:rPr lang="fr-FR" sz="1200" i="1" dirty="0">
                <a:latin typeface="+mn-lt"/>
              </a:rPr>
              <a:t> codes </a:t>
            </a:r>
            <a:r>
              <a:rPr lang="fr-FR" sz="1200" i="1" dirty="0" err="1">
                <a:latin typeface="+mn-lt"/>
              </a:rPr>
              <a:t>with</a:t>
            </a:r>
            <a:r>
              <a:rPr lang="fr-FR" sz="1200" i="1" dirty="0">
                <a:latin typeface="+mn-lt"/>
              </a:rPr>
              <a:t> a laser </a:t>
            </a:r>
            <a:r>
              <a:rPr lang="fr-FR" sz="1200" i="1" dirty="0" err="1">
                <a:latin typeface="+mn-lt"/>
              </a:rPr>
              <a:t>envelope</a:t>
            </a:r>
            <a:r>
              <a:rPr lang="fr-FR" sz="1200" i="1" dirty="0">
                <a:latin typeface="+mn-lt"/>
              </a:rPr>
              <a:t> model." Physical </a:t>
            </a:r>
            <a:r>
              <a:rPr lang="fr-FR" sz="1200" i="1" dirty="0" err="1">
                <a:latin typeface="+mn-lt"/>
              </a:rPr>
              <a:t>Review</a:t>
            </a:r>
            <a:r>
              <a:rPr lang="fr-FR" sz="1200" i="1" dirty="0">
                <a:latin typeface="+mn-lt"/>
              </a:rPr>
              <a:t> E 102.3 (2020): 033204</a:t>
            </a:r>
            <a:r>
              <a:rPr lang="fr-FR" sz="1200" dirty="0">
                <a:latin typeface="+mn-lt"/>
              </a:rPr>
              <a:t>.</a:t>
            </a:r>
            <a:r>
              <a:rPr lang="en-ZA" sz="1200" dirty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Window parameters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latin typeface="+mn-lt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B41D2C4-B7F4-4A2D-BDEB-CEA7F3C4BB0B}"/>
              </a:ext>
            </a:extLst>
          </p:cNvPr>
          <p:cNvSpPr txBox="1"/>
          <p:nvPr/>
        </p:nvSpPr>
        <p:spPr>
          <a:xfrm>
            <a:off x="139698" y="4676859"/>
            <a:ext cx="1790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K" sz="1200" dirty="0">
                <a:latin typeface="+mj-lt"/>
              </a:rPr>
              <a:t>“Chair-like” Helium density profile with uniform or non-uniform (leak) N2-dopant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9E2781A-35BD-4F9E-96B3-00F411BDAD53}"/>
              </a:ext>
            </a:extLst>
          </p:cNvPr>
          <p:cNvSpPr txBox="1"/>
          <p:nvPr/>
        </p:nvSpPr>
        <p:spPr>
          <a:xfrm>
            <a:off x="7988103" y="2531747"/>
            <a:ext cx="2726875" cy="249299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HK" sz="1600" b="1" dirty="0">
                <a:latin typeface="+mn-lt"/>
              </a:rPr>
              <a:t>Process &amp; post-process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Simulations done on: TGCC VIRTUALAPLACE A7 supercomputer (</a:t>
            </a:r>
            <a:r>
              <a:rPr lang="en-ZA" sz="1200" b="1" dirty="0">
                <a:latin typeface="+mn-lt"/>
              </a:rPr>
              <a:t>10 nodes of 24 CPU</a:t>
            </a:r>
            <a:r>
              <a:rPr lang="en-ZA" sz="1200" dirty="0">
                <a:latin typeface="+mn-lt"/>
              </a:rPr>
              <a:t>, </a:t>
            </a:r>
            <a:r>
              <a:rPr lang="en-ZA" sz="1200" b="1" dirty="0">
                <a:latin typeface="+mn-lt"/>
              </a:rPr>
              <a:t>45 simulations</a:t>
            </a:r>
            <a:r>
              <a:rPr lang="en-ZA" sz="1200" dirty="0">
                <a:latin typeface="+mn-lt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Post-process on: </a:t>
            </a:r>
            <a:r>
              <a:rPr lang="en-HK" sz="1200" dirty="0" err="1">
                <a:latin typeface="+mn-lt"/>
              </a:rPr>
              <a:t>IJCLab</a:t>
            </a:r>
            <a:r>
              <a:rPr lang="en-HK" sz="1200" dirty="0">
                <a:latin typeface="+mn-lt"/>
              </a:rPr>
              <a:t> remote computer “sera03” (</a:t>
            </a:r>
            <a:r>
              <a:rPr lang="en-HK" sz="1200" dirty="0" err="1">
                <a:latin typeface="+mn-lt"/>
              </a:rPr>
              <a:t>Jupyter</a:t>
            </a:r>
            <a:r>
              <a:rPr lang="en-HK" sz="1200" dirty="0">
                <a:latin typeface="+mn-lt"/>
              </a:rPr>
              <a:t> compatible)</a:t>
            </a:r>
          </a:p>
          <a:p>
            <a:r>
              <a:rPr lang="en-HK" sz="1600" b="1" dirty="0">
                <a:latin typeface="+mn-lt"/>
              </a:rPr>
              <a:t>Results computational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Computation time: </a:t>
            </a:r>
            <a:r>
              <a:rPr lang="en-HK" sz="1200" b="1" dirty="0">
                <a:latin typeface="+mn-lt"/>
              </a:rPr>
              <a:t>2h / sim.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Simulation size: </a:t>
            </a:r>
            <a:r>
              <a:rPr lang="en-HK" sz="1200" b="1" dirty="0">
                <a:latin typeface="+mn-lt"/>
              </a:rPr>
              <a:t>[20 – 50 ] GB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Computational cost: </a:t>
            </a:r>
            <a:r>
              <a:rPr lang="en-HK" sz="1200" b="1" dirty="0">
                <a:latin typeface="+mn-lt"/>
              </a:rPr>
              <a:t>10kh.cpu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D0AC11-6B56-45CF-931C-EEBC16071EE6}"/>
              </a:ext>
            </a:extLst>
          </p:cNvPr>
          <p:cNvSpPr/>
          <p:nvPr/>
        </p:nvSpPr>
        <p:spPr>
          <a:xfrm>
            <a:off x="327152" y="2411512"/>
            <a:ext cx="4555178" cy="328252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06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8DE6035F-8E9D-F840-8FBB-C07D28F2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4" y="1544216"/>
            <a:ext cx="3354925" cy="2236617"/>
          </a:xfrm>
          <a:prstGeom prst="rect">
            <a:avLst/>
          </a:prstGeom>
        </p:spPr>
      </p:pic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45F40C2-A855-466A-94EF-C6B3F69C8DB1}"/>
              </a:ext>
            </a:extLst>
          </p:cNvPr>
          <p:cNvCxnSpPr/>
          <p:nvPr/>
        </p:nvCxnSpPr>
        <p:spPr>
          <a:xfrm flipH="1" flipV="1">
            <a:off x="899764" y="3328480"/>
            <a:ext cx="907501" cy="1207898"/>
          </a:xfrm>
          <a:prstGeom prst="straightConnector1">
            <a:avLst/>
          </a:prstGeom>
          <a:ln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120681" cy="432048"/>
          </a:xfrm>
        </p:spPr>
        <p:txBody>
          <a:bodyPr>
            <a:normAutofit/>
          </a:bodyPr>
          <a:lstStyle/>
          <a:p>
            <a:r>
              <a:rPr lang="en-ZA" sz="1600" dirty="0"/>
              <a:t>2. Pre-study based on a state of the art electronic density profile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352CF96-75A6-2740-BC33-9E0FCA5439F7}"/>
              </a:ext>
            </a:extLst>
          </p:cNvPr>
          <p:cNvSpPr/>
          <p:nvPr/>
        </p:nvSpPr>
        <p:spPr>
          <a:xfrm>
            <a:off x="395708" y="2142831"/>
            <a:ext cx="576064" cy="13189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9A0D80AD-6755-450F-915C-902768B3CC8C}"/>
              </a:ext>
            </a:extLst>
          </p:cNvPr>
          <p:cNvSpPr txBox="1">
            <a:spLocks/>
          </p:cNvSpPr>
          <p:nvPr/>
        </p:nvSpPr>
        <p:spPr>
          <a:xfrm>
            <a:off x="368578" y="3747726"/>
            <a:ext cx="3121503" cy="336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Spectrum and density profile for 1-region and 2-region targets. Uniform dopant for both cases.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98CA9576-EAF9-4221-A67E-EEC6AE3883C8}"/>
              </a:ext>
            </a:extLst>
          </p:cNvPr>
          <p:cNvSpPr txBox="1">
            <a:spLocks/>
          </p:cNvSpPr>
          <p:nvPr/>
        </p:nvSpPr>
        <p:spPr>
          <a:xfrm>
            <a:off x="179684" y="4225940"/>
            <a:ext cx="2448272" cy="143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</a:rPr>
              <a:t>Comments: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No clear peak for 1-region cell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2-region target -&gt; </a:t>
            </a:r>
            <a:r>
              <a:rPr lang="en-ZA" sz="1200" b="1" dirty="0">
                <a:solidFill>
                  <a:schemeClr val="tx1"/>
                </a:solidFill>
              </a:rPr>
              <a:t>better control of injection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Conclusion: use a “</a:t>
            </a:r>
            <a:r>
              <a:rPr lang="en-ZA" sz="1200" b="1" dirty="0">
                <a:solidFill>
                  <a:schemeClr val="tx1"/>
                </a:solidFill>
              </a:rPr>
              <a:t>chair-like</a:t>
            </a:r>
            <a:r>
              <a:rPr lang="en-ZA" sz="1200" dirty="0">
                <a:solidFill>
                  <a:schemeClr val="tx1"/>
                </a:solidFill>
              </a:rPr>
              <a:t>” profile</a:t>
            </a:r>
          </a:p>
          <a:p>
            <a:pPr fontAlgn="auto">
              <a:spcAft>
                <a:spcPts val="0"/>
              </a:spcAft>
            </a:pPr>
            <a:endParaRPr lang="en-ZA" sz="1200" dirty="0">
              <a:solidFill>
                <a:schemeClr val="tx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5196DDE0-9E80-B340-A7ED-D24347ED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587" y="1400201"/>
            <a:ext cx="3354925" cy="2236616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0282E354-E567-43E2-8B7C-F6F8DC764278}"/>
              </a:ext>
            </a:extLst>
          </p:cNvPr>
          <p:cNvCxnSpPr>
            <a:cxnSpLocks/>
          </p:cNvCxnSpPr>
          <p:nvPr/>
        </p:nvCxnSpPr>
        <p:spPr>
          <a:xfrm flipH="1" flipV="1">
            <a:off x="6339140" y="2296875"/>
            <a:ext cx="583135" cy="279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4">
            <a:extLst>
              <a:ext uri="{FF2B5EF4-FFF2-40B4-BE49-F238E27FC236}">
                <a16:creationId xmlns:a16="http://schemas.microsoft.com/office/drawing/2014/main" id="{A822CB67-35A3-4669-BE91-DE8D540DDEE9}"/>
              </a:ext>
            </a:extLst>
          </p:cNvPr>
          <p:cNvSpPr txBox="1">
            <a:spLocks/>
          </p:cNvSpPr>
          <p:nvPr/>
        </p:nvSpPr>
        <p:spPr>
          <a:xfrm>
            <a:off x="6795562" y="2398781"/>
            <a:ext cx="583135" cy="40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900" dirty="0" err="1">
                <a:solidFill>
                  <a:schemeClr val="tx1"/>
                </a:solidFill>
                <a:latin typeface="+mj-lt"/>
              </a:rPr>
              <a:t>x_foc</a:t>
            </a:r>
            <a:r>
              <a:rPr lang="en-ZA" sz="900" dirty="0">
                <a:solidFill>
                  <a:schemeClr val="tx1"/>
                </a:solidFill>
                <a:latin typeface="+mj-lt"/>
              </a:rPr>
              <a:t> position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D9A554F-1691-4686-8467-4CA92F2C6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098" y="1434864"/>
            <a:ext cx="2993923" cy="1995950"/>
          </a:xfrm>
          <a:prstGeom prst="rect">
            <a:avLst/>
          </a:prstGeom>
        </p:spPr>
      </p:pic>
      <p:sp>
        <p:nvSpPr>
          <p:cNvPr id="40" name="Espace réservé du contenu 4">
            <a:extLst>
              <a:ext uri="{FF2B5EF4-FFF2-40B4-BE49-F238E27FC236}">
                <a16:creationId xmlns:a16="http://schemas.microsoft.com/office/drawing/2014/main" id="{416EDF22-40FF-4F7D-AD5D-0E154F5201CD}"/>
              </a:ext>
            </a:extLst>
          </p:cNvPr>
          <p:cNvSpPr txBox="1">
            <a:spLocks/>
          </p:cNvSpPr>
          <p:nvPr/>
        </p:nvSpPr>
        <p:spPr>
          <a:xfrm>
            <a:off x="7805884" y="3399836"/>
            <a:ext cx="2829590" cy="308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Example of sensitivity to “</a:t>
            </a:r>
            <a:r>
              <a:rPr lang="en-ZA" sz="1200" b="1" dirty="0" err="1">
                <a:solidFill>
                  <a:schemeClr val="tx1"/>
                </a:solidFill>
                <a:latin typeface="+mj-lt"/>
              </a:rPr>
              <a:t>x_foc</a:t>
            </a:r>
            <a:r>
              <a:rPr lang="en-ZA" sz="1200" b="1" dirty="0">
                <a:solidFill>
                  <a:schemeClr val="tx1"/>
                </a:solidFill>
                <a:latin typeface="+mj-lt"/>
              </a:rPr>
              <a:t>” parameter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4D2170-EB3C-44A9-AB91-81790AD509E8}"/>
              </a:ext>
            </a:extLst>
          </p:cNvPr>
          <p:cNvSpPr/>
          <p:nvPr/>
        </p:nvSpPr>
        <p:spPr>
          <a:xfrm>
            <a:off x="129803" y="1517576"/>
            <a:ext cx="3354925" cy="4138932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space réservé du contenu 4">
            <a:extLst>
              <a:ext uri="{FF2B5EF4-FFF2-40B4-BE49-F238E27FC236}">
                <a16:creationId xmlns:a16="http://schemas.microsoft.com/office/drawing/2014/main" id="{7D8A3150-26BD-4055-8DE8-DFE0B8356A2A}"/>
              </a:ext>
            </a:extLst>
          </p:cNvPr>
          <p:cNvSpPr txBox="1">
            <a:spLocks/>
          </p:cNvSpPr>
          <p:nvPr/>
        </p:nvSpPr>
        <p:spPr>
          <a:xfrm>
            <a:off x="642213" y="1292618"/>
            <a:ext cx="2524275" cy="3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1-region cell VS chair-like profile 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7D5C03-5222-4D53-9AB2-D1A2DD410988}"/>
              </a:ext>
            </a:extLst>
          </p:cNvPr>
          <p:cNvSpPr/>
          <p:nvPr/>
        </p:nvSpPr>
        <p:spPr>
          <a:xfrm>
            <a:off x="3922142" y="1487003"/>
            <a:ext cx="3365906" cy="392459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contenu 4">
            <a:extLst>
              <a:ext uri="{FF2B5EF4-FFF2-40B4-BE49-F238E27FC236}">
                <a16:creationId xmlns:a16="http://schemas.microsoft.com/office/drawing/2014/main" id="{1439DADC-D9DA-459F-91BF-A905B4F71E56}"/>
              </a:ext>
            </a:extLst>
          </p:cNvPr>
          <p:cNvSpPr txBox="1">
            <a:spLocks/>
          </p:cNvSpPr>
          <p:nvPr/>
        </p:nvSpPr>
        <p:spPr>
          <a:xfrm>
            <a:off x="3227594" y="936000"/>
            <a:ext cx="922868" cy="3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dirty="0">
                <a:solidFill>
                  <a:schemeClr val="tx1"/>
                </a:solidFill>
                <a:latin typeface="+mj-lt"/>
              </a:rPr>
              <a:t>Choice of </a:t>
            </a:r>
            <a:r>
              <a:rPr lang="en-ZA" sz="1200" b="1" dirty="0">
                <a:solidFill>
                  <a:schemeClr val="tx1"/>
                </a:solidFill>
                <a:latin typeface="+mj-lt"/>
              </a:rPr>
              <a:t>chair-like profile</a:t>
            </a:r>
            <a:r>
              <a:rPr lang="en-ZA" sz="1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64" name="Flèche : droite 63">
            <a:extLst>
              <a:ext uri="{FF2B5EF4-FFF2-40B4-BE49-F238E27FC236}">
                <a16:creationId xmlns:a16="http://schemas.microsoft.com/office/drawing/2014/main" id="{A8E4B9A3-30AC-4ECF-9E97-26F9259F14B7}"/>
              </a:ext>
            </a:extLst>
          </p:cNvPr>
          <p:cNvSpPr/>
          <p:nvPr/>
        </p:nvSpPr>
        <p:spPr>
          <a:xfrm>
            <a:off x="3484728" y="1631019"/>
            <a:ext cx="462529" cy="18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contenu 4">
            <a:extLst>
              <a:ext uri="{FF2B5EF4-FFF2-40B4-BE49-F238E27FC236}">
                <a16:creationId xmlns:a16="http://schemas.microsoft.com/office/drawing/2014/main" id="{4A69CD3F-C1FD-4215-B41C-1936AD4487F5}"/>
              </a:ext>
            </a:extLst>
          </p:cNvPr>
          <p:cNvSpPr txBox="1">
            <a:spLocks/>
          </p:cNvSpPr>
          <p:nvPr/>
        </p:nvSpPr>
        <p:spPr>
          <a:xfrm>
            <a:off x="4389118" y="1253072"/>
            <a:ext cx="2524275" cy="3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Dopant in zone 1 or uniform ?</a:t>
            </a:r>
          </a:p>
        </p:txBody>
      </p:sp>
      <p:sp>
        <p:nvSpPr>
          <p:cNvPr id="67" name="Espace réservé du contenu 4">
            <a:extLst>
              <a:ext uri="{FF2B5EF4-FFF2-40B4-BE49-F238E27FC236}">
                <a16:creationId xmlns:a16="http://schemas.microsoft.com/office/drawing/2014/main" id="{C0AAD4AC-E73B-43A0-A4C8-50DF13885105}"/>
              </a:ext>
            </a:extLst>
          </p:cNvPr>
          <p:cNvSpPr txBox="1">
            <a:spLocks/>
          </p:cNvSpPr>
          <p:nvPr/>
        </p:nvSpPr>
        <p:spPr>
          <a:xfrm>
            <a:off x="4042710" y="3620264"/>
            <a:ext cx="3121503" cy="336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Spectrum and density profile for zone 1 and uniform dopant. Chair-like profile in both cases</a:t>
            </a:r>
          </a:p>
        </p:txBody>
      </p:sp>
      <p:sp>
        <p:nvSpPr>
          <p:cNvPr id="68" name="Espace réservé du contenu 4">
            <a:extLst>
              <a:ext uri="{FF2B5EF4-FFF2-40B4-BE49-F238E27FC236}">
                <a16:creationId xmlns:a16="http://schemas.microsoft.com/office/drawing/2014/main" id="{85E91610-2482-489E-B803-643D8A5FAC4C}"/>
              </a:ext>
            </a:extLst>
          </p:cNvPr>
          <p:cNvSpPr txBox="1">
            <a:spLocks/>
          </p:cNvSpPr>
          <p:nvPr/>
        </p:nvSpPr>
        <p:spPr>
          <a:xfrm>
            <a:off x="4015914" y="4225940"/>
            <a:ext cx="3192345" cy="1126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</a:rPr>
              <a:t>Comments: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Uniform dopant -&gt; remaining low energy electrons</a:t>
            </a:r>
          </a:p>
          <a:p>
            <a:pPr fontAlgn="auto">
              <a:spcAft>
                <a:spcPts val="0"/>
              </a:spcAft>
            </a:pPr>
            <a:r>
              <a:rPr lang="en-ZA" sz="1200" b="1" dirty="0">
                <a:solidFill>
                  <a:schemeClr val="tx1"/>
                </a:solidFill>
              </a:rPr>
              <a:t>Zone 1 </a:t>
            </a:r>
            <a:r>
              <a:rPr lang="en-ZA" sz="1200" dirty="0">
                <a:solidFill>
                  <a:schemeClr val="tx1"/>
                </a:solidFill>
              </a:rPr>
              <a:t>dopant -&gt; </a:t>
            </a:r>
            <a:r>
              <a:rPr lang="en-ZA" sz="1200" b="1" dirty="0">
                <a:solidFill>
                  <a:schemeClr val="tx1"/>
                </a:solidFill>
              </a:rPr>
              <a:t>high pass filter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6484233-9A52-4E0D-9F5B-1D14E63F7A96}"/>
              </a:ext>
            </a:extLst>
          </p:cNvPr>
          <p:cNvSpPr/>
          <p:nvPr/>
        </p:nvSpPr>
        <p:spPr>
          <a:xfrm>
            <a:off x="7546627" y="1432198"/>
            <a:ext cx="3115802" cy="3325738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space réservé du contenu 4">
            <a:extLst>
              <a:ext uri="{FF2B5EF4-FFF2-40B4-BE49-F238E27FC236}">
                <a16:creationId xmlns:a16="http://schemas.microsoft.com/office/drawing/2014/main" id="{40EEFF0D-EFD1-4A69-A030-2C2CF50EACE9}"/>
              </a:ext>
            </a:extLst>
          </p:cNvPr>
          <p:cNvSpPr txBox="1">
            <a:spLocks/>
          </p:cNvSpPr>
          <p:nvPr/>
        </p:nvSpPr>
        <p:spPr>
          <a:xfrm>
            <a:off x="7958541" y="1169278"/>
            <a:ext cx="2524275" cy="3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Influence of </a:t>
            </a:r>
            <a:r>
              <a:rPr lang="en-ZA" sz="1200" b="1" dirty="0" err="1">
                <a:solidFill>
                  <a:schemeClr val="tx1"/>
                </a:solidFill>
                <a:latin typeface="+mj-lt"/>
              </a:rPr>
              <a:t>x_foc</a:t>
            </a:r>
            <a:r>
              <a:rPr lang="en-ZA" sz="1200" b="1" dirty="0">
                <a:solidFill>
                  <a:schemeClr val="tx1"/>
                </a:solidFill>
                <a:latin typeface="+mj-lt"/>
              </a:rPr>
              <a:t> ? of density?</a:t>
            </a:r>
          </a:p>
        </p:txBody>
      </p:sp>
      <p:sp>
        <p:nvSpPr>
          <p:cNvPr id="72" name="Flèche : droite 71">
            <a:extLst>
              <a:ext uri="{FF2B5EF4-FFF2-40B4-BE49-F238E27FC236}">
                <a16:creationId xmlns:a16="http://schemas.microsoft.com/office/drawing/2014/main" id="{EE02FA79-87D6-435A-B8BD-BC6F04F66826}"/>
              </a:ext>
            </a:extLst>
          </p:cNvPr>
          <p:cNvSpPr/>
          <p:nvPr/>
        </p:nvSpPr>
        <p:spPr>
          <a:xfrm>
            <a:off x="7303708" y="1500113"/>
            <a:ext cx="255782" cy="182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space réservé du contenu 4">
            <a:extLst>
              <a:ext uri="{FF2B5EF4-FFF2-40B4-BE49-F238E27FC236}">
                <a16:creationId xmlns:a16="http://schemas.microsoft.com/office/drawing/2014/main" id="{CACA94EF-CE0E-410A-908E-83B063AC553D}"/>
              </a:ext>
            </a:extLst>
          </p:cNvPr>
          <p:cNvSpPr txBox="1">
            <a:spLocks/>
          </p:cNvSpPr>
          <p:nvPr/>
        </p:nvSpPr>
        <p:spPr>
          <a:xfrm>
            <a:off x="6973695" y="866270"/>
            <a:ext cx="922868" cy="33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dirty="0">
                <a:solidFill>
                  <a:schemeClr val="tx1"/>
                </a:solidFill>
                <a:latin typeface="+mj-lt"/>
              </a:rPr>
              <a:t>Choice of </a:t>
            </a:r>
            <a:r>
              <a:rPr lang="en-ZA" sz="1200" b="1" dirty="0">
                <a:solidFill>
                  <a:schemeClr val="tx1"/>
                </a:solidFill>
                <a:latin typeface="+mj-lt"/>
              </a:rPr>
              <a:t>zone 1 doping</a:t>
            </a:r>
            <a:endParaRPr lang="en-ZA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Espace réservé du contenu 4">
            <a:extLst>
              <a:ext uri="{FF2B5EF4-FFF2-40B4-BE49-F238E27FC236}">
                <a16:creationId xmlns:a16="http://schemas.microsoft.com/office/drawing/2014/main" id="{EC7AEB30-F84F-4C75-94A9-33D9226C6550}"/>
              </a:ext>
            </a:extLst>
          </p:cNvPr>
          <p:cNvSpPr txBox="1">
            <a:spLocks/>
          </p:cNvSpPr>
          <p:nvPr/>
        </p:nvSpPr>
        <p:spPr>
          <a:xfrm>
            <a:off x="7666886" y="3870248"/>
            <a:ext cx="2737311" cy="75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</a:rPr>
              <a:t>Comments: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High sensitivity to </a:t>
            </a:r>
            <a:r>
              <a:rPr lang="en-ZA" sz="1200" dirty="0" err="1">
                <a:solidFill>
                  <a:schemeClr val="tx1"/>
                </a:solidFill>
              </a:rPr>
              <a:t>x_foc</a:t>
            </a:r>
            <a:r>
              <a:rPr lang="en-ZA" sz="1200" dirty="0">
                <a:solidFill>
                  <a:schemeClr val="tx1"/>
                </a:solidFill>
              </a:rPr>
              <a:t> and density</a:t>
            </a:r>
            <a:br>
              <a:rPr lang="en-ZA" sz="1200" b="1" dirty="0">
                <a:solidFill>
                  <a:schemeClr val="tx1"/>
                </a:solidFill>
              </a:rPr>
            </a:br>
            <a:r>
              <a:rPr lang="en-ZA" sz="1200" b="1" dirty="0">
                <a:solidFill>
                  <a:schemeClr val="tx1"/>
                </a:solidFill>
              </a:rPr>
              <a:t>-&gt; </a:t>
            </a:r>
            <a:r>
              <a:rPr lang="en-ZA" sz="1200" dirty="0">
                <a:solidFill>
                  <a:schemeClr val="tx1"/>
                </a:solidFill>
              </a:rPr>
              <a:t>highly</a:t>
            </a:r>
            <a:r>
              <a:rPr lang="en-ZA" sz="1200" b="1" dirty="0">
                <a:solidFill>
                  <a:schemeClr val="tx1"/>
                </a:solidFill>
              </a:rPr>
              <a:t> non-linear </a:t>
            </a:r>
            <a:r>
              <a:rPr lang="en-ZA" sz="1200" dirty="0">
                <a:solidFill>
                  <a:schemeClr val="tx1"/>
                </a:solidFill>
              </a:rPr>
              <a:t>process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Z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6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120681" cy="432048"/>
          </a:xfrm>
        </p:spPr>
        <p:txBody>
          <a:bodyPr>
            <a:normAutofit/>
          </a:bodyPr>
          <a:lstStyle/>
          <a:p>
            <a:r>
              <a:rPr lang="en-ZA" sz="1600" dirty="0"/>
              <a:t>2. Pre-study based on a state of the art electronic density profile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2" name="AutoShape 2" descr="10.5281/zenodo.1463710">
            <a:extLst>
              <a:ext uri="{FF2B5EF4-FFF2-40B4-BE49-F238E27FC236}">
                <a16:creationId xmlns:a16="http://schemas.microsoft.com/office/drawing/2014/main" id="{27BBBEB2-807F-DA43-958C-E8CFEAE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31313" y="329438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110685-0A91-DD45-8A85-EA946CD5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3" y="1958661"/>
            <a:ext cx="3504062" cy="23360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2F8A9C-42E5-2A45-B716-9BDD29E6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59" y="2093641"/>
            <a:ext cx="3621154" cy="27126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6F29B1E-5043-4231-8CAB-B7D31CA8AC39}"/>
              </a:ext>
            </a:extLst>
          </p:cNvPr>
          <p:cNvSpPr txBox="1"/>
          <p:nvPr/>
        </p:nvSpPr>
        <p:spPr>
          <a:xfrm>
            <a:off x="7896871" y="2767791"/>
            <a:ext cx="2777980" cy="2308324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+mn-lt"/>
              </a:rPr>
              <a:t>Conclusion:</a:t>
            </a:r>
            <a:endParaRPr lang="fr-FR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</a:rPr>
              <a:t>2 </a:t>
            </a:r>
            <a:r>
              <a:rPr lang="fr-FR" sz="1200" dirty="0" err="1">
                <a:latin typeface="+mn-lt"/>
              </a:rPr>
              <a:t>regions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cell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works</a:t>
            </a:r>
            <a:endParaRPr lang="fr-FR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</a:rPr>
              <a:t>Use </a:t>
            </a:r>
            <a:r>
              <a:rPr lang="fr-FR" sz="1200" dirty="0" err="1">
                <a:latin typeface="+mn-lt"/>
              </a:rPr>
              <a:t>localized</a:t>
            </a:r>
            <a:r>
              <a:rPr lang="fr-FR" sz="1200" dirty="0">
                <a:latin typeface="+mn-lt"/>
              </a:rPr>
              <a:t> doping (zone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Sensitivity</a:t>
            </a:r>
            <a:r>
              <a:rPr lang="fr-FR" sz="1200" dirty="0">
                <a:latin typeface="+mn-lt"/>
              </a:rPr>
              <a:t> to </a:t>
            </a:r>
            <a:r>
              <a:rPr lang="fr-FR" sz="1200" dirty="0" err="1">
                <a:latin typeface="+mn-lt"/>
              </a:rPr>
              <a:t>parameters</a:t>
            </a:r>
            <a:r>
              <a:rPr lang="fr-FR" sz="1200" dirty="0">
                <a:latin typeface="+mn-lt"/>
              </a:rPr>
              <a:t> (</a:t>
            </a:r>
            <a:r>
              <a:rPr lang="fr-FR" sz="1200" dirty="0" err="1">
                <a:latin typeface="+mn-lt"/>
              </a:rPr>
              <a:t>x_foc</a:t>
            </a:r>
            <a:r>
              <a:rPr lang="fr-FR" sz="1200" dirty="0">
                <a:latin typeface="+mn-lt"/>
              </a:rPr>
              <a:t>, </a:t>
            </a:r>
            <a:r>
              <a:rPr lang="fr-FR" sz="1200" dirty="0" err="1">
                <a:latin typeface="+mn-lt"/>
              </a:rPr>
              <a:t>density</a:t>
            </a:r>
            <a:r>
              <a:rPr lang="fr-FR" sz="1200" dirty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</a:rPr>
              <a:t>Range to explore for </a:t>
            </a:r>
            <a:r>
              <a:rPr lang="fr-FR" sz="1200" dirty="0" err="1">
                <a:latin typeface="+mn-lt"/>
              </a:rPr>
              <a:t>parameters</a:t>
            </a:r>
            <a:endParaRPr lang="fr-FR" sz="12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Search</a:t>
            </a:r>
            <a:r>
              <a:rPr lang="fr-FR" sz="1200" b="1" dirty="0">
                <a:latin typeface="+mn-lt"/>
              </a:rPr>
              <a:t> </a:t>
            </a:r>
            <a:r>
              <a:rPr lang="fr-FR" sz="1200" dirty="0">
                <a:latin typeface="+mn-lt"/>
              </a:rPr>
              <a:t>time: 45x2h = </a:t>
            </a:r>
            <a:r>
              <a:rPr lang="fr-FR" sz="1200" b="1" dirty="0">
                <a:latin typeface="+mn-lt"/>
              </a:rPr>
              <a:t>90h</a:t>
            </a:r>
            <a:r>
              <a:rPr lang="fr-FR" sz="1200" dirty="0">
                <a:latin typeface="+mn-lt"/>
              </a:rPr>
              <a:t> (&amp; </a:t>
            </a:r>
            <a:r>
              <a:rPr lang="fr-FR" sz="1200" dirty="0" err="1">
                <a:latin typeface="+mn-lt"/>
              </a:rPr>
              <a:t>sequential</a:t>
            </a:r>
            <a:r>
              <a:rPr lang="fr-FR" sz="1200" dirty="0">
                <a:latin typeface="+mn-lt"/>
              </a:rPr>
              <a:t>)</a:t>
            </a:r>
            <a:br>
              <a:rPr lang="fr-FR" sz="1200" dirty="0">
                <a:latin typeface="+mn-lt"/>
              </a:rPr>
            </a:br>
            <a:r>
              <a:rPr lang="fr-FR" sz="1200" dirty="0">
                <a:latin typeface="+mn-lt"/>
              </a:rPr>
              <a:t>-&gt; </a:t>
            </a:r>
            <a:r>
              <a:rPr lang="fr-FR" sz="1200" b="1" dirty="0">
                <a:latin typeface="+mn-lt"/>
              </a:rPr>
              <a:t>not </a:t>
            </a:r>
            <a:r>
              <a:rPr lang="fr-FR" sz="1200" b="1" dirty="0" err="1">
                <a:latin typeface="+mn-lt"/>
              </a:rPr>
              <a:t>optimized</a:t>
            </a:r>
            <a:endParaRPr lang="fr-FR" sz="12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</a:rPr>
              <a:t>Objective </a:t>
            </a:r>
            <a:r>
              <a:rPr lang="fr-FR" sz="1200" dirty="0" err="1">
                <a:latin typeface="+mn-lt"/>
              </a:rPr>
              <a:t>function</a:t>
            </a:r>
            <a:r>
              <a:rPr lang="fr-FR" sz="1200" dirty="0">
                <a:latin typeface="+mn-lt"/>
              </a:rPr>
              <a:t>: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fr-FR" sz="1200" b="1" dirty="0" err="1">
                <a:latin typeface="+mn-lt"/>
              </a:rPr>
              <a:t>could</a:t>
            </a:r>
            <a:r>
              <a:rPr lang="fr-FR" sz="1200" b="1" dirty="0">
                <a:latin typeface="+mn-lt"/>
              </a:rPr>
              <a:t> </a:t>
            </a:r>
            <a:r>
              <a:rPr lang="fr-FR" sz="1200" b="1" dirty="0" err="1">
                <a:latin typeface="+mn-lt"/>
              </a:rPr>
              <a:t>be</a:t>
            </a:r>
            <a:r>
              <a:rPr lang="fr-FR" sz="1200" b="1" dirty="0">
                <a:latin typeface="+mn-lt"/>
              </a:rPr>
              <a:t> </a:t>
            </a:r>
            <a:r>
              <a:rPr lang="fr-FR" sz="1200" b="1" dirty="0" err="1">
                <a:latin typeface="+mn-lt"/>
              </a:rPr>
              <a:t>higher</a:t>
            </a:r>
            <a:r>
              <a:rPr lang="fr-FR" sz="1200" b="1" dirty="0">
                <a:latin typeface="+mn-lt"/>
              </a:rPr>
              <a:t> ?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+mn-lt"/>
              </a:rPr>
              <a:t>Is </a:t>
            </a:r>
            <a:r>
              <a:rPr lang="fr-FR" sz="1200" b="1" dirty="0" err="1">
                <a:latin typeface="+mn-lt"/>
              </a:rPr>
              <a:t>it</a:t>
            </a:r>
            <a:r>
              <a:rPr lang="fr-FR" sz="1200" b="1" dirty="0">
                <a:latin typeface="+mn-lt"/>
              </a:rPr>
              <a:t> the best </a:t>
            </a:r>
            <a:r>
              <a:rPr lang="fr-FR" sz="1200" b="1" dirty="0" err="1">
                <a:latin typeface="+mn-lt"/>
              </a:rPr>
              <a:t>obj</a:t>
            </a:r>
            <a:r>
              <a:rPr lang="fr-FR" sz="1200" b="1" dirty="0">
                <a:latin typeface="+mn-lt"/>
              </a:rPr>
              <a:t>. </a:t>
            </a:r>
            <a:r>
              <a:rPr lang="fr-FR" sz="1200" b="1" dirty="0" err="1">
                <a:latin typeface="+mn-lt"/>
              </a:rPr>
              <a:t>function</a:t>
            </a:r>
            <a:r>
              <a:rPr lang="fr-FR" sz="1200" b="1" dirty="0">
                <a:latin typeface="+mn-lt"/>
              </a:rPr>
              <a:t>?</a:t>
            </a:r>
          </a:p>
        </p:txBody>
      </p:sp>
      <p:sp>
        <p:nvSpPr>
          <p:cNvPr id="23" name="Espace réservé du contenu 4">
            <a:extLst>
              <a:ext uri="{FF2B5EF4-FFF2-40B4-BE49-F238E27FC236}">
                <a16:creationId xmlns:a16="http://schemas.microsoft.com/office/drawing/2014/main" id="{7AAD6267-C22B-4DC8-B056-2DCC8B8CD990}"/>
              </a:ext>
            </a:extLst>
          </p:cNvPr>
          <p:cNvSpPr txBox="1">
            <a:spLocks/>
          </p:cNvSpPr>
          <p:nvPr/>
        </p:nvSpPr>
        <p:spPr>
          <a:xfrm>
            <a:off x="1171039" y="1565932"/>
            <a:ext cx="1767076" cy="40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45 Simulations histograms</a:t>
            </a:r>
            <a:endParaRPr lang="en-ZA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40AB1A4D-4515-461D-9DA0-CF8D86739836}"/>
              </a:ext>
            </a:extLst>
          </p:cNvPr>
          <p:cNvSpPr txBox="1">
            <a:spLocks/>
          </p:cNvSpPr>
          <p:nvPr/>
        </p:nvSpPr>
        <p:spPr>
          <a:xfrm>
            <a:off x="4773751" y="1668129"/>
            <a:ext cx="2473671" cy="40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Objective function values as a function of optimization parameters</a:t>
            </a:r>
            <a:endParaRPr lang="en-ZA" sz="12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EED1458-E345-48C9-9620-6CEC134C1DA8}"/>
                  </a:ext>
                </a:extLst>
              </p:cNvPr>
              <p:cNvSpPr txBox="1"/>
              <p:nvPr/>
            </p:nvSpPr>
            <p:spPr>
              <a:xfrm>
                <a:off x="7830013" y="2093641"/>
                <a:ext cx="1711109" cy="50244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optfunc</m:t>
                      </m:r>
                      <m:r>
                        <a:rPr lang="fr-FR" sz="1600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fr-FR" sz="1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600" b="0" i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fr-FR" sz="1600" b="0" i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med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mad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>
                  <a:highlight>
                    <a:srgbClr val="FFFF00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EED1458-E345-48C9-9620-6CEC134C1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13" y="2093641"/>
                <a:ext cx="1711109" cy="502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prstDash val="sys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67BA257-7CB4-42D7-8894-20868E32FE1A}"/>
              </a:ext>
            </a:extLst>
          </p:cNvPr>
          <p:cNvCxnSpPr/>
          <p:nvPr/>
        </p:nvCxnSpPr>
        <p:spPr>
          <a:xfrm flipH="1" flipV="1">
            <a:off x="2938115" y="4253880"/>
            <a:ext cx="288032" cy="214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9C04AEE-7CAE-4BE1-B220-37635DB7BCE6}"/>
              </a:ext>
            </a:extLst>
          </p:cNvPr>
          <p:cNvSpPr txBox="1"/>
          <p:nvPr/>
        </p:nvSpPr>
        <p:spPr>
          <a:xfrm>
            <a:off x="2881327" y="4475647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+mn-lt"/>
              </a:rPr>
              <a:t>Median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energy</a:t>
            </a:r>
            <a:endParaRPr lang="fr-FR" sz="1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41541FF-0FB1-4845-BA9B-7E686E7E4588}"/>
                  </a:ext>
                </a:extLst>
              </p:cNvPr>
              <p:cNvSpPr txBox="1"/>
              <p:nvPr/>
            </p:nvSpPr>
            <p:spPr>
              <a:xfrm>
                <a:off x="376529" y="4716141"/>
                <a:ext cx="1593385" cy="294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200" b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</a:rPr>
                          <m:t>Median</m:t>
                        </m:r>
                        <m:r>
                          <a:rPr lang="fr-F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</a:rPr>
                          <m:t>Absolute</m:t>
                        </m:r>
                        <m:r>
                          <a:rPr lang="fr-F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</a:rPr>
                          <m:t>Deviation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</a:rPr>
                          <m:t>Median</m:t>
                        </m:r>
                        <m:r>
                          <a:rPr lang="fr-FR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</a:rPr>
                          <m:t>Energy</m:t>
                        </m:r>
                      </m:den>
                    </m:f>
                  </m:oMath>
                </a14:m>
                <a:endParaRPr lang="fr-FR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41541FF-0FB1-4845-BA9B-7E686E7E4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9" y="4716141"/>
                <a:ext cx="1593385" cy="294440"/>
              </a:xfrm>
              <a:prstGeom prst="rect">
                <a:avLst/>
              </a:prstGeom>
              <a:blipFill>
                <a:blip r:embed="rId5"/>
                <a:stretch>
                  <a:fillRect l="-6130" t="-4167" r="-1533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C0C9EEB-9DED-4EE1-B6EF-8F26F6E466C3}"/>
              </a:ext>
            </a:extLst>
          </p:cNvPr>
          <p:cNvCxnSpPr>
            <a:cxnSpLocks/>
          </p:cNvCxnSpPr>
          <p:nvPr/>
        </p:nvCxnSpPr>
        <p:spPr>
          <a:xfrm flipV="1">
            <a:off x="1137915" y="4253880"/>
            <a:ext cx="72009" cy="352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3770DA8-B0E5-4510-BF3A-AE4E70605762}"/>
              </a:ext>
            </a:extLst>
          </p:cNvPr>
          <p:cNvSpPr/>
          <p:nvPr/>
        </p:nvSpPr>
        <p:spPr>
          <a:xfrm>
            <a:off x="129803" y="1805608"/>
            <a:ext cx="3849261" cy="324036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E7904A-71EE-4A18-8C13-5F10B1943FFB}"/>
              </a:ext>
            </a:extLst>
          </p:cNvPr>
          <p:cNvSpPr/>
          <p:nvPr/>
        </p:nvSpPr>
        <p:spPr>
          <a:xfrm>
            <a:off x="4191160" y="2093641"/>
            <a:ext cx="3638854" cy="27126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DBAC4C4-279B-44A5-9859-D794774B0879}"/>
              </a:ext>
            </a:extLst>
          </p:cNvPr>
          <p:cNvSpPr/>
          <p:nvPr/>
        </p:nvSpPr>
        <p:spPr>
          <a:xfrm>
            <a:off x="5356781" y="2165648"/>
            <a:ext cx="216024" cy="216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19DBC2C-68FC-4BC3-8E26-9B3C585077D0}"/>
              </a:ext>
            </a:extLst>
          </p:cNvPr>
          <p:cNvSpPr/>
          <p:nvPr/>
        </p:nvSpPr>
        <p:spPr>
          <a:xfrm>
            <a:off x="7186587" y="2166070"/>
            <a:ext cx="216024" cy="216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0B7C870-1F14-4F5D-A821-0707E579A4EA}"/>
              </a:ext>
            </a:extLst>
          </p:cNvPr>
          <p:cNvSpPr/>
          <p:nvPr/>
        </p:nvSpPr>
        <p:spPr>
          <a:xfrm>
            <a:off x="6538515" y="3473196"/>
            <a:ext cx="216024" cy="216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E20ADC6-94FA-4367-BA0F-CC61E44DCE6A}"/>
              </a:ext>
            </a:extLst>
          </p:cNvPr>
          <p:cNvSpPr/>
          <p:nvPr/>
        </p:nvSpPr>
        <p:spPr>
          <a:xfrm>
            <a:off x="5186508" y="3484183"/>
            <a:ext cx="216024" cy="216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F3E87BA-0BE6-42E8-90BC-39E3CC4FE58B}"/>
              </a:ext>
            </a:extLst>
          </p:cNvPr>
          <p:cNvSpPr/>
          <p:nvPr/>
        </p:nvSpPr>
        <p:spPr>
          <a:xfrm>
            <a:off x="4795235" y="5122507"/>
            <a:ext cx="216024" cy="216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space réservé du contenu 4">
            <a:extLst>
              <a:ext uri="{FF2B5EF4-FFF2-40B4-BE49-F238E27FC236}">
                <a16:creationId xmlns:a16="http://schemas.microsoft.com/office/drawing/2014/main" id="{2D455B76-A5B5-411A-93E7-924D8172FC86}"/>
              </a:ext>
            </a:extLst>
          </p:cNvPr>
          <p:cNvSpPr txBox="1">
            <a:spLocks/>
          </p:cNvSpPr>
          <p:nvPr/>
        </p:nvSpPr>
        <p:spPr>
          <a:xfrm>
            <a:off x="4981040" y="5109650"/>
            <a:ext cx="2725699" cy="40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Best simulation (accord. to obj. function)</a:t>
            </a:r>
          </a:p>
        </p:txBody>
      </p:sp>
    </p:spTree>
    <p:extLst>
      <p:ext uri="{BB962C8B-B14F-4D97-AF65-F5344CB8AC3E}">
        <p14:creationId xmlns:p14="http://schemas.microsoft.com/office/powerpoint/2010/main" val="240169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1081166" y="2441389"/>
            <a:ext cx="8826464" cy="1176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5. Development of a realistic “Flattened Gaussian Beam” envelope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E9FCF51-A852-411F-B329-6E1D3D2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8002C0F5-0E93-481C-92C8-F890E3B287A9}"/>
              </a:ext>
            </a:extLst>
          </p:cNvPr>
          <p:cNvSpPr txBox="1">
            <a:spLocks/>
          </p:cNvSpPr>
          <p:nvPr/>
        </p:nvSpPr>
        <p:spPr>
          <a:xfrm>
            <a:off x="1713979" y="149425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678172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Definition of a </a:t>
            </a:r>
            <a:r>
              <a:rPr lang="en-US" b="1" dirty="0">
                <a:solidFill>
                  <a:schemeClr val="tx1"/>
                </a:solidFill>
              </a:rPr>
              <a:t>Flattened Gaussian Beam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FGB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Gori, F. (1994). Flattened gaussian beams. </a:t>
            </a:r>
            <a:r>
              <a:rPr lang="en-US" sz="1050" i="1" dirty="0">
                <a:solidFill>
                  <a:schemeClr val="tx1"/>
                </a:solidFill>
              </a:rPr>
              <a:t>Optics Communications</a:t>
            </a:r>
            <a:r>
              <a:rPr lang="en-US" sz="1050" dirty="0">
                <a:solidFill>
                  <a:schemeClr val="tx1"/>
                </a:solidFill>
              </a:rPr>
              <a:t>, </a:t>
            </a:r>
            <a:r>
              <a:rPr lang="en-US" sz="1050" i="1" dirty="0">
                <a:solidFill>
                  <a:schemeClr val="tx1"/>
                </a:solidFill>
              </a:rPr>
              <a:t>107</a:t>
            </a:r>
            <a:r>
              <a:rPr lang="en-US" sz="1050" dirty="0">
                <a:solidFill>
                  <a:schemeClr val="tx1"/>
                </a:solidFill>
              </a:rPr>
              <a:t>(5-6), 335-341.</a:t>
            </a:r>
            <a:endParaRPr lang="en-ZA" sz="1050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happens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when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focus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it</a:t>
            </a:r>
            <a:r>
              <a:rPr lang="fr-FR" dirty="0">
                <a:solidFill>
                  <a:schemeClr val="tx1"/>
                </a:solidFill>
              </a:rPr>
              <a:t> ?</a:t>
            </a:r>
          </a:p>
          <a:p>
            <a:pPr marL="0" indent="0">
              <a:buNone/>
            </a:pPr>
            <a:r>
              <a:rPr lang="fr-FR" sz="1050" dirty="0" err="1">
                <a:solidFill>
                  <a:schemeClr val="tx1"/>
                </a:solidFill>
              </a:rPr>
              <a:t>Santarsiero</a:t>
            </a:r>
            <a:r>
              <a:rPr lang="fr-FR" sz="1050" dirty="0">
                <a:solidFill>
                  <a:schemeClr val="tx1"/>
                </a:solidFill>
              </a:rPr>
              <a:t>  et Al (1997). </a:t>
            </a:r>
            <a:r>
              <a:rPr lang="fr-FR" sz="1050" dirty="0" err="1">
                <a:solidFill>
                  <a:schemeClr val="tx1"/>
                </a:solidFill>
              </a:rPr>
              <a:t>Focusing</a:t>
            </a:r>
            <a:r>
              <a:rPr lang="fr-FR" sz="1050" dirty="0">
                <a:solidFill>
                  <a:schemeClr val="tx1"/>
                </a:solidFill>
              </a:rPr>
              <a:t> of </a:t>
            </a:r>
            <a:r>
              <a:rPr lang="fr-FR" sz="1050" dirty="0" err="1">
                <a:solidFill>
                  <a:schemeClr val="tx1"/>
                </a:solidFill>
              </a:rPr>
              <a:t>axially</a:t>
            </a:r>
            <a:r>
              <a:rPr lang="fr-FR" sz="1050" dirty="0">
                <a:solidFill>
                  <a:schemeClr val="tx1"/>
                </a:solidFill>
              </a:rPr>
              <a:t> </a:t>
            </a:r>
            <a:r>
              <a:rPr lang="fr-FR" sz="1050" dirty="0" err="1">
                <a:solidFill>
                  <a:schemeClr val="tx1"/>
                </a:solidFill>
              </a:rPr>
              <a:t>symmetric</a:t>
            </a:r>
            <a:r>
              <a:rPr lang="fr-FR" sz="1050" dirty="0">
                <a:solidFill>
                  <a:schemeClr val="tx1"/>
                </a:solidFill>
              </a:rPr>
              <a:t> </a:t>
            </a:r>
            <a:r>
              <a:rPr lang="fr-FR" sz="1050" dirty="0" err="1">
                <a:solidFill>
                  <a:schemeClr val="tx1"/>
                </a:solidFill>
              </a:rPr>
              <a:t>flattened</a:t>
            </a:r>
            <a:r>
              <a:rPr lang="fr-FR" sz="1050" dirty="0">
                <a:solidFill>
                  <a:schemeClr val="tx1"/>
                </a:solidFill>
              </a:rPr>
              <a:t> </a:t>
            </a:r>
            <a:r>
              <a:rPr lang="fr-FR" sz="1050" dirty="0" err="1">
                <a:solidFill>
                  <a:schemeClr val="tx1"/>
                </a:solidFill>
              </a:rPr>
              <a:t>Gaussian</a:t>
            </a:r>
            <a:r>
              <a:rPr lang="fr-FR" sz="1050" dirty="0">
                <a:solidFill>
                  <a:schemeClr val="tx1"/>
                </a:solidFill>
              </a:rPr>
              <a:t> </a:t>
            </a:r>
            <a:r>
              <a:rPr lang="fr-FR" sz="1050" dirty="0" err="1">
                <a:solidFill>
                  <a:schemeClr val="tx1"/>
                </a:solidFill>
              </a:rPr>
              <a:t>beams</a:t>
            </a:r>
            <a:r>
              <a:rPr lang="fr-FR" sz="1050" dirty="0">
                <a:solidFill>
                  <a:schemeClr val="tx1"/>
                </a:solidFill>
              </a:rPr>
              <a:t>. </a:t>
            </a:r>
            <a:r>
              <a:rPr lang="fr-FR" sz="1050" i="1" dirty="0">
                <a:solidFill>
                  <a:schemeClr val="tx1"/>
                </a:solidFill>
              </a:rPr>
              <a:t>Journal of Modern </a:t>
            </a:r>
            <a:r>
              <a:rPr lang="fr-FR" sz="1050" i="1" dirty="0" err="1">
                <a:solidFill>
                  <a:schemeClr val="tx1"/>
                </a:solidFill>
              </a:rPr>
              <a:t>Optics</a:t>
            </a:r>
            <a:r>
              <a:rPr lang="fr-FR" sz="1050" dirty="0">
                <a:solidFill>
                  <a:schemeClr val="tx1"/>
                </a:solidFill>
              </a:rPr>
              <a:t>, </a:t>
            </a:r>
            <a:r>
              <a:rPr lang="fr-FR" sz="1050" i="1" dirty="0">
                <a:solidFill>
                  <a:schemeClr val="tx1"/>
                </a:solidFill>
              </a:rPr>
              <a:t>44</a:t>
            </a:r>
            <a:r>
              <a:rPr lang="fr-FR" sz="1050" dirty="0">
                <a:solidFill>
                  <a:schemeClr val="tx1"/>
                </a:solidFill>
              </a:rPr>
              <a:t>(3), 633-650.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24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5. Development of a realistic “Flattened Gaussian Beam” envelope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BDA976-B9DF-4018-9AC7-EA20D47FE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7" y="2381672"/>
            <a:ext cx="3080691" cy="1512168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13B5FB2-83F8-4670-9896-8FC16E7DE814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310307" y="3785827"/>
            <a:ext cx="97283" cy="3800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Espace réservé du contenu 1">
            <a:extLst>
              <a:ext uri="{FF2B5EF4-FFF2-40B4-BE49-F238E27FC236}">
                <a16:creationId xmlns:a16="http://schemas.microsoft.com/office/drawing/2014/main" id="{DB80C562-E001-4ADF-A015-E718E5F980E3}"/>
              </a:ext>
            </a:extLst>
          </p:cNvPr>
          <p:cNvSpPr txBox="1">
            <a:spLocks/>
          </p:cNvSpPr>
          <p:nvPr/>
        </p:nvSpPr>
        <p:spPr>
          <a:xfrm>
            <a:off x="273820" y="4165922"/>
            <a:ext cx="2072973" cy="1384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Each “Laguerre mode” of the laser has it own:</a:t>
            </a:r>
          </a:p>
          <a:p>
            <a:pPr fontAlgn="auto"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</a:rPr>
              <a:t>Weight</a:t>
            </a:r>
          </a:p>
          <a:p>
            <a:pPr fontAlgn="auto"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</a:rPr>
              <a:t>Waist</a:t>
            </a:r>
          </a:p>
          <a:p>
            <a:pPr fontAlgn="auto">
              <a:spcAft>
                <a:spcPts val="0"/>
              </a:spcAft>
            </a:pPr>
            <a:r>
              <a:rPr lang="en-US" sz="1200" b="1" dirty="0">
                <a:solidFill>
                  <a:schemeClr val="tx1"/>
                </a:solidFill>
              </a:rPr>
              <a:t>Phase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91469E7-7A1E-4427-8CDB-D3731E1E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09" y="2091252"/>
            <a:ext cx="1630181" cy="2880320"/>
          </a:xfrm>
          <a:prstGeom prst="rect">
            <a:avLst/>
          </a:prstGeom>
        </p:spPr>
      </p:pic>
      <p:sp>
        <p:nvSpPr>
          <p:cNvPr id="31" name="Espace réservé du contenu 1">
            <a:extLst>
              <a:ext uri="{FF2B5EF4-FFF2-40B4-BE49-F238E27FC236}">
                <a16:creationId xmlns:a16="http://schemas.microsoft.com/office/drawing/2014/main" id="{54C3F454-E588-4218-99F1-E3594E648D4A}"/>
              </a:ext>
            </a:extLst>
          </p:cNvPr>
          <p:cNvSpPr txBox="1">
            <a:spLocks/>
          </p:cNvSpPr>
          <p:nvPr/>
        </p:nvSpPr>
        <p:spPr>
          <a:xfrm>
            <a:off x="2834741" y="4948933"/>
            <a:ext cx="2736304" cy="1384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900" b="1" dirty="0">
                <a:solidFill>
                  <a:schemeClr val="tx1"/>
                </a:solidFill>
              </a:rPr>
              <a:t>Intensity distribution </a:t>
            </a:r>
            <a:r>
              <a:rPr lang="en-US" sz="900" dirty="0">
                <a:solidFill>
                  <a:schemeClr val="tx1"/>
                </a:solidFill>
              </a:rPr>
              <a:t>along a diameter for an FGB of order 49. Transverse coordinates are in millimeters while the number on each curve gives the distance in meters from the waist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68F6ACC-E7DB-4483-BEFF-CA77A60F3F4C}"/>
              </a:ext>
            </a:extLst>
          </p:cNvPr>
          <p:cNvCxnSpPr>
            <a:cxnSpLocks/>
          </p:cNvCxnSpPr>
          <p:nvPr/>
        </p:nvCxnSpPr>
        <p:spPr>
          <a:xfrm flipV="1">
            <a:off x="3370163" y="4491343"/>
            <a:ext cx="504056" cy="481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Espace réservé du contenu 1">
            <a:extLst>
              <a:ext uri="{FF2B5EF4-FFF2-40B4-BE49-F238E27FC236}">
                <a16:creationId xmlns:a16="http://schemas.microsoft.com/office/drawing/2014/main" id="{D3B75D2A-958A-40E5-9EEB-D0EB38E67878}"/>
              </a:ext>
            </a:extLst>
          </p:cNvPr>
          <p:cNvSpPr txBox="1">
            <a:spLocks/>
          </p:cNvSpPr>
          <p:nvPr/>
        </p:nvSpPr>
        <p:spPr>
          <a:xfrm>
            <a:off x="2508511" y="4311781"/>
            <a:ext cx="878711" cy="446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</a:rPr>
              <a:t>Close to a “</a:t>
            </a:r>
            <a:r>
              <a:rPr lang="en-US" sz="1200" b="1" dirty="0">
                <a:solidFill>
                  <a:schemeClr val="tx1"/>
                </a:solidFill>
              </a:rPr>
              <a:t>top hat</a:t>
            </a:r>
            <a:r>
              <a:rPr lang="en-US" sz="1200" dirty="0">
                <a:solidFill>
                  <a:schemeClr val="tx1"/>
                </a:solidFill>
              </a:rPr>
              <a:t>” at its </a:t>
            </a:r>
            <a:r>
              <a:rPr lang="en-US" sz="1200" b="1" dirty="0">
                <a:solidFill>
                  <a:schemeClr val="tx1"/>
                </a:solidFill>
              </a:rPr>
              <a:t>waist</a:t>
            </a: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6816AAB9-24F5-4A33-B7B2-0F248DFA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547" y="2165648"/>
            <a:ext cx="4222945" cy="1343945"/>
          </a:xfrm>
          <a:prstGeom prst="rect">
            <a:avLst/>
          </a:prstGeom>
        </p:spPr>
      </p:pic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9905FDA0-8FD4-466E-ABE1-AC19D0A81F3A}"/>
              </a:ext>
            </a:extLst>
          </p:cNvPr>
          <p:cNvSpPr txBox="1">
            <a:spLocks/>
          </p:cNvSpPr>
          <p:nvPr/>
        </p:nvSpPr>
        <p:spPr>
          <a:xfrm>
            <a:off x="6350866" y="3317776"/>
            <a:ext cx="3538140" cy="253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900" b="1" dirty="0" err="1">
                <a:solidFill>
                  <a:schemeClr val="tx1"/>
                </a:solidFill>
              </a:rPr>
              <a:t>Isophotes</a:t>
            </a:r>
            <a:r>
              <a:rPr lang="en-US" sz="900" b="1" dirty="0">
                <a:solidFill>
                  <a:schemeClr val="tx1"/>
                </a:solidFill>
              </a:rPr>
              <a:t> in the (</a:t>
            </a:r>
            <a:r>
              <a:rPr lang="en-US" sz="900" b="1" dirty="0" err="1">
                <a:solidFill>
                  <a:schemeClr val="tx1"/>
                </a:solidFill>
              </a:rPr>
              <a:t>u,v</a:t>
            </a:r>
            <a:r>
              <a:rPr lang="en-US" sz="900" b="1" dirty="0">
                <a:solidFill>
                  <a:schemeClr val="tx1"/>
                </a:solidFill>
              </a:rPr>
              <a:t>) plane for focused a FGB of order 4 near focus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F0133B2-4126-4B01-BD45-1B80D7CD1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483" y="3571299"/>
            <a:ext cx="2530621" cy="1567079"/>
          </a:xfrm>
          <a:prstGeom prst="rect">
            <a:avLst/>
          </a:prstGeom>
        </p:spPr>
      </p:pic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39EFDCF1-0698-4B01-AA11-EC505D0F88E8}"/>
              </a:ext>
            </a:extLst>
          </p:cNvPr>
          <p:cNvSpPr txBox="1">
            <a:spLocks/>
          </p:cNvSpPr>
          <p:nvPr/>
        </p:nvSpPr>
        <p:spPr>
          <a:xfrm>
            <a:off x="5962230" y="5085435"/>
            <a:ext cx="3775782" cy="253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900" dirty="0">
                <a:solidFill>
                  <a:schemeClr val="tx1"/>
                </a:solidFill>
              </a:rPr>
              <a:t>Intensity profile (along transverse direction) of focused FGBs on the focal plane, for different values of N (order), together with the case corresponding to the “circ” function</a:t>
            </a:r>
          </a:p>
        </p:txBody>
      </p:sp>
      <p:sp>
        <p:nvSpPr>
          <p:cNvPr id="42" name="Espace réservé du contenu 1">
            <a:extLst>
              <a:ext uri="{FF2B5EF4-FFF2-40B4-BE49-F238E27FC236}">
                <a16:creationId xmlns:a16="http://schemas.microsoft.com/office/drawing/2014/main" id="{B05F6B5E-542B-46FD-A9E0-9ED7D67C0091}"/>
              </a:ext>
            </a:extLst>
          </p:cNvPr>
          <p:cNvSpPr txBox="1">
            <a:spLocks/>
          </p:cNvSpPr>
          <p:nvPr/>
        </p:nvSpPr>
        <p:spPr>
          <a:xfrm>
            <a:off x="9495835" y="4448986"/>
            <a:ext cx="546858" cy="253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</a:rPr>
              <a:t>wings</a:t>
            </a:r>
            <a:endParaRPr lang="en-US" sz="12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1ECE844-6D80-4AE7-A0D6-42BB085A3731}"/>
              </a:ext>
            </a:extLst>
          </p:cNvPr>
          <p:cNvCxnSpPr>
            <a:cxnSpLocks/>
          </p:cNvCxnSpPr>
          <p:nvPr/>
        </p:nvCxnSpPr>
        <p:spPr>
          <a:xfrm flipH="1">
            <a:off x="8352180" y="4613919"/>
            <a:ext cx="1143655" cy="2440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5112567" cy="4023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Implementation in </a:t>
            </a:r>
            <a:r>
              <a:rPr lang="en-US" sz="1600" b="1" dirty="0" err="1">
                <a:solidFill>
                  <a:schemeClr val="tx1"/>
                </a:solidFill>
              </a:rPr>
              <a:t>Smilei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Based on Gilles Maynard’s work in </a:t>
            </a:r>
            <a:r>
              <a:rPr lang="en-US" sz="1200" b="1" dirty="0">
                <a:solidFill>
                  <a:schemeClr val="tx1"/>
                </a:solidFill>
              </a:rPr>
              <a:t>FBPIC</a:t>
            </a:r>
            <a:r>
              <a:rPr lang="en-US" sz="1200" dirty="0">
                <a:solidFill>
                  <a:schemeClr val="tx1"/>
                </a:solidFill>
              </a:rPr>
              <a:t> (and a code structure given by Francesco Massimo)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Theoretical description: </a:t>
            </a:r>
            <a:r>
              <a:rPr lang="en-US" sz="800" dirty="0">
                <a:solidFill>
                  <a:schemeClr val="tx1"/>
                </a:solidFill>
                <a:hlinkClick r:id="rId2"/>
              </a:rPr>
              <a:t>https://fbpic.github.io/api_reference/lpa_utilities/laser_profiles/flattened.html</a:t>
            </a: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</a:rPr>
              <a:t>FBPIC source code: </a:t>
            </a:r>
            <a:r>
              <a:rPr lang="en-US" sz="800" dirty="0">
                <a:solidFill>
                  <a:schemeClr val="tx1"/>
                </a:solidFill>
                <a:hlinkClick r:id="rId3"/>
              </a:rPr>
              <a:t>https://fbpic.github.io/_modules/fbpic/lpa_utils/laser/laser_profiles.html#FlattenedGaussianLaser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25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5. Development of a realistic “Flattened Gaussian Beam” envelope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3B0F406-AA5B-4E24-82F7-D008EA41F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35"/>
          <a:stretch/>
        </p:blipFill>
        <p:spPr>
          <a:xfrm>
            <a:off x="669925" y="2982432"/>
            <a:ext cx="4512460" cy="26094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17455AD-D17C-47E5-92A8-4C32ADC9F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251" y="882920"/>
            <a:ext cx="5058712" cy="4307064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72A6FEB0-4164-4E26-922E-18C0E0668B00}"/>
              </a:ext>
            </a:extLst>
          </p:cNvPr>
          <p:cNvSpPr/>
          <p:nvPr/>
        </p:nvSpPr>
        <p:spPr>
          <a:xfrm>
            <a:off x="7690643" y="4613920"/>
            <a:ext cx="216024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4751C0F-3373-455B-9B5A-AF18A057881D}"/>
              </a:ext>
            </a:extLst>
          </p:cNvPr>
          <p:cNvCxnSpPr>
            <a:cxnSpLocks/>
          </p:cNvCxnSpPr>
          <p:nvPr/>
        </p:nvCxnSpPr>
        <p:spPr>
          <a:xfrm>
            <a:off x="5890443" y="882920"/>
            <a:ext cx="0" cy="35149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F88CF58-81F8-4916-8B66-1D10AA967EBC}"/>
              </a:ext>
            </a:extLst>
          </p:cNvPr>
          <p:cNvCxnSpPr>
            <a:cxnSpLocks/>
          </p:cNvCxnSpPr>
          <p:nvPr/>
        </p:nvCxnSpPr>
        <p:spPr>
          <a:xfrm>
            <a:off x="5890443" y="4397896"/>
            <a:ext cx="21602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3D6FDA3-8D6F-42BC-8765-6646D4F89645}"/>
              </a:ext>
            </a:extLst>
          </p:cNvPr>
          <p:cNvCxnSpPr>
            <a:cxnSpLocks/>
          </p:cNvCxnSpPr>
          <p:nvPr/>
        </p:nvCxnSpPr>
        <p:spPr>
          <a:xfrm>
            <a:off x="5890443" y="882920"/>
            <a:ext cx="21602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037A55E5-DE4B-4298-8917-93326BB0431F}"/>
              </a:ext>
            </a:extLst>
          </p:cNvPr>
          <p:cNvCxnSpPr>
            <a:cxnSpLocks/>
          </p:cNvCxnSpPr>
          <p:nvPr/>
        </p:nvCxnSpPr>
        <p:spPr>
          <a:xfrm>
            <a:off x="5890442" y="3245768"/>
            <a:ext cx="1656185" cy="135812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Espace réservé du contenu 1">
            <a:extLst>
              <a:ext uri="{FF2B5EF4-FFF2-40B4-BE49-F238E27FC236}">
                <a16:creationId xmlns:a16="http://schemas.microsoft.com/office/drawing/2014/main" id="{28BA5015-4F93-4A6F-88EE-BD01976011C8}"/>
              </a:ext>
            </a:extLst>
          </p:cNvPr>
          <p:cNvSpPr txBox="1">
            <a:spLocks/>
          </p:cNvSpPr>
          <p:nvPr/>
        </p:nvSpPr>
        <p:spPr>
          <a:xfrm>
            <a:off x="2133715" y="2747304"/>
            <a:ext cx="1392775" cy="2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Useful variables</a:t>
            </a:r>
          </a:p>
        </p:txBody>
      </p:sp>
      <p:sp>
        <p:nvSpPr>
          <p:cNvPr id="48" name="Espace réservé du contenu 1">
            <a:extLst>
              <a:ext uri="{FF2B5EF4-FFF2-40B4-BE49-F238E27FC236}">
                <a16:creationId xmlns:a16="http://schemas.microsoft.com/office/drawing/2014/main" id="{A43A0216-4231-4663-BEB1-E6D6E0FBD176}"/>
              </a:ext>
            </a:extLst>
          </p:cNvPr>
          <p:cNvSpPr txBox="1">
            <a:spLocks/>
          </p:cNvSpPr>
          <p:nvPr/>
        </p:nvSpPr>
        <p:spPr>
          <a:xfrm>
            <a:off x="7036415" y="5219067"/>
            <a:ext cx="2028536" cy="2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FGB definition + integration</a:t>
            </a:r>
          </a:p>
        </p:txBody>
      </p:sp>
    </p:spTree>
    <p:extLst>
      <p:ext uri="{BB962C8B-B14F-4D97-AF65-F5344CB8AC3E}">
        <p14:creationId xmlns:p14="http://schemas.microsoft.com/office/powerpoint/2010/main" val="695709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73820" y="1445569"/>
            <a:ext cx="5040559" cy="4023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Conclusion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good agreement </a:t>
            </a:r>
            <a:r>
              <a:rPr lang="en-US" sz="1200" dirty="0">
                <a:solidFill>
                  <a:schemeClr val="tx1"/>
                </a:solidFill>
              </a:rPr>
              <a:t>between FBPIC (direct python plots using the raw formula) and </a:t>
            </a:r>
            <a:r>
              <a:rPr lang="en-US" sz="1200" dirty="0" err="1">
                <a:solidFill>
                  <a:schemeClr val="tx1"/>
                </a:solidFill>
              </a:rPr>
              <a:t>Smilei</a:t>
            </a:r>
            <a:r>
              <a:rPr lang="en-US" sz="1200" dirty="0">
                <a:solidFill>
                  <a:schemeClr val="tx1"/>
                </a:solidFill>
              </a:rPr>
              <a:t> simulated </a:t>
            </a:r>
            <a:r>
              <a:rPr lang="en-US" sz="1200" dirty="0" err="1">
                <a:solidFill>
                  <a:schemeClr val="tx1"/>
                </a:solidFill>
              </a:rPr>
              <a:t>Env_E_abs</a:t>
            </a:r>
            <a:r>
              <a:rPr lang="en-US" sz="1200" dirty="0">
                <a:solidFill>
                  <a:schemeClr val="tx1"/>
                </a:solidFill>
              </a:rPr>
              <a:t> envelope, for a 5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order FGB.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Small difference far from focus</a:t>
            </a:r>
          </a:p>
          <a:p>
            <a:pPr lvl="2"/>
            <a:r>
              <a:rPr lang="en-US" sz="1000" dirty="0">
                <a:solidFill>
                  <a:schemeClr val="tx1"/>
                </a:solidFill>
              </a:rPr>
              <a:t>box transverse size 212 um</a:t>
            </a:r>
          </a:p>
          <a:p>
            <a:pPr lvl="2"/>
            <a:r>
              <a:rPr lang="en-US" sz="1000" dirty="0">
                <a:solidFill>
                  <a:schemeClr val="tx1"/>
                </a:solidFill>
              </a:rPr>
              <a:t>choice of slice might induce slight peak change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Comments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do the same benchmark with FBPIC, but </a:t>
            </a:r>
            <a:r>
              <a:rPr lang="en-US" sz="1200" b="1" dirty="0">
                <a:solidFill>
                  <a:schemeClr val="tx1"/>
                </a:solidFill>
              </a:rPr>
              <a:t>with plasma </a:t>
            </a:r>
            <a:r>
              <a:rPr lang="en-US" sz="1200" dirty="0">
                <a:solidFill>
                  <a:schemeClr val="tx1"/>
                </a:solidFill>
              </a:rPr>
              <a:t>to compare:</a:t>
            </a:r>
          </a:p>
          <a:p>
            <a:pPr lvl="2"/>
            <a:r>
              <a:rPr lang="en-US" sz="1000" dirty="0" err="1">
                <a:solidFill>
                  <a:schemeClr val="tx1"/>
                </a:solidFill>
              </a:rPr>
              <a:t>Autofocalisation</a:t>
            </a:r>
            <a:endParaRPr lang="en-US" sz="1000" dirty="0">
              <a:solidFill>
                <a:schemeClr val="tx1"/>
              </a:solidFill>
            </a:endParaRPr>
          </a:p>
          <a:p>
            <a:pPr lvl="2"/>
            <a:r>
              <a:rPr lang="en-US" sz="1100" dirty="0">
                <a:solidFill>
                  <a:schemeClr val="tx1"/>
                </a:solidFill>
              </a:rPr>
              <a:t>Electron injection/acceleration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Ultimately, compare with </a:t>
            </a:r>
            <a:r>
              <a:rPr lang="en-US" sz="1200" b="1" dirty="0">
                <a:solidFill>
                  <a:schemeClr val="tx1"/>
                </a:solidFill>
              </a:rPr>
              <a:t>experimental data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1000" dirty="0">
                <a:solidFill>
                  <a:schemeClr val="tx1"/>
                </a:solidFill>
              </a:rPr>
              <a:t>Fit the FGB order with the experimentally measured one</a:t>
            </a:r>
          </a:p>
          <a:p>
            <a:pPr lvl="2"/>
            <a:r>
              <a:rPr lang="en-US" sz="1000" dirty="0">
                <a:solidFill>
                  <a:schemeClr val="tx1"/>
                </a:solidFill>
              </a:rPr>
              <a:t>Compare the ionization between simulation and experiment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26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E425A2-30F2-4438-8ED4-C6B46AC22151}"/>
              </a:ext>
            </a:extLst>
          </p:cNvPr>
          <p:cNvSpPr txBox="1">
            <a:spLocks/>
          </p:cNvSpPr>
          <p:nvPr/>
        </p:nvSpPr>
        <p:spPr>
          <a:xfrm>
            <a:off x="1713978" y="149425"/>
            <a:ext cx="633670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5. Development of a realistic “Flattened Gaussian Beam” envelope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A4F08F9-B589-4B45-9036-02B1842D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C32D61F1-581A-497D-B99D-BFF7E664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4B96F2-BBF9-415D-B4AB-0DEC37A2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98" y="979288"/>
            <a:ext cx="5137608" cy="42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8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67A5D04-DD67-4751-A635-C543B5AA4159}"/>
              </a:ext>
            </a:extLst>
          </p:cNvPr>
          <p:cNvSpPr/>
          <p:nvPr/>
        </p:nvSpPr>
        <p:spPr>
          <a:xfrm>
            <a:off x="6311652" y="1577393"/>
            <a:ext cx="544095" cy="125841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pallas-logo-2.png" descr="pallas-logo-2.png">
            <a:extLst>
              <a:ext uri="{FF2B5EF4-FFF2-40B4-BE49-F238E27FC236}">
                <a16:creationId xmlns:a16="http://schemas.microsoft.com/office/drawing/2014/main" id="{460321BA-C58B-455D-A7F9-8A1FEACD1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81" y="1995860"/>
            <a:ext cx="943947" cy="841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6F1641-F098-4133-9126-624BA9B177F2}"/>
              </a:ext>
            </a:extLst>
          </p:cNvPr>
          <p:cNvSpPr/>
          <p:nvPr/>
        </p:nvSpPr>
        <p:spPr>
          <a:xfrm>
            <a:off x="705868" y="1229544"/>
            <a:ext cx="3390236" cy="43924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634716-DA7F-45E4-9C5E-1214B6DD8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3" y="5045968"/>
            <a:ext cx="1154857" cy="49586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6C3C11B-9167-4033-8F4A-F3A60940BEDF}"/>
              </a:ext>
            </a:extLst>
          </p:cNvPr>
          <p:cNvCxnSpPr>
            <a:cxnSpLocks/>
          </p:cNvCxnSpPr>
          <p:nvPr/>
        </p:nvCxnSpPr>
        <p:spPr>
          <a:xfrm flipV="1">
            <a:off x="2573215" y="1936081"/>
            <a:ext cx="241601" cy="1352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770384CF-8533-433A-B4FE-9F8B044195AC}"/>
              </a:ext>
            </a:extLst>
          </p:cNvPr>
          <p:cNvSpPr txBox="1">
            <a:spLocks/>
          </p:cNvSpPr>
          <p:nvPr/>
        </p:nvSpPr>
        <p:spPr>
          <a:xfrm>
            <a:off x="2870394" y="1466740"/>
            <a:ext cx="978197" cy="287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solidFill>
                  <a:srgbClr val="FF6700"/>
                </a:solidFill>
                <a:latin typeface="+mn-lt"/>
              </a:rPr>
              <a:t>Plasma Cell design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EACDB149-6914-40F5-829E-2E0F0007BA19}"/>
              </a:ext>
            </a:extLst>
          </p:cNvPr>
          <p:cNvSpPr txBox="1">
            <a:spLocks/>
          </p:cNvSpPr>
          <p:nvPr/>
        </p:nvSpPr>
        <p:spPr>
          <a:xfrm>
            <a:off x="2764061" y="2881443"/>
            <a:ext cx="1284672" cy="4899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high quality electron beam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1EB093B1-2EE5-4CCE-BF00-3698F92CC82C}"/>
              </a:ext>
            </a:extLst>
          </p:cNvPr>
          <p:cNvSpPr txBox="1">
            <a:spLocks/>
          </p:cNvSpPr>
          <p:nvPr/>
        </p:nvSpPr>
        <p:spPr>
          <a:xfrm>
            <a:off x="904965" y="1364193"/>
            <a:ext cx="821795" cy="485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Stability at 10 Hz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6C5F407-AF98-492E-A152-6B6725508916}"/>
              </a:ext>
            </a:extLst>
          </p:cNvPr>
          <p:cNvCxnSpPr>
            <a:cxnSpLocks/>
          </p:cNvCxnSpPr>
          <p:nvPr/>
        </p:nvCxnSpPr>
        <p:spPr>
          <a:xfrm>
            <a:off x="2653724" y="2541461"/>
            <a:ext cx="347197" cy="2802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ACD0990-DDE2-4D45-9FDF-285D8835C568}"/>
              </a:ext>
            </a:extLst>
          </p:cNvPr>
          <p:cNvCxnSpPr>
            <a:cxnSpLocks/>
          </p:cNvCxnSpPr>
          <p:nvPr/>
        </p:nvCxnSpPr>
        <p:spPr>
          <a:xfrm flipH="1" flipV="1">
            <a:off x="1303177" y="1909076"/>
            <a:ext cx="253389" cy="153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71DDC9DF-DD2D-4192-BA63-11910CDF5B3A}"/>
              </a:ext>
            </a:extLst>
          </p:cNvPr>
          <p:cNvSpPr txBox="1">
            <a:spLocks/>
          </p:cNvSpPr>
          <p:nvPr/>
        </p:nvSpPr>
        <p:spPr>
          <a:xfrm>
            <a:off x="803178" y="4180192"/>
            <a:ext cx="3292925" cy="1046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400" dirty="0"/>
              <a:t>Participation to R&amp;D Technical Design Report in preparatory phase on </a:t>
            </a:r>
            <a:r>
              <a:rPr lang="en-ZA" sz="1400" b="1" dirty="0"/>
              <a:t>high-quality laser-plasma injector (LPI)</a:t>
            </a:r>
            <a:r>
              <a:rPr lang="en-ZA" sz="1400" dirty="0"/>
              <a:t> for EUPRAXIA</a:t>
            </a:r>
            <a:r>
              <a:rPr lang="en-ZA" sz="1400" b="1" baseline="30000" dirty="0"/>
              <a:t> </a:t>
            </a:r>
            <a:r>
              <a:rPr lang="en-ZA" sz="1400" dirty="0"/>
              <a:t>Horizon 2020 European project</a:t>
            </a:r>
            <a:endParaRPr lang="en-ZA" sz="1400" b="1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C425B8B4-5C46-4D50-A7AD-849673BC4699}"/>
              </a:ext>
            </a:extLst>
          </p:cNvPr>
          <p:cNvSpPr txBox="1">
            <a:spLocks/>
          </p:cNvSpPr>
          <p:nvPr/>
        </p:nvSpPr>
        <p:spPr>
          <a:xfrm>
            <a:off x="853076" y="2954153"/>
            <a:ext cx="1567179" cy="4899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Beam transport</a:t>
            </a:r>
            <a:br>
              <a:rPr lang="en-ZA" sz="1400" b="1" dirty="0">
                <a:latin typeface="+mn-lt"/>
              </a:rPr>
            </a:br>
            <a:r>
              <a:rPr lang="en-ZA" sz="1400" b="1" dirty="0">
                <a:latin typeface="+mn-lt"/>
              </a:rPr>
              <a:t>-&gt; multi-stage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50A6E5-8DBD-4139-A800-10D1AAAA2252}"/>
              </a:ext>
            </a:extLst>
          </p:cNvPr>
          <p:cNvCxnSpPr>
            <a:cxnSpLocks/>
          </p:cNvCxnSpPr>
          <p:nvPr/>
        </p:nvCxnSpPr>
        <p:spPr>
          <a:xfrm flipH="1">
            <a:off x="1429872" y="2664024"/>
            <a:ext cx="157357" cy="2010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E6B0F813-B976-44EC-A421-2447CB6CD563}"/>
              </a:ext>
            </a:extLst>
          </p:cNvPr>
          <p:cNvSpPr txBox="1">
            <a:spLocks/>
          </p:cNvSpPr>
          <p:nvPr/>
        </p:nvSpPr>
        <p:spPr>
          <a:xfrm>
            <a:off x="874027" y="3588117"/>
            <a:ext cx="3299271" cy="553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P</a:t>
            </a:r>
            <a:r>
              <a:rPr lang="en-ZA" sz="1400" dirty="0">
                <a:latin typeface="+mn-lt"/>
              </a:rPr>
              <a:t>rototyping </a:t>
            </a:r>
            <a:r>
              <a:rPr lang="en-ZA" sz="1400" b="1" dirty="0">
                <a:latin typeface="+mn-lt"/>
              </a:rPr>
              <a:t>A</a:t>
            </a:r>
            <a:r>
              <a:rPr lang="en-ZA" sz="1400" dirty="0">
                <a:latin typeface="+mn-lt"/>
              </a:rPr>
              <a:t>ccelerator based on </a:t>
            </a:r>
            <a:r>
              <a:rPr lang="en-ZA" sz="1400" b="1" dirty="0">
                <a:latin typeface="+mn-lt"/>
              </a:rPr>
              <a:t>L</a:t>
            </a:r>
            <a:r>
              <a:rPr lang="en-ZA" sz="1400" dirty="0">
                <a:latin typeface="+mn-lt"/>
              </a:rPr>
              <a:t>aser-</a:t>
            </a:r>
            <a:r>
              <a:rPr lang="en-ZA" sz="1400" dirty="0" err="1">
                <a:latin typeface="+mn-lt"/>
              </a:rPr>
              <a:t>p</a:t>
            </a:r>
            <a:r>
              <a:rPr lang="en-ZA" sz="1400" b="1" dirty="0" err="1">
                <a:latin typeface="+mn-lt"/>
              </a:rPr>
              <a:t>LAS</a:t>
            </a:r>
            <a:r>
              <a:rPr lang="en-ZA" sz="1400" dirty="0" err="1">
                <a:latin typeface="+mn-lt"/>
              </a:rPr>
              <a:t>ma</a:t>
            </a:r>
            <a:r>
              <a:rPr lang="en-ZA" sz="1400" dirty="0">
                <a:latin typeface="+mn-lt"/>
              </a:rPr>
              <a:t> technology</a:t>
            </a:r>
            <a:endParaRPr lang="en-ZA" sz="1400" b="1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030177-9425-4E61-BA84-71119931B2BC}"/>
              </a:ext>
            </a:extLst>
          </p:cNvPr>
          <p:cNvSpPr txBox="1"/>
          <p:nvPr/>
        </p:nvSpPr>
        <p:spPr>
          <a:xfrm>
            <a:off x="2265573" y="5144090"/>
            <a:ext cx="168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>
                <a:hlinkClick r:id="rId4"/>
              </a:rPr>
              <a:t>https://pallas.ijclab.in2p3.fr/</a:t>
            </a:r>
            <a:endParaRPr lang="en-ZA" sz="800" dirty="0"/>
          </a:p>
          <a:p>
            <a:r>
              <a:rPr lang="en-ZA" sz="800" dirty="0">
                <a:hlinkClick r:id="rId5"/>
              </a:rPr>
              <a:t>http://www.eupraxia-project.eu/</a:t>
            </a:r>
            <a:r>
              <a:rPr lang="en-ZA" sz="800" dirty="0"/>
              <a:t>  </a:t>
            </a:r>
            <a:endParaRPr lang="fr-FR" sz="800" dirty="0">
              <a:latin typeface="Myriad Pro" panose="020B0503030403020204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A550106-9A65-4A3B-B017-8E66BCBED371}"/>
              </a:ext>
            </a:extLst>
          </p:cNvPr>
          <p:cNvCxnSpPr>
            <a:cxnSpLocks/>
          </p:cNvCxnSpPr>
          <p:nvPr/>
        </p:nvCxnSpPr>
        <p:spPr>
          <a:xfrm>
            <a:off x="4011674" y="1680779"/>
            <a:ext cx="366601" cy="0"/>
          </a:xfrm>
          <a:prstGeom prst="straightConnector1">
            <a:avLst/>
          </a:prstGeom>
          <a:ln w="28575">
            <a:solidFill>
              <a:srgbClr val="FF67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E90BA550-F078-4C9D-A1AA-60F2557E2AEA}"/>
              </a:ext>
            </a:extLst>
          </p:cNvPr>
          <p:cNvSpPr txBox="1">
            <a:spLocks/>
          </p:cNvSpPr>
          <p:nvPr/>
        </p:nvSpPr>
        <p:spPr>
          <a:xfrm>
            <a:off x="1689126" y="979489"/>
            <a:ext cx="1521027" cy="2289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600" b="1" dirty="0">
                <a:latin typeface="+mj-lt"/>
              </a:rPr>
              <a:t>Laboratory project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525EB8-5E6B-4878-89C3-E916ACC733C2}"/>
              </a:ext>
            </a:extLst>
          </p:cNvPr>
          <p:cNvSpPr/>
          <p:nvPr/>
        </p:nvSpPr>
        <p:spPr>
          <a:xfrm>
            <a:off x="5765819" y="1577393"/>
            <a:ext cx="544095" cy="12584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54D9A5-4F0A-4DE3-8018-428A64988ACC}"/>
              </a:ext>
            </a:extLst>
          </p:cNvPr>
          <p:cNvSpPr/>
          <p:nvPr/>
        </p:nvSpPr>
        <p:spPr>
          <a:xfrm>
            <a:off x="6765842" y="2108274"/>
            <a:ext cx="150361" cy="1838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14B3851-AE23-463C-A5F2-D032769E4ABD}"/>
              </a:ext>
            </a:extLst>
          </p:cNvPr>
          <p:cNvSpPr txBox="1"/>
          <p:nvPr/>
        </p:nvSpPr>
        <p:spPr>
          <a:xfrm>
            <a:off x="7174403" y="4971232"/>
            <a:ext cx="346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+mn-lt"/>
              </a:rPr>
              <a:t>L</a:t>
            </a:r>
            <a:r>
              <a:rPr lang="fr-FR" sz="1400" dirty="0">
                <a:latin typeface="+mn-lt"/>
              </a:rPr>
              <a:t>aser</a:t>
            </a:r>
            <a:r>
              <a:rPr lang="fr-FR" sz="1400" b="1" dirty="0">
                <a:latin typeface="+mn-lt"/>
              </a:rPr>
              <a:t> W</a:t>
            </a:r>
            <a:r>
              <a:rPr lang="fr-FR" sz="1400" dirty="0">
                <a:latin typeface="+mn-lt"/>
              </a:rPr>
              <a:t>ake</a:t>
            </a:r>
            <a:r>
              <a:rPr lang="fr-FR" sz="1400" b="1" dirty="0">
                <a:latin typeface="+mn-lt"/>
              </a:rPr>
              <a:t> F</a:t>
            </a:r>
            <a:r>
              <a:rPr lang="fr-FR" sz="1400" dirty="0">
                <a:latin typeface="+mn-lt"/>
              </a:rPr>
              <a:t>ield </a:t>
            </a:r>
            <a:r>
              <a:rPr lang="fr-FR" sz="1400" b="1" dirty="0" err="1">
                <a:latin typeface="+mn-lt"/>
              </a:rPr>
              <a:t>A</a:t>
            </a:r>
            <a:r>
              <a:rPr lang="fr-FR" sz="1400" dirty="0" err="1">
                <a:latin typeface="+mn-lt"/>
              </a:rPr>
              <a:t>cceleration</a:t>
            </a:r>
            <a:r>
              <a:rPr lang="fr-FR" sz="1400" b="1" dirty="0">
                <a:latin typeface="+mn-lt"/>
              </a:rPr>
              <a:t> (LWFA) </a:t>
            </a:r>
            <a:r>
              <a:rPr lang="fr-FR" sz="1400" dirty="0">
                <a:latin typeface="+mn-lt"/>
              </a:rPr>
              <a:t>[1]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ECD3DCE-2E34-42CB-BEE6-9F9C478E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9701" r="70456" b="15155"/>
          <a:stretch/>
        </p:blipFill>
        <p:spPr>
          <a:xfrm>
            <a:off x="4288113" y="1811440"/>
            <a:ext cx="738234" cy="82154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AD16EB4-BDF3-4BF7-84EF-A6564856C0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9701" r="70456" b="15155"/>
          <a:stretch/>
        </p:blipFill>
        <p:spPr>
          <a:xfrm>
            <a:off x="8577305" y="1926465"/>
            <a:ext cx="481490" cy="619511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1107366-2741-4D03-A1BE-9A46828FE5E7}"/>
              </a:ext>
            </a:extLst>
          </p:cNvPr>
          <p:cNvCxnSpPr/>
          <p:nvPr/>
        </p:nvCxnSpPr>
        <p:spPr>
          <a:xfrm>
            <a:off x="4970121" y="2206602"/>
            <a:ext cx="560282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58EF2B19-A1AC-4EE0-AD80-1EDF71695FFA}"/>
              </a:ext>
            </a:extLst>
          </p:cNvPr>
          <p:cNvSpPr/>
          <p:nvPr/>
        </p:nvSpPr>
        <p:spPr>
          <a:xfrm rot="5400000">
            <a:off x="5912995" y="1519599"/>
            <a:ext cx="250221" cy="186841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A9BE26-9888-4352-9E79-8108C772E522}"/>
              </a:ext>
            </a:extLst>
          </p:cNvPr>
          <p:cNvSpPr/>
          <p:nvPr/>
        </p:nvSpPr>
        <p:spPr>
          <a:xfrm>
            <a:off x="5700926" y="2114668"/>
            <a:ext cx="150361" cy="1838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6278805-5026-40AE-867A-09AB368AAE34}"/>
              </a:ext>
            </a:extLst>
          </p:cNvPr>
          <p:cNvGrpSpPr/>
          <p:nvPr/>
        </p:nvGrpSpPr>
        <p:grpSpPr>
          <a:xfrm>
            <a:off x="4594299" y="2015238"/>
            <a:ext cx="3966269" cy="396074"/>
            <a:chOff x="3353026" y="3805177"/>
            <a:chExt cx="6322214" cy="396074"/>
          </a:xfrm>
        </p:grpSpPr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7F5AFD56-B502-4DB5-A8AC-22BFA7C9D1DA}"/>
                </a:ext>
              </a:extLst>
            </p:cNvPr>
            <p:cNvSpPr/>
            <p:nvPr/>
          </p:nvSpPr>
          <p:spPr>
            <a:xfrm rot="5400000">
              <a:off x="4422232" y="2736000"/>
              <a:ext cx="396045" cy="2534457"/>
            </a:xfrm>
            <a:prstGeom prst="triangl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B5F51A11-E587-43FB-93D9-A3F77FED8ADB}"/>
                </a:ext>
              </a:extLst>
            </p:cNvPr>
            <p:cNvSpPr/>
            <p:nvPr/>
          </p:nvSpPr>
          <p:spPr>
            <a:xfrm rot="16200000" flipH="1">
              <a:off x="7594335" y="2120318"/>
              <a:ext cx="396045" cy="3765764"/>
            </a:xfrm>
            <a:prstGeom prst="triangl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26FDF8B1-5AA7-49A7-A364-73A25DF9EE11}"/>
              </a:ext>
            </a:extLst>
          </p:cNvPr>
          <p:cNvSpPr/>
          <p:nvPr/>
        </p:nvSpPr>
        <p:spPr>
          <a:xfrm rot="16200000" flipH="1">
            <a:off x="6578377" y="1689998"/>
            <a:ext cx="886790" cy="1017229"/>
          </a:xfrm>
          <a:prstGeom prst="triangle">
            <a:avLst/>
          </a:prstGeom>
          <a:solidFill>
            <a:srgbClr val="F392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C7607B9F-2B2C-4E05-8872-695E0ED43B68}"/>
              </a:ext>
            </a:extLst>
          </p:cNvPr>
          <p:cNvSpPr/>
          <p:nvPr/>
        </p:nvSpPr>
        <p:spPr>
          <a:xfrm rot="5400000" flipH="1">
            <a:off x="5173271" y="1697985"/>
            <a:ext cx="886790" cy="1017229"/>
          </a:xfrm>
          <a:prstGeom prst="triangl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FDF6C3B0-12B5-4989-9482-FD84E3092248}"/>
              </a:ext>
            </a:extLst>
          </p:cNvPr>
          <p:cNvSpPr txBox="1">
            <a:spLocks/>
          </p:cNvSpPr>
          <p:nvPr/>
        </p:nvSpPr>
        <p:spPr>
          <a:xfrm>
            <a:off x="4781500" y="1200498"/>
            <a:ext cx="1659263" cy="424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Plasma cell</a:t>
            </a:r>
            <a:br>
              <a:rPr lang="en-ZA" sz="1400" dirty="0">
                <a:latin typeface="+mn-lt"/>
              </a:rPr>
            </a:br>
            <a:endParaRPr lang="en-ZA" sz="1400" dirty="0">
              <a:latin typeface="+mn-lt"/>
            </a:endParaRPr>
          </a:p>
        </p:txBody>
      </p:sp>
      <p:sp>
        <p:nvSpPr>
          <p:cNvPr id="41" name="Textplatzhalter 7">
            <a:extLst>
              <a:ext uri="{FF2B5EF4-FFF2-40B4-BE49-F238E27FC236}">
                <a16:creationId xmlns:a16="http://schemas.microsoft.com/office/drawing/2014/main" id="{E6199AF8-3932-4665-AA12-624F4E2189F3}"/>
              </a:ext>
            </a:extLst>
          </p:cNvPr>
          <p:cNvSpPr txBox="1">
            <a:spLocks/>
          </p:cNvSpPr>
          <p:nvPr/>
        </p:nvSpPr>
        <p:spPr>
          <a:xfrm>
            <a:off x="5765819" y="994242"/>
            <a:ext cx="1168031" cy="2388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ZA" sz="1400" dirty="0">
                <a:latin typeface="+mn-lt"/>
              </a:rPr>
              <a:t>2 gas injection (multizone)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DCE9C53-E3B3-40C2-AF44-39DDC90199BF}"/>
              </a:ext>
            </a:extLst>
          </p:cNvPr>
          <p:cNvSpPr/>
          <p:nvPr/>
        </p:nvSpPr>
        <p:spPr>
          <a:xfrm>
            <a:off x="8122691" y="2133872"/>
            <a:ext cx="374413" cy="138602"/>
          </a:xfrm>
          <a:prstGeom prst="ellips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43" name="Textplatzhalter 7">
            <a:extLst>
              <a:ext uri="{FF2B5EF4-FFF2-40B4-BE49-F238E27FC236}">
                <a16:creationId xmlns:a16="http://schemas.microsoft.com/office/drawing/2014/main" id="{3FB1829A-9660-4FC8-914C-184EFD050274}"/>
              </a:ext>
            </a:extLst>
          </p:cNvPr>
          <p:cNvSpPr txBox="1">
            <a:spLocks/>
          </p:cNvSpPr>
          <p:nvPr/>
        </p:nvSpPr>
        <p:spPr>
          <a:xfrm>
            <a:off x="7884350" y="1999225"/>
            <a:ext cx="356874" cy="226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ZA" sz="1400" b="1" dirty="0">
                <a:solidFill>
                  <a:schemeClr val="accent1"/>
                </a:solidFill>
              </a:rPr>
              <a:t>e-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BA07422-8DBC-44D4-B0F0-E19607A8910E}"/>
              </a:ext>
            </a:extLst>
          </p:cNvPr>
          <p:cNvSpPr/>
          <p:nvPr/>
        </p:nvSpPr>
        <p:spPr>
          <a:xfrm>
            <a:off x="6188664" y="2190648"/>
            <a:ext cx="168563" cy="45719"/>
          </a:xfrm>
          <a:prstGeom prst="ellips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D6CF9F2A-8842-4A0D-828A-BC9A07908330}"/>
              </a:ext>
            </a:extLst>
          </p:cNvPr>
          <p:cNvCxnSpPr>
            <a:cxnSpLocks/>
          </p:cNvCxnSpPr>
          <p:nvPr/>
        </p:nvCxnSpPr>
        <p:spPr>
          <a:xfrm flipH="1" flipV="1">
            <a:off x="6188664" y="2266320"/>
            <a:ext cx="184220" cy="176469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B08EB7F5-740D-4DB6-AFB4-A99D4A5FE7AD}"/>
              </a:ext>
            </a:extLst>
          </p:cNvPr>
          <p:cNvSpPr txBox="1">
            <a:spLocks/>
          </p:cNvSpPr>
          <p:nvPr/>
        </p:nvSpPr>
        <p:spPr>
          <a:xfrm>
            <a:off x="5530403" y="4093470"/>
            <a:ext cx="1960046" cy="11920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Ionization injection </a:t>
            </a:r>
            <a:br>
              <a:rPr lang="en-ZA" sz="1400" b="1" dirty="0">
                <a:latin typeface="+mn-lt"/>
              </a:rPr>
            </a:br>
            <a:r>
              <a:rPr lang="en-ZA" sz="1400" dirty="0">
                <a:latin typeface="+mn-lt"/>
              </a:rPr>
              <a:t>assisted by </a:t>
            </a:r>
            <a:br>
              <a:rPr lang="en-ZA" sz="1400" dirty="0">
                <a:latin typeface="+mn-lt"/>
              </a:rPr>
            </a:br>
            <a:r>
              <a:rPr lang="en-ZA" sz="1400" b="1" dirty="0">
                <a:latin typeface="+mn-lt"/>
              </a:rPr>
              <a:t>density modulation </a:t>
            </a:r>
            <a:endParaRPr lang="en-ZA" sz="1400" dirty="0"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5BC969-83F5-4F4A-8A08-27C55F240DE6}"/>
              </a:ext>
            </a:extLst>
          </p:cNvPr>
          <p:cNvSpPr/>
          <p:nvPr/>
        </p:nvSpPr>
        <p:spPr>
          <a:xfrm>
            <a:off x="6195307" y="2072275"/>
            <a:ext cx="360040" cy="25881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4299AF6-4360-4E47-B65A-1366A442178F}"/>
              </a:ext>
            </a:extLst>
          </p:cNvPr>
          <p:cNvCxnSpPr>
            <a:cxnSpLocks/>
          </p:cNvCxnSpPr>
          <p:nvPr/>
        </p:nvCxnSpPr>
        <p:spPr>
          <a:xfrm>
            <a:off x="6195307" y="2072275"/>
            <a:ext cx="1203178" cy="10786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BBE8533-7EC5-42D0-9BDF-849B8CE529E6}"/>
              </a:ext>
            </a:extLst>
          </p:cNvPr>
          <p:cNvCxnSpPr>
            <a:cxnSpLocks/>
          </p:cNvCxnSpPr>
          <p:nvPr/>
        </p:nvCxnSpPr>
        <p:spPr>
          <a:xfrm>
            <a:off x="6195307" y="2331086"/>
            <a:ext cx="1203178" cy="2660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BD9E742-BA89-4F9A-A5DA-38062C3362BC}"/>
              </a:ext>
            </a:extLst>
          </p:cNvPr>
          <p:cNvCxnSpPr>
            <a:cxnSpLocks/>
          </p:cNvCxnSpPr>
          <p:nvPr/>
        </p:nvCxnSpPr>
        <p:spPr>
          <a:xfrm>
            <a:off x="6545004" y="2069327"/>
            <a:ext cx="3881675" cy="10614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83FDDB3-D5DB-40FC-934F-477F1EFEB931}"/>
              </a:ext>
            </a:extLst>
          </p:cNvPr>
          <p:cNvSpPr/>
          <p:nvPr/>
        </p:nvSpPr>
        <p:spPr>
          <a:xfrm>
            <a:off x="9152768" y="996097"/>
            <a:ext cx="1284029" cy="1169551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ZA" sz="1400" dirty="0">
                <a:latin typeface="+mn-lt"/>
              </a:rPr>
              <a:t>150-200 MeV</a:t>
            </a:r>
          </a:p>
          <a:p>
            <a:r>
              <a:rPr lang="en-ZA" sz="1400" dirty="0">
                <a:latin typeface="+mn-lt"/>
              </a:rPr>
              <a:t>30 </a:t>
            </a:r>
            <a:r>
              <a:rPr lang="en-ZA" sz="1400" dirty="0" err="1">
                <a:latin typeface="+mn-lt"/>
              </a:rPr>
              <a:t>pC</a:t>
            </a:r>
            <a:endParaRPr lang="en-ZA" sz="1400" dirty="0">
              <a:latin typeface="+mn-lt"/>
            </a:endParaRPr>
          </a:p>
          <a:p>
            <a:r>
              <a:rPr lang="en-ZA" sz="1400" b="1" dirty="0">
                <a:latin typeface="+mn-lt"/>
              </a:rPr>
              <a:t>10Hz</a:t>
            </a:r>
          </a:p>
          <a:p>
            <a:r>
              <a:rPr lang="en-ZA" sz="1400" b="1" dirty="0">
                <a:latin typeface="+mn-lt"/>
              </a:rPr>
              <a:t>1 </a:t>
            </a:r>
            <a:r>
              <a:rPr lang="en-ZA" sz="1400" b="1" dirty="0" err="1">
                <a:latin typeface="+mn-lt"/>
              </a:rPr>
              <a:t>mm.mrad</a:t>
            </a:r>
            <a:r>
              <a:rPr lang="fr-FR" sz="1400" b="1" dirty="0">
                <a:latin typeface="+mn-lt"/>
              </a:rPr>
              <a:t> ΔE/E &lt;5%</a:t>
            </a:r>
            <a:endParaRPr lang="en-ZA" sz="1400" b="1" dirty="0">
              <a:latin typeface="+mn-lt"/>
            </a:endParaRP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4DE496B-7585-4D5B-9F61-525B3EDB0C6E}"/>
              </a:ext>
            </a:extLst>
          </p:cNvPr>
          <p:cNvCxnSpPr>
            <a:cxnSpLocks/>
          </p:cNvCxnSpPr>
          <p:nvPr/>
        </p:nvCxnSpPr>
        <p:spPr>
          <a:xfrm>
            <a:off x="6545004" y="2320531"/>
            <a:ext cx="3881675" cy="26714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7FB188CF-4A33-475D-99D4-C6D13691F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485" y="3127135"/>
            <a:ext cx="3028194" cy="1864888"/>
          </a:xfrm>
          <a:prstGeom prst="rect">
            <a:avLst/>
          </a:prstGeom>
        </p:spPr>
      </p:pic>
      <p:sp>
        <p:nvSpPr>
          <p:cNvPr id="54" name="Ellipse 53">
            <a:extLst>
              <a:ext uri="{FF2B5EF4-FFF2-40B4-BE49-F238E27FC236}">
                <a16:creationId xmlns:a16="http://schemas.microsoft.com/office/drawing/2014/main" id="{C9185704-990E-4658-BAFA-2A81E5A1388E}"/>
              </a:ext>
            </a:extLst>
          </p:cNvPr>
          <p:cNvSpPr/>
          <p:nvPr/>
        </p:nvSpPr>
        <p:spPr>
          <a:xfrm>
            <a:off x="8994372" y="3863741"/>
            <a:ext cx="67758" cy="90300"/>
          </a:xfrm>
          <a:prstGeom prst="ellips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60D92A78-D907-4FEF-86D4-84BD7E6D8630}"/>
              </a:ext>
            </a:extLst>
          </p:cNvPr>
          <p:cNvCxnSpPr>
            <a:cxnSpLocks/>
          </p:cNvCxnSpPr>
          <p:nvPr/>
        </p:nvCxnSpPr>
        <p:spPr>
          <a:xfrm>
            <a:off x="5647369" y="1408852"/>
            <a:ext cx="64680" cy="1348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DAA032A-3323-40F6-9B52-BC8CF01745FC}"/>
              </a:ext>
            </a:extLst>
          </p:cNvPr>
          <p:cNvSpPr/>
          <p:nvPr/>
        </p:nvSpPr>
        <p:spPr>
          <a:xfrm>
            <a:off x="4199409" y="952300"/>
            <a:ext cx="6411501" cy="4326709"/>
          </a:xfrm>
          <a:prstGeom prst="rect">
            <a:avLst/>
          </a:prstGeom>
          <a:noFill/>
          <a:ln w="19050">
            <a:solidFill>
              <a:srgbClr val="FF67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BDAFC1-D66E-4FCB-B4F2-855BF5A2C4DE}"/>
              </a:ext>
            </a:extLst>
          </p:cNvPr>
          <p:cNvSpPr/>
          <p:nvPr/>
        </p:nvSpPr>
        <p:spPr>
          <a:xfrm>
            <a:off x="8030728" y="4415683"/>
            <a:ext cx="110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00B0F0"/>
                </a:solidFill>
                <a:latin typeface="Myriad Pro" panose="020B0503030403020204"/>
              </a:rPr>
              <a:t>e- bunch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F1B2C5F1-3A3F-40DF-9A7E-6AC9282FA7F5}"/>
              </a:ext>
            </a:extLst>
          </p:cNvPr>
          <p:cNvCxnSpPr>
            <a:cxnSpLocks/>
          </p:cNvCxnSpPr>
          <p:nvPr/>
        </p:nvCxnSpPr>
        <p:spPr>
          <a:xfrm flipV="1">
            <a:off x="8624410" y="4031016"/>
            <a:ext cx="345558" cy="374618"/>
          </a:xfrm>
          <a:prstGeom prst="straightConnector1">
            <a:avLst/>
          </a:prstGeom>
          <a:ln w="9525">
            <a:solidFill>
              <a:srgbClr val="5BC5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A040BA6C-F9D5-49C7-B958-598E62D1B58E}"/>
              </a:ext>
            </a:extLst>
          </p:cNvPr>
          <p:cNvCxnSpPr>
            <a:cxnSpLocks/>
          </p:cNvCxnSpPr>
          <p:nvPr/>
        </p:nvCxnSpPr>
        <p:spPr>
          <a:xfrm flipH="1">
            <a:off x="9546300" y="3832850"/>
            <a:ext cx="196570" cy="114891"/>
          </a:xfrm>
          <a:prstGeom prst="straightConnector1">
            <a:avLst/>
          </a:prstGeom>
          <a:ln w="95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D58DFB60-E887-4C76-A631-6AE3F06B725A}"/>
              </a:ext>
            </a:extLst>
          </p:cNvPr>
          <p:cNvSpPr/>
          <p:nvPr/>
        </p:nvSpPr>
        <p:spPr>
          <a:xfrm>
            <a:off x="9742870" y="3631099"/>
            <a:ext cx="868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FFFF00"/>
                </a:solidFill>
                <a:latin typeface="Myriad Pro" panose="020B0503030403020204"/>
              </a:rPr>
              <a:t>Laser pulse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A77E732-8135-40D2-B14E-18DBCF97CDA0}"/>
              </a:ext>
            </a:extLst>
          </p:cNvPr>
          <p:cNvCxnSpPr>
            <a:cxnSpLocks/>
          </p:cNvCxnSpPr>
          <p:nvPr/>
        </p:nvCxnSpPr>
        <p:spPr>
          <a:xfrm flipH="1">
            <a:off x="8530389" y="3258022"/>
            <a:ext cx="756429" cy="10979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5DF870E4-AA0E-43DA-86F4-231BE97D15C1}"/>
              </a:ext>
            </a:extLst>
          </p:cNvPr>
          <p:cNvSpPr/>
          <p:nvPr/>
        </p:nvSpPr>
        <p:spPr>
          <a:xfrm>
            <a:off x="9314413" y="3133909"/>
            <a:ext cx="82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rgbClr val="FF0000"/>
                </a:solidFill>
                <a:latin typeface="Myriad Pro" panose="020B0503030403020204"/>
              </a:rPr>
              <a:t>Plasma wake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EAAFF22-BE81-4535-B25F-19CB768171B2}"/>
              </a:ext>
            </a:extLst>
          </p:cNvPr>
          <p:cNvSpPr/>
          <p:nvPr/>
        </p:nvSpPr>
        <p:spPr>
          <a:xfrm>
            <a:off x="5469347" y="4555676"/>
            <a:ext cx="1566231" cy="2815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FB977F14-D287-45D4-93AC-A588977E912C}"/>
              </a:ext>
            </a:extLst>
          </p:cNvPr>
          <p:cNvCxnSpPr>
            <a:cxnSpLocks/>
          </p:cNvCxnSpPr>
          <p:nvPr/>
        </p:nvCxnSpPr>
        <p:spPr>
          <a:xfrm flipH="1">
            <a:off x="8309898" y="1589584"/>
            <a:ext cx="842870" cy="55299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space réservé du pied de page 4">
            <a:extLst>
              <a:ext uri="{FF2B5EF4-FFF2-40B4-BE49-F238E27FC236}">
                <a16:creationId xmlns:a16="http://schemas.microsoft.com/office/drawing/2014/main" id="{A7A4B21A-86B0-411A-95D3-921FEA09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76" name="Textplatzhalter 7">
            <a:extLst>
              <a:ext uri="{FF2B5EF4-FFF2-40B4-BE49-F238E27FC236}">
                <a16:creationId xmlns:a16="http://schemas.microsoft.com/office/drawing/2014/main" id="{3DF357C6-0CFB-4BE7-9812-BB78106E22AA}"/>
              </a:ext>
            </a:extLst>
          </p:cNvPr>
          <p:cNvSpPr txBox="1">
            <a:spLocks/>
          </p:cNvSpPr>
          <p:nvPr/>
        </p:nvSpPr>
        <p:spPr>
          <a:xfrm>
            <a:off x="6613630" y="687597"/>
            <a:ext cx="2057010" cy="287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rgbClr val="FF6700"/>
                </a:solidFill>
                <a:latin typeface="+mj-lt"/>
              </a:rPr>
              <a:t>Plasma Cell design</a:t>
            </a:r>
          </a:p>
        </p:txBody>
      </p:sp>
      <p:sp>
        <p:nvSpPr>
          <p:cNvPr id="81" name="Flèche : bas 80">
            <a:extLst>
              <a:ext uri="{FF2B5EF4-FFF2-40B4-BE49-F238E27FC236}">
                <a16:creationId xmlns:a16="http://schemas.microsoft.com/office/drawing/2014/main" id="{D58D88A1-9A94-412D-87FD-3BE822EA0EBF}"/>
              </a:ext>
            </a:extLst>
          </p:cNvPr>
          <p:cNvSpPr/>
          <p:nvPr/>
        </p:nvSpPr>
        <p:spPr>
          <a:xfrm>
            <a:off x="4648423" y="5292500"/>
            <a:ext cx="269888" cy="288031"/>
          </a:xfrm>
          <a:prstGeom prst="downArrow">
            <a:avLst/>
          </a:prstGeom>
          <a:solidFill>
            <a:srgbClr val="F39200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4FEE624-9BF1-4F42-9860-1F3126F3F551}"/>
              </a:ext>
            </a:extLst>
          </p:cNvPr>
          <p:cNvSpPr/>
          <p:nvPr/>
        </p:nvSpPr>
        <p:spPr>
          <a:xfrm>
            <a:off x="4297568" y="2892692"/>
            <a:ext cx="1226296" cy="1169551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ZA" sz="1400" dirty="0">
                <a:latin typeface="+mn-lt"/>
              </a:rPr>
              <a:t>40 fs, 30TW, ~1.2J, 10 Hz</a:t>
            </a:r>
          </a:p>
          <a:p>
            <a:r>
              <a:rPr lang="en-ZA" sz="1400" dirty="0">
                <a:latin typeface="+mn-lt"/>
              </a:rPr>
              <a:t>on target (from </a:t>
            </a:r>
            <a:r>
              <a:rPr lang="en-ZA" sz="1400" b="1" dirty="0" err="1">
                <a:latin typeface="+mn-lt"/>
              </a:rPr>
              <a:t>LaseriX</a:t>
            </a:r>
            <a:r>
              <a:rPr lang="en-ZA" sz="1400" dirty="0">
                <a:latin typeface="+mn-lt"/>
              </a:rPr>
              <a:t> platform)</a:t>
            </a:r>
            <a:endParaRPr lang="fr-FR" sz="1400" dirty="0">
              <a:latin typeface="+mn-lt"/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974CB74B-6666-4A3B-A982-5DEB7A7CAD95}"/>
              </a:ext>
            </a:extLst>
          </p:cNvPr>
          <p:cNvCxnSpPr>
            <a:cxnSpLocks/>
            <a:stCxn id="29" idx="2"/>
            <a:endCxn id="64" idx="0"/>
          </p:cNvCxnSpPr>
          <p:nvPr/>
        </p:nvCxnSpPr>
        <p:spPr>
          <a:xfrm>
            <a:off x="4657230" y="2632988"/>
            <a:ext cx="253486" cy="259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èche : droite 68">
            <a:extLst>
              <a:ext uri="{FF2B5EF4-FFF2-40B4-BE49-F238E27FC236}">
                <a16:creationId xmlns:a16="http://schemas.microsoft.com/office/drawing/2014/main" id="{2FE0B08A-492A-41F7-A991-1CA5CD7E20E8}"/>
              </a:ext>
            </a:extLst>
          </p:cNvPr>
          <p:cNvSpPr/>
          <p:nvPr/>
        </p:nvSpPr>
        <p:spPr>
          <a:xfrm rot="5400000">
            <a:off x="6396810" y="1511546"/>
            <a:ext cx="250221" cy="186841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236889-B664-4059-AA27-EB3875720C42}"/>
              </a:ext>
            </a:extLst>
          </p:cNvPr>
          <p:cNvSpPr/>
          <p:nvPr/>
        </p:nvSpPr>
        <p:spPr>
          <a:xfrm>
            <a:off x="6490300" y="5269799"/>
            <a:ext cx="2728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latin typeface="+mn-lt"/>
              </a:rPr>
              <a:t>[1] Malka et Al. (2013). Accélérateurs à plasma laser: principes et applications. </a:t>
            </a:r>
            <a:r>
              <a:rPr lang="fr-FR" sz="800" i="1" dirty="0">
                <a:latin typeface="+mn-lt"/>
              </a:rPr>
              <a:t>Reflets de la physique</a:t>
            </a:r>
            <a:r>
              <a:rPr lang="fr-FR" sz="800" dirty="0">
                <a:latin typeface="+mn-lt"/>
              </a:rPr>
              <a:t>, (33), 23-26.</a:t>
            </a:r>
          </a:p>
        </p:txBody>
      </p:sp>
      <p:sp>
        <p:nvSpPr>
          <p:cNvPr id="70" name="Titre 2">
            <a:extLst>
              <a:ext uri="{FF2B5EF4-FFF2-40B4-BE49-F238E27FC236}">
                <a16:creationId xmlns:a16="http://schemas.microsoft.com/office/drawing/2014/main" id="{6AE56520-9578-49DD-A448-F0068D66B682}"/>
              </a:ext>
            </a:extLst>
          </p:cNvPr>
          <p:cNvSpPr txBox="1">
            <a:spLocks/>
          </p:cNvSpPr>
          <p:nvPr/>
        </p:nvSpPr>
        <p:spPr>
          <a:xfrm>
            <a:off x="1934003" y="166375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1600" dirty="0"/>
              <a:t>1. Project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409669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LEGO, jouet&#10;&#10;Description générée automatiquement">
            <a:extLst>
              <a:ext uri="{FF2B5EF4-FFF2-40B4-BE49-F238E27FC236}">
                <a16:creationId xmlns:a16="http://schemas.microsoft.com/office/drawing/2014/main" id="{BFD050DB-EE3F-6F4E-B152-0DAA689E0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6" b="18156"/>
          <a:stretch/>
        </p:blipFill>
        <p:spPr>
          <a:xfrm>
            <a:off x="3761166" y="766361"/>
            <a:ext cx="2869550" cy="2317461"/>
          </a:xfrm>
          <a:prstGeom prst="rect">
            <a:avLst/>
          </a:prstGeom>
        </p:spPr>
      </p:pic>
      <p:pic>
        <p:nvPicPr>
          <p:cNvPr id="8" name="Image 7" descr="Une image contenant appareil photo&#10;&#10;Description générée automatiquement">
            <a:extLst>
              <a:ext uri="{FF2B5EF4-FFF2-40B4-BE49-F238E27FC236}">
                <a16:creationId xmlns:a16="http://schemas.microsoft.com/office/drawing/2014/main" id="{628C17E8-BF29-D34E-A134-190B1929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37" y="1616411"/>
            <a:ext cx="1899064" cy="214859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E9FCF51-A852-411F-B329-6E1D3D2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8002C0F5-0E93-481C-92C8-F890E3B287A9}"/>
              </a:ext>
            </a:extLst>
          </p:cNvPr>
          <p:cNvSpPr txBox="1">
            <a:spLocks/>
          </p:cNvSpPr>
          <p:nvPr/>
        </p:nvSpPr>
        <p:spPr>
          <a:xfrm>
            <a:off x="1934003" y="166375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1600" dirty="0"/>
              <a:t>1. Project and objectives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48ADAB1D-8DC3-4786-A047-70354527BEB8}"/>
              </a:ext>
            </a:extLst>
          </p:cNvPr>
          <p:cNvSpPr/>
          <p:nvPr/>
        </p:nvSpPr>
        <p:spPr>
          <a:xfrm rot="2669195">
            <a:off x="1769775" y="1670553"/>
            <a:ext cx="214280" cy="14611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E2374DFF-EBB4-467B-9820-F88C9BC2C9EE}"/>
              </a:ext>
            </a:extLst>
          </p:cNvPr>
          <p:cNvSpPr/>
          <p:nvPr/>
        </p:nvSpPr>
        <p:spPr>
          <a:xfrm rot="8017685">
            <a:off x="2090180" y="1720699"/>
            <a:ext cx="195683" cy="160004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580613DC-0957-4CD7-AFEC-2A84F70D25E9}"/>
              </a:ext>
            </a:extLst>
          </p:cNvPr>
          <p:cNvSpPr/>
          <p:nvPr/>
        </p:nvSpPr>
        <p:spPr>
          <a:xfrm rot="19991244" flipH="1">
            <a:off x="1096450" y="2671140"/>
            <a:ext cx="203026" cy="14611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1236014E-1EC4-48C1-A249-08D3778DC95E}"/>
              </a:ext>
            </a:extLst>
          </p:cNvPr>
          <p:cNvSpPr/>
          <p:nvPr/>
        </p:nvSpPr>
        <p:spPr>
          <a:xfrm rot="2669195">
            <a:off x="4897533" y="907159"/>
            <a:ext cx="214280" cy="14611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5883382A-BC40-4BE8-9171-F4E31AC30A79}"/>
              </a:ext>
            </a:extLst>
          </p:cNvPr>
          <p:cNvSpPr/>
          <p:nvPr/>
        </p:nvSpPr>
        <p:spPr>
          <a:xfrm rot="20294516" flipH="1">
            <a:off x="4978759" y="2032917"/>
            <a:ext cx="216418" cy="4571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27F17960-EE36-4B30-B349-61D0122C9EB0}"/>
              </a:ext>
            </a:extLst>
          </p:cNvPr>
          <p:cNvSpPr/>
          <p:nvPr/>
        </p:nvSpPr>
        <p:spPr>
          <a:xfrm rot="20478497">
            <a:off x="5407439" y="1876937"/>
            <a:ext cx="214280" cy="61782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6DD7D897-4585-417A-9C6F-6B66625C191E}"/>
              </a:ext>
            </a:extLst>
          </p:cNvPr>
          <p:cNvSpPr/>
          <p:nvPr/>
        </p:nvSpPr>
        <p:spPr>
          <a:xfrm rot="20275510">
            <a:off x="6273275" y="1519387"/>
            <a:ext cx="395950" cy="86427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F986ED7E-0E8C-4951-A62E-D05B8E23D316}"/>
              </a:ext>
            </a:extLst>
          </p:cNvPr>
          <p:cNvSpPr/>
          <p:nvPr/>
        </p:nvSpPr>
        <p:spPr>
          <a:xfrm rot="20099666">
            <a:off x="759883" y="2819870"/>
            <a:ext cx="271439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51" name="Espace réservé du contenu 4">
            <a:extLst>
              <a:ext uri="{FF2B5EF4-FFF2-40B4-BE49-F238E27FC236}">
                <a16:creationId xmlns:a16="http://schemas.microsoft.com/office/drawing/2014/main" id="{C945DD57-0B80-453F-9876-9A299683294F}"/>
              </a:ext>
            </a:extLst>
          </p:cNvPr>
          <p:cNvSpPr txBox="1">
            <a:spLocks/>
          </p:cNvSpPr>
          <p:nvPr/>
        </p:nvSpPr>
        <p:spPr>
          <a:xfrm>
            <a:off x="1012937" y="3694586"/>
            <a:ext cx="1773691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latin typeface="+mj-lt"/>
              </a:rPr>
              <a:t>Two-gas prototype</a:t>
            </a:r>
          </a:p>
        </p:txBody>
      </p:sp>
      <p:sp>
        <p:nvSpPr>
          <p:cNvPr id="52" name="Espace réservé du contenu 4">
            <a:extLst>
              <a:ext uri="{FF2B5EF4-FFF2-40B4-BE49-F238E27FC236}">
                <a16:creationId xmlns:a16="http://schemas.microsoft.com/office/drawing/2014/main" id="{3F809A28-E2F5-421C-B215-34D894E9F613}"/>
              </a:ext>
            </a:extLst>
          </p:cNvPr>
          <p:cNvSpPr txBox="1">
            <a:spLocks/>
          </p:cNvSpPr>
          <p:nvPr/>
        </p:nvSpPr>
        <p:spPr>
          <a:xfrm>
            <a:off x="4590107" y="3141366"/>
            <a:ext cx="1592559" cy="3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latin typeface="+mj-lt"/>
              </a:rPr>
              <a:t>Longitudinal cut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158376E-9BFC-4550-990F-F5912D89591C}"/>
              </a:ext>
            </a:extLst>
          </p:cNvPr>
          <p:cNvGrpSpPr/>
          <p:nvPr/>
        </p:nvGrpSpPr>
        <p:grpSpPr>
          <a:xfrm>
            <a:off x="2522525" y="4457389"/>
            <a:ext cx="2413402" cy="611475"/>
            <a:chOff x="4701177" y="1173863"/>
            <a:chExt cx="2413402" cy="611475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0DACD52-7116-485D-AFCD-D904BFACB9A5}"/>
                </a:ext>
              </a:extLst>
            </p:cNvPr>
            <p:cNvSpPr txBox="1"/>
            <p:nvPr/>
          </p:nvSpPr>
          <p:spPr>
            <a:xfrm>
              <a:off x="6334359" y="1192213"/>
              <a:ext cx="690580" cy="3385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Laser</a:t>
              </a:r>
            </a:p>
          </p:txBody>
        </p:sp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DF611718-4701-46BC-9A52-5E11BF89384D}"/>
                </a:ext>
              </a:extLst>
            </p:cNvPr>
            <p:cNvSpPr/>
            <p:nvPr/>
          </p:nvSpPr>
          <p:spPr>
            <a:xfrm>
              <a:off x="4778319" y="1554207"/>
              <a:ext cx="608068" cy="144237"/>
            </a:xfrm>
            <a:prstGeom prst="rightArrow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D6978FE-1AF4-4D31-AD85-ADA73A080CD4}"/>
                </a:ext>
              </a:extLst>
            </p:cNvPr>
            <p:cNvSpPr txBox="1"/>
            <p:nvPr/>
          </p:nvSpPr>
          <p:spPr>
            <a:xfrm>
              <a:off x="4730677" y="1173864"/>
              <a:ext cx="690580" cy="3385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Gas 1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B9A928B-CA83-4EC2-964F-D76571DCB116}"/>
                </a:ext>
              </a:extLst>
            </p:cNvPr>
            <p:cNvSpPr txBox="1"/>
            <p:nvPr/>
          </p:nvSpPr>
          <p:spPr>
            <a:xfrm>
              <a:off x="5426073" y="1173864"/>
              <a:ext cx="690580" cy="33855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Gas 2</a:t>
              </a:r>
            </a:p>
          </p:txBody>
        </p:sp>
        <p:sp>
          <p:nvSpPr>
            <p:cNvPr id="30" name="Flèche : droite 29">
              <a:extLst>
                <a:ext uri="{FF2B5EF4-FFF2-40B4-BE49-F238E27FC236}">
                  <a16:creationId xmlns:a16="http://schemas.microsoft.com/office/drawing/2014/main" id="{63973803-CBDE-4190-A0DF-DB1753E58C5E}"/>
                </a:ext>
              </a:extLst>
            </p:cNvPr>
            <p:cNvSpPr/>
            <p:nvPr/>
          </p:nvSpPr>
          <p:spPr>
            <a:xfrm>
              <a:off x="5493265" y="1544972"/>
              <a:ext cx="608068" cy="144237"/>
            </a:xfrm>
            <a:prstGeom prst="rightArrow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0AEDA8-444D-49C4-97CA-B7B6860E4CE8}"/>
                </a:ext>
              </a:extLst>
            </p:cNvPr>
            <p:cNvSpPr/>
            <p:nvPr/>
          </p:nvSpPr>
          <p:spPr>
            <a:xfrm>
              <a:off x="4701177" y="1173863"/>
              <a:ext cx="2413402" cy="6114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lèche : droite 53">
              <a:extLst>
                <a:ext uri="{FF2B5EF4-FFF2-40B4-BE49-F238E27FC236}">
                  <a16:creationId xmlns:a16="http://schemas.microsoft.com/office/drawing/2014/main" id="{04580370-9729-4136-9ABB-2ED21B033BF2}"/>
                </a:ext>
              </a:extLst>
            </p:cNvPr>
            <p:cNvSpPr/>
            <p:nvPr/>
          </p:nvSpPr>
          <p:spPr>
            <a:xfrm>
              <a:off x="6391478" y="1534092"/>
              <a:ext cx="520686" cy="160004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 err="1">
                <a:solidFill>
                  <a:srgbClr val="C00000"/>
                </a:solidFill>
              </a:endParaRPr>
            </a:p>
          </p:txBody>
        </p:sp>
      </p:grpSp>
      <p:sp>
        <p:nvSpPr>
          <p:cNvPr id="59" name="Textplatzhalter 7">
            <a:extLst>
              <a:ext uri="{FF2B5EF4-FFF2-40B4-BE49-F238E27FC236}">
                <a16:creationId xmlns:a16="http://schemas.microsoft.com/office/drawing/2014/main" id="{5238FC85-B1FA-4915-8442-71FCD0361E49}"/>
              </a:ext>
            </a:extLst>
          </p:cNvPr>
          <p:cNvSpPr txBox="1">
            <a:spLocks/>
          </p:cNvSpPr>
          <p:nvPr/>
        </p:nvSpPr>
        <p:spPr>
          <a:xfrm>
            <a:off x="2159216" y="826523"/>
            <a:ext cx="1570010" cy="2879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600" b="1" dirty="0">
                <a:latin typeface="+mj-lt"/>
              </a:rPr>
              <a:t>Plasma Cell design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AFDFBA-D70D-4F99-ACE7-87E6A0DF5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84" b="19012"/>
          <a:stretch/>
        </p:blipFill>
        <p:spPr>
          <a:xfrm>
            <a:off x="7215796" y="3523487"/>
            <a:ext cx="2112611" cy="1705874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C66BC6-7611-428F-B33F-5A0C9AD56784}"/>
              </a:ext>
            </a:extLst>
          </p:cNvPr>
          <p:cNvCxnSpPr>
            <a:cxnSpLocks/>
          </p:cNvCxnSpPr>
          <p:nvPr/>
        </p:nvCxnSpPr>
        <p:spPr>
          <a:xfrm>
            <a:off x="8200563" y="5066995"/>
            <a:ext cx="127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0A0EAF7F-9F26-4A0B-B0A0-FB6D63075FDA}"/>
              </a:ext>
            </a:extLst>
          </p:cNvPr>
          <p:cNvSpPr txBox="1"/>
          <p:nvPr/>
        </p:nvSpPr>
        <p:spPr>
          <a:xfrm>
            <a:off x="8038229" y="4836163"/>
            <a:ext cx="529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1 mm</a:t>
            </a:r>
          </a:p>
        </p:txBody>
      </p:sp>
      <p:sp>
        <p:nvSpPr>
          <p:cNvPr id="58" name="Espace réservé du contenu 4">
            <a:extLst>
              <a:ext uri="{FF2B5EF4-FFF2-40B4-BE49-F238E27FC236}">
                <a16:creationId xmlns:a16="http://schemas.microsoft.com/office/drawing/2014/main" id="{9EE2C7AD-A40E-42C7-B408-0D91F1649092}"/>
              </a:ext>
            </a:extLst>
          </p:cNvPr>
          <p:cNvSpPr txBox="1">
            <a:spLocks/>
          </p:cNvSpPr>
          <p:nvPr/>
        </p:nvSpPr>
        <p:spPr>
          <a:xfrm>
            <a:off x="7353659" y="5266184"/>
            <a:ext cx="1974748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latin typeface="+mj-lt"/>
              </a:rPr>
              <a:t>Actual cell zoomed in</a:t>
            </a:r>
          </a:p>
        </p:txBody>
      </p:sp>
      <p:sp>
        <p:nvSpPr>
          <p:cNvPr id="90" name="Flèche : droite 89">
            <a:extLst>
              <a:ext uri="{FF2B5EF4-FFF2-40B4-BE49-F238E27FC236}">
                <a16:creationId xmlns:a16="http://schemas.microsoft.com/office/drawing/2014/main" id="{B4F3050D-A741-4DB8-8945-146C9EE969A5}"/>
              </a:ext>
            </a:extLst>
          </p:cNvPr>
          <p:cNvSpPr/>
          <p:nvPr/>
        </p:nvSpPr>
        <p:spPr>
          <a:xfrm rot="20485141">
            <a:off x="3427702" y="2463024"/>
            <a:ext cx="520686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91" name="Flèche : droite 90">
            <a:extLst>
              <a:ext uri="{FF2B5EF4-FFF2-40B4-BE49-F238E27FC236}">
                <a16:creationId xmlns:a16="http://schemas.microsoft.com/office/drawing/2014/main" id="{6AC79F57-BE94-4E11-8228-389487DF9FC6}"/>
              </a:ext>
            </a:extLst>
          </p:cNvPr>
          <p:cNvSpPr/>
          <p:nvPr/>
        </p:nvSpPr>
        <p:spPr>
          <a:xfrm rot="20247037">
            <a:off x="6272039" y="1872366"/>
            <a:ext cx="520686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92" name="Flèche : droite 91">
            <a:extLst>
              <a:ext uri="{FF2B5EF4-FFF2-40B4-BE49-F238E27FC236}">
                <a16:creationId xmlns:a16="http://schemas.microsoft.com/office/drawing/2014/main" id="{F6B73A04-092C-438C-A3D4-63E3B87AEBDC}"/>
              </a:ext>
            </a:extLst>
          </p:cNvPr>
          <p:cNvSpPr/>
          <p:nvPr/>
        </p:nvSpPr>
        <p:spPr>
          <a:xfrm rot="20106531">
            <a:off x="3129992" y="1888015"/>
            <a:ext cx="265498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93" name="Flèche : droite 92">
            <a:extLst>
              <a:ext uri="{FF2B5EF4-FFF2-40B4-BE49-F238E27FC236}">
                <a16:creationId xmlns:a16="http://schemas.microsoft.com/office/drawing/2014/main" id="{CED85353-5343-446F-9733-FF3EE2856E95}"/>
              </a:ext>
            </a:extLst>
          </p:cNvPr>
          <p:cNvSpPr/>
          <p:nvPr/>
        </p:nvSpPr>
        <p:spPr>
          <a:xfrm rot="20239833">
            <a:off x="2815623" y="2038726"/>
            <a:ext cx="257197" cy="160004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72EA98-F3AA-CD44-BEC5-845AF245AF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73"/>
          <a:stretch/>
        </p:blipFill>
        <p:spPr>
          <a:xfrm>
            <a:off x="6938608" y="747044"/>
            <a:ext cx="3570381" cy="2435204"/>
          </a:xfrm>
          <a:prstGeom prst="rect">
            <a:avLst/>
          </a:prstGeom>
        </p:spPr>
      </p:pic>
      <p:sp>
        <p:nvSpPr>
          <p:cNvPr id="80" name="Flèche : droite 79">
            <a:extLst>
              <a:ext uri="{FF2B5EF4-FFF2-40B4-BE49-F238E27FC236}">
                <a16:creationId xmlns:a16="http://schemas.microsoft.com/office/drawing/2014/main" id="{A0AE7952-4775-439D-AB42-44C5A1E27E00}"/>
              </a:ext>
            </a:extLst>
          </p:cNvPr>
          <p:cNvSpPr/>
          <p:nvPr/>
        </p:nvSpPr>
        <p:spPr>
          <a:xfrm rot="20501462" flipH="1">
            <a:off x="4138994" y="2313421"/>
            <a:ext cx="216418" cy="6037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FCC7D048-ED7E-4EEC-9D94-43EF3FA819FB}"/>
              </a:ext>
            </a:extLst>
          </p:cNvPr>
          <p:cNvSpPr/>
          <p:nvPr/>
        </p:nvSpPr>
        <p:spPr>
          <a:xfrm flipH="1">
            <a:off x="8403864" y="2146523"/>
            <a:ext cx="142343" cy="5310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63" name="Flèche : droite 62">
            <a:extLst>
              <a:ext uri="{FF2B5EF4-FFF2-40B4-BE49-F238E27FC236}">
                <a16:creationId xmlns:a16="http://schemas.microsoft.com/office/drawing/2014/main" id="{2F3AD5E5-C8A1-42D5-9506-414DEE311909}"/>
              </a:ext>
            </a:extLst>
          </p:cNvPr>
          <p:cNvSpPr/>
          <p:nvPr/>
        </p:nvSpPr>
        <p:spPr>
          <a:xfrm flipH="1">
            <a:off x="7835180" y="2094342"/>
            <a:ext cx="395951" cy="14611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64" name="Flèche : droite 63">
            <a:extLst>
              <a:ext uri="{FF2B5EF4-FFF2-40B4-BE49-F238E27FC236}">
                <a16:creationId xmlns:a16="http://schemas.microsoft.com/office/drawing/2014/main" id="{0A342A72-9315-4DC0-BBF1-34616B6D41E7}"/>
              </a:ext>
            </a:extLst>
          </p:cNvPr>
          <p:cNvSpPr/>
          <p:nvPr/>
        </p:nvSpPr>
        <p:spPr>
          <a:xfrm>
            <a:off x="9235654" y="2094342"/>
            <a:ext cx="395950" cy="146117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66" name="Flèche : droite 65">
            <a:extLst>
              <a:ext uri="{FF2B5EF4-FFF2-40B4-BE49-F238E27FC236}">
                <a16:creationId xmlns:a16="http://schemas.microsoft.com/office/drawing/2014/main" id="{3BE2A33F-AE7D-4DFD-958B-5C406E1DB1B5}"/>
              </a:ext>
            </a:extLst>
          </p:cNvPr>
          <p:cNvSpPr/>
          <p:nvPr/>
        </p:nvSpPr>
        <p:spPr>
          <a:xfrm>
            <a:off x="8860028" y="2144428"/>
            <a:ext cx="214280" cy="61782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69" name="Flèche : droite 68">
            <a:extLst>
              <a:ext uri="{FF2B5EF4-FFF2-40B4-BE49-F238E27FC236}">
                <a16:creationId xmlns:a16="http://schemas.microsoft.com/office/drawing/2014/main" id="{B18FC86E-6256-4372-8A96-8900ED94F932}"/>
              </a:ext>
            </a:extLst>
          </p:cNvPr>
          <p:cNvSpPr/>
          <p:nvPr/>
        </p:nvSpPr>
        <p:spPr>
          <a:xfrm rot="8017685">
            <a:off x="8763696" y="1990006"/>
            <a:ext cx="120066" cy="61507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70" name="Flèche : droite 69">
            <a:extLst>
              <a:ext uri="{FF2B5EF4-FFF2-40B4-BE49-F238E27FC236}">
                <a16:creationId xmlns:a16="http://schemas.microsoft.com/office/drawing/2014/main" id="{6CB7C835-91A4-4C0D-A5C3-9A19CC9A7555}"/>
              </a:ext>
            </a:extLst>
          </p:cNvPr>
          <p:cNvSpPr/>
          <p:nvPr/>
        </p:nvSpPr>
        <p:spPr>
          <a:xfrm rot="12994818">
            <a:off x="8779514" y="2297719"/>
            <a:ext cx="131477" cy="56169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73" name="Flèche : droite 72">
            <a:extLst>
              <a:ext uri="{FF2B5EF4-FFF2-40B4-BE49-F238E27FC236}">
                <a16:creationId xmlns:a16="http://schemas.microsoft.com/office/drawing/2014/main" id="{4E214CD6-AA86-4478-A78D-C8085D379039}"/>
              </a:ext>
            </a:extLst>
          </p:cNvPr>
          <p:cNvSpPr/>
          <p:nvPr/>
        </p:nvSpPr>
        <p:spPr>
          <a:xfrm rot="19385255">
            <a:off x="8635596" y="2288788"/>
            <a:ext cx="131476" cy="5616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ED087A76-8904-4FF5-9368-0140C3AE2ADE}"/>
              </a:ext>
            </a:extLst>
          </p:cNvPr>
          <p:cNvSpPr/>
          <p:nvPr/>
        </p:nvSpPr>
        <p:spPr>
          <a:xfrm rot="2600546">
            <a:off x="8637938" y="2013503"/>
            <a:ext cx="131477" cy="5617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68" name="Flèche : droite 67">
            <a:extLst>
              <a:ext uri="{FF2B5EF4-FFF2-40B4-BE49-F238E27FC236}">
                <a16:creationId xmlns:a16="http://schemas.microsoft.com/office/drawing/2014/main" id="{3BAE67D0-87DE-4F05-8329-C834F72A7E5F}"/>
              </a:ext>
            </a:extLst>
          </p:cNvPr>
          <p:cNvSpPr/>
          <p:nvPr/>
        </p:nvSpPr>
        <p:spPr>
          <a:xfrm rot="2669195">
            <a:off x="8397135" y="707621"/>
            <a:ext cx="214280" cy="14611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75" name="Flèche : droite 74">
            <a:extLst>
              <a:ext uri="{FF2B5EF4-FFF2-40B4-BE49-F238E27FC236}">
                <a16:creationId xmlns:a16="http://schemas.microsoft.com/office/drawing/2014/main" id="{B45F9CFB-44E7-4C4A-B82C-862AAAE1B72F}"/>
              </a:ext>
            </a:extLst>
          </p:cNvPr>
          <p:cNvSpPr/>
          <p:nvPr/>
        </p:nvSpPr>
        <p:spPr>
          <a:xfrm>
            <a:off x="6781466" y="2086271"/>
            <a:ext cx="310569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81" name="Flèche : droite 80">
            <a:extLst>
              <a:ext uri="{FF2B5EF4-FFF2-40B4-BE49-F238E27FC236}">
                <a16:creationId xmlns:a16="http://schemas.microsoft.com/office/drawing/2014/main" id="{7D73E34D-0755-46A5-9001-498E19C27117}"/>
              </a:ext>
            </a:extLst>
          </p:cNvPr>
          <p:cNvSpPr/>
          <p:nvPr/>
        </p:nvSpPr>
        <p:spPr>
          <a:xfrm>
            <a:off x="10368711" y="2064426"/>
            <a:ext cx="310569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62" name="Espace réservé du contenu 4">
            <a:extLst>
              <a:ext uri="{FF2B5EF4-FFF2-40B4-BE49-F238E27FC236}">
                <a16:creationId xmlns:a16="http://schemas.microsoft.com/office/drawing/2014/main" id="{59DF6F0B-3D33-423D-826A-2312A2597475}"/>
              </a:ext>
            </a:extLst>
          </p:cNvPr>
          <p:cNvSpPr txBox="1">
            <a:spLocks/>
          </p:cNvSpPr>
          <p:nvPr/>
        </p:nvSpPr>
        <p:spPr>
          <a:xfrm>
            <a:off x="7941538" y="3131927"/>
            <a:ext cx="1836883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latin typeface="+mj-lt"/>
              </a:rPr>
              <a:t>Design zoomed in</a:t>
            </a: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3C40468A-2025-4E72-9D1D-B1888F341B2E}"/>
              </a:ext>
            </a:extLst>
          </p:cNvPr>
          <p:cNvCxnSpPr>
            <a:cxnSpLocks/>
          </p:cNvCxnSpPr>
          <p:nvPr/>
        </p:nvCxnSpPr>
        <p:spPr>
          <a:xfrm flipV="1">
            <a:off x="7616919" y="2252467"/>
            <a:ext cx="904306" cy="82451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6C8E42FB-8579-4288-B246-3162725F0BCC}"/>
              </a:ext>
            </a:extLst>
          </p:cNvPr>
          <p:cNvCxnSpPr>
            <a:cxnSpLocks/>
          </p:cNvCxnSpPr>
          <p:nvPr/>
        </p:nvCxnSpPr>
        <p:spPr>
          <a:xfrm flipH="1" flipV="1">
            <a:off x="8967168" y="2239110"/>
            <a:ext cx="782341" cy="75770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space réservé du contenu 4">
            <a:extLst>
              <a:ext uri="{FF2B5EF4-FFF2-40B4-BE49-F238E27FC236}">
                <a16:creationId xmlns:a16="http://schemas.microsoft.com/office/drawing/2014/main" id="{82B06D67-42F5-4BFC-9913-360A831E8987}"/>
              </a:ext>
            </a:extLst>
          </p:cNvPr>
          <p:cNvSpPr txBox="1">
            <a:spLocks/>
          </p:cNvSpPr>
          <p:nvPr/>
        </p:nvSpPr>
        <p:spPr>
          <a:xfrm>
            <a:off x="9724340" y="2999957"/>
            <a:ext cx="760735" cy="3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highlight>
                  <a:srgbClr val="F39200"/>
                </a:highlight>
                <a:latin typeface="+mj-lt"/>
              </a:rPr>
              <a:t>Zone 2</a:t>
            </a:r>
          </a:p>
        </p:txBody>
      </p:sp>
      <p:sp>
        <p:nvSpPr>
          <p:cNvPr id="99" name="Espace réservé du contenu 4">
            <a:extLst>
              <a:ext uri="{FF2B5EF4-FFF2-40B4-BE49-F238E27FC236}">
                <a16:creationId xmlns:a16="http://schemas.microsoft.com/office/drawing/2014/main" id="{AC709EEF-DB4A-4AAF-A1DB-8D877FCC7A13}"/>
              </a:ext>
            </a:extLst>
          </p:cNvPr>
          <p:cNvSpPr txBox="1">
            <a:spLocks/>
          </p:cNvSpPr>
          <p:nvPr/>
        </p:nvSpPr>
        <p:spPr>
          <a:xfrm>
            <a:off x="7082600" y="2970795"/>
            <a:ext cx="760735" cy="3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Zone 1</a:t>
            </a:r>
          </a:p>
        </p:txBody>
      </p:sp>
      <p:sp>
        <p:nvSpPr>
          <p:cNvPr id="83" name="Flèche : droite 82">
            <a:extLst>
              <a:ext uri="{FF2B5EF4-FFF2-40B4-BE49-F238E27FC236}">
                <a16:creationId xmlns:a16="http://schemas.microsoft.com/office/drawing/2014/main" id="{7DF40BD0-9BE8-472E-969E-ADA4D24A508C}"/>
              </a:ext>
            </a:extLst>
          </p:cNvPr>
          <p:cNvSpPr/>
          <p:nvPr/>
        </p:nvSpPr>
        <p:spPr>
          <a:xfrm rot="12994818">
            <a:off x="8516594" y="4440706"/>
            <a:ext cx="263226" cy="128346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84" name="Flèche : droite 83">
            <a:extLst>
              <a:ext uri="{FF2B5EF4-FFF2-40B4-BE49-F238E27FC236}">
                <a16:creationId xmlns:a16="http://schemas.microsoft.com/office/drawing/2014/main" id="{CC375B27-B01D-4459-992C-E6C59B06F0AA}"/>
              </a:ext>
            </a:extLst>
          </p:cNvPr>
          <p:cNvSpPr/>
          <p:nvPr/>
        </p:nvSpPr>
        <p:spPr>
          <a:xfrm rot="8330394">
            <a:off x="8459731" y="3767214"/>
            <a:ext cx="263226" cy="108323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86" name="Flèche : droite 85">
            <a:extLst>
              <a:ext uri="{FF2B5EF4-FFF2-40B4-BE49-F238E27FC236}">
                <a16:creationId xmlns:a16="http://schemas.microsoft.com/office/drawing/2014/main" id="{330BD368-E9B3-4D07-B597-7414AE0D7904}"/>
              </a:ext>
            </a:extLst>
          </p:cNvPr>
          <p:cNvSpPr/>
          <p:nvPr/>
        </p:nvSpPr>
        <p:spPr>
          <a:xfrm rot="18801071">
            <a:off x="7937459" y="4487012"/>
            <a:ext cx="263226" cy="108323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87" name="Flèche : droite 86">
            <a:extLst>
              <a:ext uri="{FF2B5EF4-FFF2-40B4-BE49-F238E27FC236}">
                <a16:creationId xmlns:a16="http://schemas.microsoft.com/office/drawing/2014/main" id="{F284F569-389B-494F-B533-7AD46416BDF6}"/>
              </a:ext>
            </a:extLst>
          </p:cNvPr>
          <p:cNvSpPr/>
          <p:nvPr/>
        </p:nvSpPr>
        <p:spPr>
          <a:xfrm rot="10800000">
            <a:off x="7711722" y="4086787"/>
            <a:ext cx="263226" cy="108323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89" name="Flèche : droite 88">
            <a:extLst>
              <a:ext uri="{FF2B5EF4-FFF2-40B4-BE49-F238E27FC236}">
                <a16:creationId xmlns:a16="http://schemas.microsoft.com/office/drawing/2014/main" id="{2A8EF0D6-F0D3-4223-94AE-8BF4110EC908}"/>
              </a:ext>
            </a:extLst>
          </p:cNvPr>
          <p:cNvSpPr/>
          <p:nvPr/>
        </p:nvSpPr>
        <p:spPr>
          <a:xfrm rot="10800000" flipH="1">
            <a:off x="8680622" y="4070713"/>
            <a:ext cx="329260" cy="14046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  <p:sp>
        <p:nvSpPr>
          <p:cNvPr id="95" name="Flèche : droite 94">
            <a:extLst>
              <a:ext uri="{FF2B5EF4-FFF2-40B4-BE49-F238E27FC236}">
                <a16:creationId xmlns:a16="http://schemas.microsoft.com/office/drawing/2014/main" id="{52E1D57E-A098-4550-A633-E17D994FE9A2}"/>
              </a:ext>
            </a:extLst>
          </p:cNvPr>
          <p:cNvSpPr/>
          <p:nvPr/>
        </p:nvSpPr>
        <p:spPr>
          <a:xfrm>
            <a:off x="6781465" y="4153123"/>
            <a:ext cx="310569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96" name="Flèche : droite 95">
            <a:extLst>
              <a:ext uri="{FF2B5EF4-FFF2-40B4-BE49-F238E27FC236}">
                <a16:creationId xmlns:a16="http://schemas.microsoft.com/office/drawing/2014/main" id="{B11725C0-3C11-4D89-A236-4FAABF843DB9}"/>
              </a:ext>
            </a:extLst>
          </p:cNvPr>
          <p:cNvSpPr/>
          <p:nvPr/>
        </p:nvSpPr>
        <p:spPr>
          <a:xfrm>
            <a:off x="9392438" y="4147697"/>
            <a:ext cx="310569" cy="160004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rgbClr val="C00000"/>
              </a:solidFill>
            </a:endParaRPr>
          </a:p>
        </p:txBody>
      </p:sp>
      <p:sp>
        <p:nvSpPr>
          <p:cNvPr id="98" name="Flèche : droite 97">
            <a:extLst>
              <a:ext uri="{FF2B5EF4-FFF2-40B4-BE49-F238E27FC236}">
                <a16:creationId xmlns:a16="http://schemas.microsoft.com/office/drawing/2014/main" id="{1A333F21-8AEC-45B5-8816-B3ADFE1C5EC9}"/>
              </a:ext>
            </a:extLst>
          </p:cNvPr>
          <p:cNvSpPr/>
          <p:nvPr/>
        </p:nvSpPr>
        <p:spPr>
          <a:xfrm rot="2567179">
            <a:off x="7965706" y="3806717"/>
            <a:ext cx="263226" cy="56558"/>
          </a:xfrm>
          <a:prstGeom prst="right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73820" y="3533800"/>
            <a:ext cx="10308112" cy="2304255"/>
          </a:xfrm>
        </p:spPr>
        <p:txBody>
          <a:bodyPr>
            <a:normAutofit/>
          </a:bodyPr>
          <a:lstStyle/>
          <a:p>
            <a:r>
              <a:rPr lang="en-ZA" sz="1600" b="1" dirty="0">
                <a:solidFill>
                  <a:schemeClr val="tx1"/>
                </a:solidFill>
              </a:rPr>
              <a:t>Main objective</a:t>
            </a:r>
            <a:r>
              <a:rPr lang="en-ZA" sz="1600" dirty="0">
                <a:solidFill>
                  <a:schemeClr val="tx1"/>
                </a:solidFill>
              </a:rPr>
              <a:t>: find the configuration (laser </a:t>
            </a:r>
            <a:r>
              <a:rPr lang="en-ZA" sz="1600" b="1" dirty="0">
                <a:solidFill>
                  <a:schemeClr val="tx1"/>
                </a:solidFill>
              </a:rPr>
              <a:t>parameters</a:t>
            </a:r>
            <a:r>
              <a:rPr lang="en-ZA" sz="1600" dirty="0">
                <a:solidFill>
                  <a:schemeClr val="tx1"/>
                </a:solidFill>
              </a:rPr>
              <a:t>, electronic </a:t>
            </a:r>
            <a:r>
              <a:rPr lang="en-ZA" sz="1600" b="1" dirty="0">
                <a:solidFill>
                  <a:schemeClr val="tx1"/>
                </a:solidFill>
              </a:rPr>
              <a:t>density distribution</a:t>
            </a:r>
            <a:r>
              <a:rPr lang="en-ZA" sz="1600" dirty="0">
                <a:solidFill>
                  <a:schemeClr val="tx1"/>
                </a:solidFill>
              </a:rPr>
              <a:t>) yielding the “best” electron beam</a:t>
            </a:r>
          </a:p>
          <a:p>
            <a:r>
              <a:rPr lang="en-ZA" sz="1600" b="1" dirty="0">
                <a:solidFill>
                  <a:schemeClr val="tx1"/>
                </a:solidFill>
              </a:rPr>
              <a:t>Questions</a:t>
            </a:r>
            <a:r>
              <a:rPr lang="en-ZA" sz="16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ZA" sz="1600" dirty="0">
                <a:solidFill>
                  <a:schemeClr val="tx1"/>
                </a:solidFill>
              </a:rPr>
              <a:t>How to proceed ? -&gt; particular configurations (from papers), brute force scan, Bayesian Optimization</a:t>
            </a:r>
          </a:p>
          <a:p>
            <a:pPr lvl="1"/>
            <a:r>
              <a:rPr lang="en-ZA" sz="1600" dirty="0">
                <a:solidFill>
                  <a:schemeClr val="tx1"/>
                </a:solidFill>
              </a:rPr>
              <a:t>Which parameters ? -&gt; laser (a0, </a:t>
            </a:r>
            <a:r>
              <a:rPr lang="en-ZA" sz="1600" dirty="0" err="1">
                <a:solidFill>
                  <a:schemeClr val="tx1"/>
                </a:solidFill>
              </a:rPr>
              <a:t>x_foc</a:t>
            </a:r>
            <a:r>
              <a:rPr lang="en-ZA" sz="1600" dirty="0">
                <a:solidFill>
                  <a:schemeClr val="tx1"/>
                </a:solidFill>
              </a:rPr>
              <a:t>), density profile (dopant concentration c_N2, plateau values)</a:t>
            </a:r>
          </a:p>
          <a:p>
            <a:pPr lvl="1"/>
            <a:r>
              <a:rPr lang="en-ZA" sz="1600" dirty="0">
                <a:solidFill>
                  <a:schemeClr val="tx1"/>
                </a:solidFill>
              </a:rPr>
              <a:t>What does “best” mean ? -&gt; objective function (charge, peak energy, energy spread)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C590BE-9F32-4EB9-BC97-A29AD7A34ED1}"/>
              </a:ext>
            </a:extLst>
          </p:cNvPr>
          <p:cNvGrpSpPr/>
          <p:nvPr/>
        </p:nvGrpSpPr>
        <p:grpSpPr>
          <a:xfrm>
            <a:off x="2002011" y="702700"/>
            <a:ext cx="3664692" cy="2543068"/>
            <a:chOff x="786178" y="892773"/>
            <a:chExt cx="3664692" cy="2448272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9793E53-36C3-4A74-BE53-F5A6DF2AE8A5}"/>
                </a:ext>
              </a:extLst>
            </p:cNvPr>
            <p:cNvSpPr txBox="1"/>
            <p:nvPr/>
          </p:nvSpPr>
          <p:spPr>
            <a:xfrm>
              <a:off x="1116987" y="903443"/>
              <a:ext cx="3229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b="1" dirty="0">
                  <a:latin typeface="+mj-lt"/>
                </a:rPr>
                <a:t>Electronic density profile and PIC simulated laser variation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0D5619E-9E36-4CAE-AB61-0FAF482DB774}"/>
                </a:ext>
              </a:extLst>
            </p:cNvPr>
            <p:cNvGrpSpPr/>
            <p:nvPr/>
          </p:nvGrpSpPr>
          <p:grpSpPr>
            <a:xfrm>
              <a:off x="786178" y="892773"/>
              <a:ext cx="3664692" cy="2448272"/>
              <a:chOff x="1765258" y="428551"/>
              <a:chExt cx="3664692" cy="2448272"/>
            </a:xfrm>
          </p:grpSpPr>
          <p:pic>
            <p:nvPicPr>
              <p:cNvPr id="11" name="Graphique 10">
                <a:extLst>
                  <a:ext uri="{FF2B5EF4-FFF2-40B4-BE49-F238E27FC236}">
                    <a16:creationId xmlns:a16="http://schemas.microsoft.com/office/drawing/2014/main" id="{27AF51AC-D757-4385-BF05-875E93629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r="23853" b="51840"/>
              <a:stretch/>
            </p:blipFill>
            <p:spPr>
              <a:xfrm>
                <a:off x="1808386" y="870065"/>
                <a:ext cx="3595576" cy="1609620"/>
              </a:xfrm>
              <a:prstGeom prst="rect">
                <a:avLst/>
              </a:prstGeom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9F1E135-7631-492B-93C7-FEB86C83B239}"/>
                  </a:ext>
                </a:extLst>
              </p:cNvPr>
              <p:cNvSpPr txBox="1"/>
              <p:nvPr/>
            </p:nvSpPr>
            <p:spPr>
              <a:xfrm>
                <a:off x="2377082" y="2305913"/>
                <a:ext cx="24482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1100" dirty="0">
                    <a:latin typeface="+mj-lt"/>
                  </a:rPr>
                  <a:t>Longitudinal distance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B5D4ADB-A57C-4F45-8046-5F40C5CBD125}"/>
                  </a:ext>
                </a:extLst>
              </p:cNvPr>
              <p:cNvSpPr txBox="1"/>
              <p:nvPr/>
            </p:nvSpPr>
            <p:spPr>
              <a:xfrm rot="16200000">
                <a:off x="1097521" y="1603151"/>
                <a:ext cx="162894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ZA" sz="1100" dirty="0">
                  <a:latin typeface="Myriad Pro" panose="020B0503030403020204"/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1F204399-6534-4E81-9E7E-2A736355E233}"/>
                  </a:ext>
                </a:extLst>
              </p:cNvPr>
              <p:cNvSpPr txBox="1"/>
              <p:nvPr/>
            </p:nvSpPr>
            <p:spPr>
              <a:xfrm rot="16200000">
                <a:off x="656538" y="1537271"/>
                <a:ext cx="24482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900" b="1" dirty="0">
                    <a:solidFill>
                      <a:srgbClr val="0070C0"/>
                    </a:solidFill>
                    <a:latin typeface="Myriad Pro" panose="020B0503030403020204"/>
                  </a:rPr>
                  <a:t>n</a:t>
                </a:r>
                <a:r>
                  <a:rPr lang="en-ZA" sz="900" b="1" baseline="-25000" dirty="0">
                    <a:solidFill>
                      <a:srgbClr val="0070C0"/>
                    </a:solidFill>
                    <a:latin typeface="Myriad Pro" panose="020B0503030403020204"/>
                  </a:rPr>
                  <a:t>e </a:t>
                </a:r>
                <a:r>
                  <a:rPr lang="en-ZA" sz="900" b="1" dirty="0">
                    <a:solidFill>
                      <a:srgbClr val="0070C0"/>
                    </a:solidFill>
                    <a:latin typeface="Myriad Pro" panose="020B0503030403020204"/>
                  </a:rPr>
                  <a:t>, -- C</a:t>
                </a:r>
                <a:r>
                  <a:rPr lang="en-ZA" sz="900" b="1" baseline="-25000" dirty="0">
                    <a:solidFill>
                      <a:srgbClr val="0070C0"/>
                    </a:solidFill>
                    <a:latin typeface="Myriad Pro" panose="020B0503030403020204"/>
                  </a:rPr>
                  <a:t>N2</a:t>
                </a:r>
                <a:r>
                  <a:rPr lang="en-ZA" sz="900" b="1" dirty="0">
                    <a:solidFill>
                      <a:srgbClr val="0070C0"/>
                    </a:solidFill>
                    <a:latin typeface="Myriad Pro" panose="020B0503030403020204"/>
                  </a:rPr>
                  <a:t> [x10</a:t>
                </a:r>
                <a:r>
                  <a:rPr lang="en-ZA" sz="900" b="1" baseline="30000" dirty="0">
                    <a:solidFill>
                      <a:srgbClr val="0070C0"/>
                    </a:solidFill>
                    <a:latin typeface="Myriad Pro" panose="020B0503030403020204"/>
                  </a:rPr>
                  <a:t>18</a:t>
                </a:r>
                <a:r>
                  <a:rPr lang="en-ZA" sz="900" b="1" dirty="0">
                    <a:solidFill>
                      <a:srgbClr val="0070C0"/>
                    </a:solidFill>
                    <a:latin typeface="Myriad Pro" panose="020B0503030403020204"/>
                  </a:rPr>
                  <a:t> cm</a:t>
                </a:r>
                <a:r>
                  <a:rPr lang="en-ZA" sz="900" b="1" baseline="30000" dirty="0">
                    <a:solidFill>
                      <a:srgbClr val="0070C0"/>
                    </a:solidFill>
                    <a:latin typeface="Myriad Pro" panose="020B0503030403020204"/>
                  </a:rPr>
                  <a:t>-3</a:t>
                </a:r>
                <a:r>
                  <a:rPr lang="en-ZA" sz="900" b="1" dirty="0">
                    <a:solidFill>
                      <a:srgbClr val="0070C0"/>
                    </a:solidFill>
                    <a:latin typeface="Myriad Pro" panose="020B0503030403020204"/>
                  </a:rPr>
                  <a:t>, %]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739BDA5-1EE4-4C17-AACB-72410AE1784E}"/>
                  </a:ext>
                </a:extLst>
              </p:cNvPr>
              <p:cNvSpPr txBox="1"/>
              <p:nvPr/>
            </p:nvSpPr>
            <p:spPr>
              <a:xfrm rot="16200000">
                <a:off x="4672333" y="1519013"/>
                <a:ext cx="1337668" cy="1775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ZA" sz="1100" dirty="0">
                  <a:latin typeface="Myriad Pro" panose="020B0503030403020204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2D4D035-910B-4636-B4EC-7F343DF0B0D5}"/>
                  </a:ext>
                </a:extLst>
              </p:cNvPr>
              <p:cNvSpPr txBox="1"/>
              <p:nvPr/>
            </p:nvSpPr>
            <p:spPr>
              <a:xfrm rot="16200000">
                <a:off x="4752496" y="1533806"/>
                <a:ext cx="11240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sz="900" b="1" dirty="0">
                    <a:solidFill>
                      <a:srgbClr val="FF0000"/>
                    </a:solidFill>
                    <a:latin typeface="Myriad Pro" panose="020B0503030403020204"/>
                  </a:rPr>
                  <a:t>a</a:t>
                </a:r>
                <a:r>
                  <a:rPr lang="en-ZA" sz="900" b="1" baseline="-25000" dirty="0">
                    <a:solidFill>
                      <a:srgbClr val="FF0000"/>
                    </a:solidFill>
                    <a:latin typeface="Myriad Pro" panose="020B0503030403020204"/>
                  </a:rPr>
                  <a:t>0</a:t>
                </a:r>
                <a:r>
                  <a:rPr lang="en-ZA" sz="900" b="1" dirty="0">
                    <a:solidFill>
                      <a:srgbClr val="FF0000"/>
                    </a:solidFill>
                    <a:latin typeface="Myriad Pro" panose="020B0503030403020204"/>
                  </a:rPr>
                  <a:t> , -- a</a:t>
                </a:r>
                <a:r>
                  <a:rPr lang="en-ZA" sz="900" b="1" baseline="-25000" dirty="0">
                    <a:solidFill>
                      <a:srgbClr val="FF0000"/>
                    </a:solidFill>
                    <a:latin typeface="Myriad Pro" panose="020B0503030403020204"/>
                  </a:rPr>
                  <a:t>0</a:t>
                </a:r>
                <a:r>
                  <a:rPr lang="en-ZA" sz="900" b="1" dirty="0">
                    <a:solidFill>
                      <a:srgbClr val="FF0000"/>
                    </a:solidFill>
                    <a:latin typeface="Myriad Pro" panose="020B0503030403020204"/>
                  </a:rPr>
                  <a:t>_vac</a:t>
                </a:r>
              </a:p>
            </p:txBody>
          </p:sp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1187A76-2C18-43C5-8758-94D26173AEEA}"/>
              </a:ext>
            </a:extLst>
          </p:cNvPr>
          <p:cNvGrpSpPr/>
          <p:nvPr/>
        </p:nvGrpSpPr>
        <p:grpSpPr>
          <a:xfrm>
            <a:off x="6579503" y="890286"/>
            <a:ext cx="3384376" cy="2267157"/>
            <a:chOff x="1542831" y="2960585"/>
            <a:chExt cx="3337637" cy="229326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9383B28-23BB-49FE-A3B2-D238CC56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500" y="2960585"/>
              <a:ext cx="3255968" cy="2170645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8476E97-55D6-4585-8FA2-3E6F4B9931DC}"/>
                </a:ext>
              </a:extLst>
            </p:cNvPr>
            <p:cNvSpPr txBox="1"/>
            <p:nvPr/>
          </p:nvSpPr>
          <p:spPr>
            <a:xfrm>
              <a:off x="2721967" y="4992243"/>
              <a:ext cx="103389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ZA" sz="1100" dirty="0">
                <a:latin typeface="Myriad Pro" panose="020B0503030403020204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BE921F1-FA6B-4E9A-B456-88AFAE535620}"/>
                </a:ext>
              </a:extLst>
            </p:cNvPr>
            <p:cNvSpPr txBox="1"/>
            <p:nvPr/>
          </p:nvSpPr>
          <p:spPr>
            <a:xfrm>
              <a:off x="2757847" y="4967590"/>
              <a:ext cx="1033897" cy="26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>
                  <a:latin typeface="+mj-lt"/>
                </a:rPr>
                <a:t>Energy [MeV]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9D42B1A-A284-4080-B6B0-3CF80938903F}"/>
                </a:ext>
              </a:extLst>
            </p:cNvPr>
            <p:cNvSpPr txBox="1"/>
            <p:nvPr/>
          </p:nvSpPr>
          <p:spPr>
            <a:xfrm rot="5400000">
              <a:off x="1187847" y="3803846"/>
              <a:ext cx="103389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ZA" sz="1100" dirty="0">
                <a:latin typeface="Myriad Pro" panose="020B0503030403020204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D59BEC7-D7B5-4062-A07C-DD712FC0AA57}"/>
                </a:ext>
              </a:extLst>
            </p:cNvPr>
            <p:cNvSpPr txBox="1"/>
            <p:nvPr/>
          </p:nvSpPr>
          <p:spPr>
            <a:xfrm rot="16200000">
              <a:off x="916733" y="3898564"/>
              <a:ext cx="15138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100" dirty="0">
                  <a:latin typeface="+mj-lt"/>
                </a:rPr>
                <a:t>Spectrum [</a:t>
              </a:r>
              <a:r>
                <a:rPr lang="en-ZA" sz="1100" dirty="0" err="1">
                  <a:latin typeface="+mj-lt"/>
                </a:rPr>
                <a:t>pC</a:t>
              </a:r>
              <a:r>
                <a:rPr lang="en-ZA" sz="1100" dirty="0">
                  <a:latin typeface="+mj-lt"/>
                </a:rPr>
                <a:t>/MeV]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CD2CF57-DC98-4C41-A772-B2E811C0323F}"/>
              </a:ext>
            </a:extLst>
          </p:cNvPr>
          <p:cNvSpPr txBox="1"/>
          <p:nvPr/>
        </p:nvSpPr>
        <p:spPr>
          <a:xfrm>
            <a:off x="6468687" y="802208"/>
            <a:ext cx="373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>
                <a:latin typeface="+mj-lt"/>
              </a:rPr>
              <a:t>Spectrum of a PIC simulated electron beam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79E8759-BB33-4D6E-91E3-5EA29BF2EF42}"/>
              </a:ext>
            </a:extLst>
          </p:cNvPr>
          <p:cNvSpPr/>
          <p:nvPr/>
        </p:nvSpPr>
        <p:spPr>
          <a:xfrm>
            <a:off x="4356047" y="1432263"/>
            <a:ext cx="230833" cy="1244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7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8B5ADE0-4FF3-4994-992E-BD6F88E55AE5}"/>
              </a:ext>
            </a:extLst>
          </p:cNvPr>
          <p:cNvSpPr txBox="1"/>
          <p:nvPr/>
        </p:nvSpPr>
        <p:spPr>
          <a:xfrm>
            <a:off x="4237922" y="1240574"/>
            <a:ext cx="1245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Laser direction</a:t>
            </a:r>
          </a:p>
        </p:txBody>
      </p:sp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911FA577-20CC-4DAC-B625-9796A096137D}"/>
              </a:ext>
            </a:extLst>
          </p:cNvPr>
          <p:cNvSpPr/>
          <p:nvPr/>
        </p:nvSpPr>
        <p:spPr>
          <a:xfrm rot="16200000">
            <a:off x="2920138" y="2507509"/>
            <a:ext cx="77299" cy="905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CA7FF5D1-C8E4-4EEC-8107-65869B1E4D9B}"/>
              </a:ext>
            </a:extLst>
          </p:cNvPr>
          <p:cNvSpPr/>
          <p:nvPr/>
        </p:nvSpPr>
        <p:spPr>
          <a:xfrm rot="16200000">
            <a:off x="3904480" y="2532956"/>
            <a:ext cx="107034" cy="877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A56395F9-F535-48A9-9FA1-2A365A2DEA93}"/>
              </a:ext>
            </a:extLst>
          </p:cNvPr>
          <p:cNvSpPr txBox="1">
            <a:spLocks/>
          </p:cNvSpPr>
          <p:nvPr/>
        </p:nvSpPr>
        <p:spPr>
          <a:xfrm>
            <a:off x="2583049" y="3044316"/>
            <a:ext cx="829419" cy="3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Zone 1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:a16="http://schemas.microsoft.com/office/drawing/2014/main" id="{5655C323-DD6F-4515-AEF7-B8531BD08EC3}"/>
              </a:ext>
            </a:extLst>
          </p:cNvPr>
          <p:cNvSpPr txBox="1">
            <a:spLocks/>
          </p:cNvSpPr>
          <p:nvPr/>
        </p:nvSpPr>
        <p:spPr>
          <a:xfrm>
            <a:off x="3608177" y="3044809"/>
            <a:ext cx="829419" cy="32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  <a:highlight>
                  <a:srgbClr val="F39200"/>
                </a:highlight>
                <a:latin typeface="+mj-lt"/>
              </a:rPr>
              <a:t>Zone 2</a:t>
            </a:r>
          </a:p>
        </p:txBody>
      </p:sp>
      <p:sp>
        <p:nvSpPr>
          <p:cNvPr id="31" name="Titre 2">
            <a:extLst>
              <a:ext uri="{FF2B5EF4-FFF2-40B4-BE49-F238E27FC236}">
                <a16:creationId xmlns:a16="http://schemas.microsoft.com/office/drawing/2014/main" id="{155EA6EF-3E56-403F-899F-F2772EFFA99D}"/>
              </a:ext>
            </a:extLst>
          </p:cNvPr>
          <p:cNvSpPr txBox="1">
            <a:spLocks/>
          </p:cNvSpPr>
          <p:nvPr/>
        </p:nvSpPr>
        <p:spPr>
          <a:xfrm>
            <a:off x="1934003" y="166375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ZA" sz="1600" dirty="0"/>
              <a:t>1. Project and objectives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E416CAB-EDC7-4601-A396-6CCDF2F141FA}"/>
              </a:ext>
            </a:extLst>
          </p:cNvPr>
          <p:cNvCxnSpPr/>
          <p:nvPr/>
        </p:nvCxnSpPr>
        <p:spPr>
          <a:xfrm flipV="1">
            <a:off x="1209923" y="1486795"/>
            <a:ext cx="1584176" cy="318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34F6A05E-5AED-40AB-AA2A-5D2A78371D1C}"/>
              </a:ext>
            </a:extLst>
          </p:cNvPr>
          <p:cNvSpPr txBox="1">
            <a:spLocks/>
          </p:cNvSpPr>
          <p:nvPr/>
        </p:nvSpPr>
        <p:spPr>
          <a:xfrm>
            <a:off x="614433" y="1797835"/>
            <a:ext cx="831732" cy="259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1</a:t>
            </a:r>
            <a:r>
              <a:rPr lang="en-ZA" sz="1400" b="1" baseline="30000" dirty="0">
                <a:latin typeface="+mn-lt"/>
              </a:rPr>
              <a:t>st</a:t>
            </a:r>
            <a:r>
              <a:rPr lang="en-ZA" sz="1400" b="1" dirty="0">
                <a:latin typeface="+mn-lt"/>
              </a:rPr>
              <a:t> plateau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B8F6AA6C-8575-46B4-96E6-97F807CAAE9B}"/>
              </a:ext>
            </a:extLst>
          </p:cNvPr>
          <p:cNvSpPr txBox="1">
            <a:spLocks/>
          </p:cNvSpPr>
          <p:nvPr/>
        </p:nvSpPr>
        <p:spPr>
          <a:xfrm>
            <a:off x="866615" y="2376386"/>
            <a:ext cx="831732" cy="259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400" b="1" dirty="0">
                <a:latin typeface="+mn-lt"/>
              </a:rPr>
              <a:t>2</a:t>
            </a:r>
            <a:r>
              <a:rPr lang="en-ZA" sz="1400" b="1" baseline="30000" dirty="0">
                <a:latin typeface="+mn-lt"/>
              </a:rPr>
              <a:t>nd</a:t>
            </a:r>
            <a:r>
              <a:rPr lang="en-ZA" sz="1400" b="1" dirty="0">
                <a:latin typeface="+mn-lt"/>
              </a:rPr>
              <a:t> plateau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6D5E936-B137-41F4-B71A-C4567A96D6BA}"/>
              </a:ext>
            </a:extLst>
          </p:cNvPr>
          <p:cNvCxnSpPr>
            <a:cxnSpLocks/>
          </p:cNvCxnSpPr>
          <p:nvPr/>
        </p:nvCxnSpPr>
        <p:spPr>
          <a:xfrm flipV="1">
            <a:off x="1673722" y="1893933"/>
            <a:ext cx="2223223" cy="547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50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120681" cy="432048"/>
          </a:xfrm>
        </p:spPr>
        <p:txBody>
          <a:bodyPr>
            <a:normAutofit/>
          </a:bodyPr>
          <a:lstStyle/>
          <a:p>
            <a:r>
              <a:rPr lang="en-ZA" sz="1600" dirty="0"/>
              <a:t>2. Pre-study based on a state of the art electronic density profile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0D519E8-A838-4DC5-83E7-B73022FD409A}"/>
              </a:ext>
            </a:extLst>
          </p:cNvPr>
          <p:cNvSpPr txBox="1">
            <a:spLocks/>
          </p:cNvSpPr>
          <p:nvPr/>
        </p:nvSpPr>
        <p:spPr>
          <a:xfrm>
            <a:off x="2046617" y="653480"/>
            <a:ext cx="6552726" cy="225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ZA" sz="1600" b="1" dirty="0">
                <a:solidFill>
                  <a:schemeClr val="tx1"/>
                </a:solidFill>
              </a:rPr>
              <a:t>Starting point </a:t>
            </a:r>
            <a:r>
              <a:rPr lang="en-ZA" sz="1600" dirty="0">
                <a:solidFill>
                  <a:schemeClr val="tx1"/>
                </a:solidFill>
              </a:rPr>
              <a:t>: with a 30-40 TW laser does a tailored density profile  induce a </a:t>
            </a:r>
            <a:r>
              <a:rPr lang="en-ZA" sz="1600" b="1" dirty="0">
                <a:solidFill>
                  <a:schemeClr val="tx1"/>
                </a:solidFill>
              </a:rPr>
              <a:t>localized ionization injection </a:t>
            </a:r>
            <a:r>
              <a:rPr lang="en-ZA" sz="1600" dirty="0">
                <a:solidFill>
                  <a:schemeClr val="tx1"/>
                </a:solidFill>
              </a:rPr>
              <a:t>?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ZA" sz="1050" dirty="0" err="1">
                <a:solidFill>
                  <a:schemeClr val="tx1"/>
                </a:solidFill>
              </a:rPr>
              <a:t>Golovin</a:t>
            </a:r>
            <a:r>
              <a:rPr lang="en-ZA" sz="1050" dirty="0">
                <a:solidFill>
                  <a:schemeClr val="tx1"/>
                </a:solidFill>
              </a:rPr>
              <a:t>, G. et al. </a:t>
            </a:r>
            <a:r>
              <a:rPr lang="en-ZA" sz="1050" i="1" dirty="0" err="1">
                <a:solidFill>
                  <a:schemeClr val="tx1"/>
                </a:solidFill>
              </a:rPr>
              <a:t>Tunable</a:t>
            </a:r>
            <a:r>
              <a:rPr lang="en-ZA" sz="1050" i="1" dirty="0">
                <a:solidFill>
                  <a:schemeClr val="tx1"/>
                </a:solidFill>
              </a:rPr>
              <a:t> monoenergetic electron beams from independently controllable laser-wakefield acceleration and injection</a:t>
            </a:r>
            <a:r>
              <a:rPr lang="en-ZA" sz="1050" dirty="0">
                <a:solidFill>
                  <a:schemeClr val="tx1"/>
                </a:solidFill>
              </a:rPr>
              <a:t>. </a:t>
            </a:r>
            <a:r>
              <a:rPr lang="en-ZA" sz="1050" dirty="0">
                <a:solidFill>
                  <a:schemeClr val="tx1"/>
                </a:solidFill>
                <a:hlinkClick r:id="rId2"/>
              </a:rPr>
              <a:t>Phys. Rev. ST Accel. Beams 18, 011301 (2015).</a:t>
            </a:r>
            <a:endParaRPr lang="en-ZA" sz="1050" dirty="0">
              <a:solidFill>
                <a:schemeClr val="tx1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ZA" sz="1050" dirty="0">
                <a:solidFill>
                  <a:schemeClr val="tx1"/>
                </a:solidFill>
              </a:rPr>
              <a:t>Lee, P. et al. </a:t>
            </a:r>
            <a:r>
              <a:rPr lang="en-ZA" sz="1050" i="1" dirty="0">
                <a:solidFill>
                  <a:schemeClr val="tx1"/>
                </a:solidFill>
              </a:rPr>
              <a:t>Dynamics of electron injection and acceleration driven by laser wakefield in tailored density profiles. </a:t>
            </a:r>
            <a:r>
              <a:rPr lang="en-ZA" sz="1050" dirty="0">
                <a:solidFill>
                  <a:schemeClr val="tx1"/>
                </a:solidFill>
                <a:hlinkClick r:id="rId3"/>
              </a:rPr>
              <a:t>Phys. Rev. Accel. Beams 19, 112802 (2016)</a:t>
            </a:r>
            <a:r>
              <a:rPr lang="en-ZA" sz="1050" dirty="0">
                <a:solidFill>
                  <a:schemeClr val="tx1"/>
                </a:solidFill>
              </a:rPr>
              <a:t>.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ZA" sz="1050" dirty="0">
                <a:solidFill>
                  <a:schemeClr val="tx1"/>
                </a:solidFill>
              </a:rPr>
              <a:t>Couperus, J. P. </a:t>
            </a:r>
            <a:r>
              <a:rPr lang="en-ZA" sz="1050" i="1" dirty="0">
                <a:solidFill>
                  <a:schemeClr val="tx1"/>
                </a:solidFill>
              </a:rPr>
              <a:t>Optimal Beam Loading In A Nanocoulomb-Class Laser Wakefield Accelerator. </a:t>
            </a:r>
            <a:r>
              <a:rPr lang="en-ZA" sz="1050" dirty="0">
                <a:solidFill>
                  <a:schemeClr val="tx1"/>
                </a:solidFill>
              </a:rPr>
              <a:t>(2018) </a:t>
            </a:r>
            <a:r>
              <a:rPr lang="en-ZA" sz="1050" dirty="0" err="1">
                <a:solidFill>
                  <a:schemeClr val="tx1"/>
                </a:solidFill>
              </a:rPr>
              <a:t>doi</a:t>
            </a:r>
            <a:r>
              <a:rPr lang="en-ZA" sz="1050" dirty="0">
                <a:solidFill>
                  <a:schemeClr val="tx1"/>
                </a:solidFill>
              </a:rPr>
              <a:t>: </a:t>
            </a:r>
            <a:r>
              <a:rPr lang="en-ZA" sz="1050" dirty="0">
                <a:solidFill>
                  <a:schemeClr val="tx1"/>
                </a:solidFill>
                <a:hlinkClick r:id="rId4"/>
              </a:rPr>
              <a:t>10.5281/zenodo.1463709</a:t>
            </a:r>
            <a:endParaRPr lang="en-ZA" sz="1050" dirty="0">
              <a:solidFill>
                <a:schemeClr val="tx1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ZA" sz="1400" dirty="0">
              <a:solidFill>
                <a:schemeClr val="tx1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ZA" sz="1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" name="AutoShape 2" descr="10.5281/zenodo.1463710">
            <a:extLst>
              <a:ext uri="{FF2B5EF4-FFF2-40B4-BE49-F238E27FC236}">
                <a16:creationId xmlns:a16="http://schemas.microsoft.com/office/drawing/2014/main" id="{27BBBEB2-807F-DA43-958C-E8CFEAE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DD1333F-4EFD-974F-B000-DB8F458D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01" y="1509506"/>
            <a:ext cx="2085697" cy="162042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6EF5F73-F7E4-E745-B5E0-AB3F3BAF2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346" y="2387884"/>
            <a:ext cx="2237691" cy="16843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D6E8ED-0F71-5248-AC58-2C5F20D15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437" y="3533800"/>
            <a:ext cx="2920906" cy="211285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8C3B6D2-673B-43CF-88FD-200735EAA844}"/>
              </a:ext>
            </a:extLst>
          </p:cNvPr>
          <p:cNvCxnSpPr>
            <a:cxnSpLocks/>
          </p:cNvCxnSpPr>
          <p:nvPr/>
        </p:nvCxnSpPr>
        <p:spPr>
          <a:xfrm flipH="1">
            <a:off x="2338743" y="1363549"/>
            <a:ext cx="274625" cy="29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19A993-40D7-404C-80EB-AC2C98366DD7}"/>
              </a:ext>
            </a:extLst>
          </p:cNvPr>
          <p:cNvCxnSpPr>
            <a:cxnSpLocks/>
          </p:cNvCxnSpPr>
          <p:nvPr/>
        </p:nvCxnSpPr>
        <p:spPr>
          <a:xfrm>
            <a:off x="8160091" y="1631005"/>
            <a:ext cx="866635" cy="68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43B954B-8050-41C1-977E-4DEC53F5DAB8}"/>
              </a:ext>
            </a:extLst>
          </p:cNvPr>
          <p:cNvSpPr txBox="1"/>
          <p:nvPr/>
        </p:nvSpPr>
        <p:spPr>
          <a:xfrm>
            <a:off x="3226147" y="2339504"/>
            <a:ext cx="4617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+mn-lt"/>
              </a:rPr>
              <a:t>Target</a:t>
            </a:r>
            <a:r>
              <a:rPr lang="fr-FR" sz="1600" dirty="0">
                <a:latin typeface="+mn-lt"/>
              </a:rPr>
              <a:t>: </a:t>
            </a:r>
            <a:r>
              <a:rPr lang="fr-FR" sz="1600" dirty="0" err="1">
                <a:latin typeface="+mn-lt"/>
              </a:rPr>
              <a:t>two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region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gas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cell</a:t>
            </a:r>
            <a:endParaRPr lang="fr-FR" sz="16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>
                <a:latin typeface="+mn-lt"/>
              </a:rPr>
              <a:t>Parameters</a:t>
            </a:r>
            <a:r>
              <a:rPr lang="fr-FR" sz="1200" dirty="0">
                <a:latin typeface="+mn-lt"/>
              </a:rPr>
              <a:t> </a:t>
            </a:r>
            <a:r>
              <a:rPr lang="fr-FR" sz="1200" dirty="0" err="1">
                <a:latin typeface="+mn-lt"/>
              </a:rPr>
              <a:t>varied</a:t>
            </a:r>
            <a:endParaRPr lang="fr-FR" sz="1200" dirty="0">
              <a:latin typeface="+mn-lt"/>
            </a:endParaRP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 err="1">
                <a:latin typeface="+mn-lt"/>
              </a:rPr>
              <a:t>x</a:t>
            </a:r>
            <a:r>
              <a:rPr lang="en-ZA" sz="1200" baseline="-25000" dirty="0" err="1">
                <a:latin typeface="+mn-lt"/>
              </a:rPr>
              <a:t>foc</a:t>
            </a:r>
            <a:endParaRPr lang="en-ZA" sz="1200" baseline="-25000" dirty="0">
              <a:latin typeface="+mn-lt"/>
            </a:endParaRP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n</a:t>
            </a:r>
            <a:r>
              <a:rPr lang="en-ZA" sz="1200" baseline="-25000" dirty="0">
                <a:latin typeface="+mn-lt"/>
              </a:rPr>
              <a:t>e,1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r = n</a:t>
            </a:r>
            <a:r>
              <a:rPr lang="en-ZA" sz="1200" baseline="-25000" dirty="0">
                <a:latin typeface="+mn-lt"/>
              </a:rPr>
              <a:t>e,1 </a:t>
            </a:r>
            <a:r>
              <a:rPr lang="en-ZA" sz="1200" dirty="0">
                <a:latin typeface="+mn-lt"/>
              </a:rPr>
              <a:t>/ n</a:t>
            </a:r>
            <a:r>
              <a:rPr lang="en-ZA" sz="1200" baseline="-25000" dirty="0">
                <a:latin typeface="+mn-lt"/>
              </a:rPr>
              <a:t>e,2 </a:t>
            </a:r>
            <a:r>
              <a:rPr lang="en-ZA" sz="1200" dirty="0">
                <a:latin typeface="+mn-lt"/>
              </a:rPr>
              <a:t> (1</a:t>
            </a:r>
            <a:r>
              <a:rPr lang="en-ZA" sz="1200" baseline="30000" dirty="0">
                <a:latin typeface="+mn-lt"/>
              </a:rPr>
              <a:t>st</a:t>
            </a:r>
            <a:r>
              <a:rPr lang="en-ZA" sz="1200" dirty="0">
                <a:latin typeface="+mn-lt"/>
              </a:rPr>
              <a:t> plateau / 2</a:t>
            </a:r>
            <a:r>
              <a:rPr lang="en-ZA" sz="1200" baseline="30000" dirty="0">
                <a:latin typeface="+mn-lt"/>
              </a:rPr>
              <a:t>nd</a:t>
            </a:r>
            <a:r>
              <a:rPr lang="en-ZA" sz="1200" dirty="0">
                <a:latin typeface="+mn-lt"/>
              </a:rPr>
              <a:t> plateau ratio of elec. density)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c</a:t>
            </a:r>
            <a:r>
              <a:rPr lang="en-ZA" sz="1200" baseline="-25000" dirty="0">
                <a:latin typeface="+mn-lt"/>
              </a:rPr>
              <a:t>N2</a:t>
            </a:r>
            <a:r>
              <a:rPr lang="en-ZA" sz="1200" dirty="0">
                <a:latin typeface="+mn-lt"/>
              </a:rPr>
              <a:t> </a:t>
            </a:r>
            <a:r>
              <a:rPr lang="en-ZA" sz="1200" dirty="0">
                <a:solidFill>
                  <a:srgbClr val="FF0000"/>
                </a:solidFill>
                <a:latin typeface="+mn-lt"/>
              </a:rPr>
              <a:t>with leak </a:t>
            </a:r>
            <a:r>
              <a:rPr lang="en-ZA" sz="1200" dirty="0">
                <a:latin typeface="+mn-lt"/>
              </a:rPr>
              <a:t>(from zone 1 -&gt; zone 2) or </a:t>
            </a:r>
            <a:r>
              <a:rPr lang="en-ZA" sz="1200" dirty="0">
                <a:solidFill>
                  <a:srgbClr val="6600CC"/>
                </a:solidFill>
                <a:latin typeface="+mn-lt"/>
              </a:rPr>
              <a:t>uniform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c</a:t>
            </a:r>
            <a:r>
              <a:rPr lang="en-ZA" sz="1200" baseline="-25000" dirty="0">
                <a:latin typeface="+mn-lt"/>
              </a:rPr>
              <a:t>N2</a:t>
            </a:r>
            <a:r>
              <a:rPr lang="en-ZA" sz="1200" dirty="0">
                <a:latin typeface="+mn-lt"/>
              </a:rPr>
              <a:t> value</a:t>
            </a:r>
            <a:endParaRPr lang="en-ZA" sz="1200" b="1" dirty="0">
              <a:latin typeface="+mn-lt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B41D2C4-B7F4-4A2D-BDEB-CEA7F3C4BB0B}"/>
              </a:ext>
            </a:extLst>
          </p:cNvPr>
          <p:cNvSpPr txBox="1"/>
          <p:nvPr/>
        </p:nvSpPr>
        <p:spPr>
          <a:xfrm>
            <a:off x="3523201" y="4253880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K" sz="1200" dirty="0">
                <a:latin typeface="+mj-lt"/>
              </a:rPr>
              <a:t>“Chair-like” Helium density profile with uniform or non-uniform (leak) N2-dopant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D0AC11-6B56-45CF-931C-EEBC16071EE6}"/>
              </a:ext>
            </a:extLst>
          </p:cNvPr>
          <p:cNvSpPr/>
          <p:nvPr/>
        </p:nvSpPr>
        <p:spPr>
          <a:xfrm>
            <a:off x="3307177" y="2411512"/>
            <a:ext cx="4464494" cy="3234864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1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120681" cy="432048"/>
          </a:xfrm>
        </p:spPr>
        <p:txBody>
          <a:bodyPr>
            <a:normAutofit/>
          </a:bodyPr>
          <a:lstStyle/>
          <a:p>
            <a:r>
              <a:rPr lang="en-ZA" sz="1600" dirty="0"/>
              <a:t>2. Pre-study based on a state of the art electronic density profile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2" name="AutoShape 2" descr="10.5281/zenodo.1463710">
            <a:extLst>
              <a:ext uri="{FF2B5EF4-FFF2-40B4-BE49-F238E27FC236}">
                <a16:creationId xmlns:a16="http://schemas.microsoft.com/office/drawing/2014/main" id="{27BBBEB2-807F-DA43-958C-E8CFEAE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95695" y="2084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36EF95D-C57A-43EF-AC9B-1409DC770AAF}"/>
              </a:ext>
            </a:extLst>
          </p:cNvPr>
          <p:cNvSpPr txBox="1"/>
          <p:nvPr/>
        </p:nvSpPr>
        <p:spPr>
          <a:xfrm>
            <a:off x="1713979" y="1460084"/>
            <a:ext cx="3182386" cy="156966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HK" sz="1600" b="1" dirty="0" err="1">
                <a:latin typeface="+mn-lt"/>
              </a:rPr>
              <a:t>Namelist</a:t>
            </a:r>
            <a:endParaRPr lang="en-HK" sz="16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b="1" dirty="0">
                <a:latin typeface="+mn-lt"/>
              </a:rPr>
              <a:t>AM cylindrical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b="1" dirty="0">
                <a:latin typeface="+mn-lt"/>
              </a:rPr>
              <a:t>Envelope</a:t>
            </a:r>
            <a:r>
              <a:rPr lang="en-ZA" sz="1200" dirty="0">
                <a:latin typeface="+mn-lt"/>
              </a:rPr>
              <a:t> + </a:t>
            </a:r>
            <a:r>
              <a:rPr lang="en-ZA" sz="1200" b="1" dirty="0">
                <a:latin typeface="+mn-lt"/>
              </a:rPr>
              <a:t>Ionization</a:t>
            </a:r>
            <a:r>
              <a:rPr lang="en-ZA" sz="1200" dirty="0">
                <a:latin typeface="+mn-lt"/>
              </a:rPr>
              <a:t> (</a:t>
            </a:r>
            <a:r>
              <a:rPr lang="fr-FR" sz="900" i="1" dirty="0">
                <a:latin typeface="+mn-lt"/>
              </a:rPr>
              <a:t>Massimo, Francesco, et al. "</a:t>
            </a:r>
            <a:r>
              <a:rPr lang="fr-FR" sz="900" i="1" dirty="0" err="1">
                <a:latin typeface="+mn-lt"/>
              </a:rPr>
              <a:t>Numerical</a:t>
            </a:r>
            <a:r>
              <a:rPr lang="fr-FR" sz="900" i="1" dirty="0">
                <a:latin typeface="+mn-lt"/>
              </a:rPr>
              <a:t> modeling of laser tunneling </a:t>
            </a:r>
            <a:r>
              <a:rPr lang="fr-FR" sz="900" i="1" dirty="0" err="1">
                <a:latin typeface="+mn-lt"/>
              </a:rPr>
              <a:t>ionization</a:t>
            </a:r>
            <a:r>
              <a:rPr lang="fr-FR" sz="900" i="1" dirty="0">
                <a:latin typeface="+mn-lt"/>
              </a:rPr>
              <a:t> in </a:t>
            </a:r>
            <a:r>
              <a:rPr lang="fr-FR" sz="900" i="1" dirty="0" err="1">
                <a:latin typeface="+mn-lt"/>
              </a:rPr>
              <a:t>particle</a:t>
            </a:r>
            <a:r>
              <a:rPr lang="fr-FR" sz="900" i="1" dirty="0">
                <a:latin typeface="+mn-lt"/>
              </a:rPr>
              <a:t>-in-</a:t>
            </a:r>
            <a:r>
              <a:rPr lang="fr-FR" sz="900" i="1" dirty="0" err="1">
                <a:latin typeface="+mn-lt"/>
              </a:rPr>
              <a:t>cell</a:t>
            </a:r>
            <a:r>
              <a:rPr lang="fr-FR" sz="900" i="1" dirty="0">
                <a:latin typeface="+mn-lt"/>
              </a:rPr>
              <a:t> codes </a:t>
            </a:r>
            <a:r>
              <a:rPr lang="fr-FR" sz="900" i="1" dirty="0" err="1">
                <a:latin typeface="+mn-lt"/>
              </a:rPr>
              <a:t>with</a:t>
            </a:r>
            <a:r>
              <a:rPr lang="fr-FR" sz="900" i="1" dirty="0">
                <a:latin typeface="+mn-lt"/>
              </a:rPr>
              <a:t> a laser </a:t>
            </a:r>
            <a:r>
              <a:rPr lang="fr-FR" sz="900" i="1" dirty="0" err="1">
                <a:latin typeface="+mn-lt"/>
              </a:rPr>
              <a:t>envelope</a:t>
            </a:r>
            <a:r>
              <a:rPr lang="fr-FR" sz="900" i="1" dirty="0">
                <a:latin typeface="+mn-lt"/>
              </a:rPr>
              <a:t> model." Physical </a:t>
            </a:r>
            <a:r>
              <a:rPr lang="fr-FR" sz="900" i="1" dirty="0" err="1">
                <a:latin typeface="+mn-lt"/>
              </a:rPr>
              <a:t>Review</a:t>
            </a:r>
            <a:r>
              <a:rPr lang="fr-FR" sz="900" i="1" dirty="0">
                <a:latin typeface="+mn-lt"/>
              </a:rPr>
              <a:t> E 102.3 (2020): 033204</a:t>
            </a:r>
            <a:r>
              <a:rPr lang="fr-FR" sz="1200" dirty="0">
                <a:latin typeface="+mn-lt"/>
              </a:rPr>
              <a:t>.</a:t>
            </a:r>
            <a:r>
              <a:rPr lang="en-ZA" sz="1200" dirty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Window parameters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latin typeface="+mn-lt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9E2781A-35BD-4F9E-96B3-00F411BDAD53}"/>
              </a:ext>
            </a:extLst>
          </p:cNvPr>
          <p:cNvSpPr txBox="1"/>
          <p:nvPr/>
        </p:nvSpPr>
        <p:spPr>
          <a:xfrm>
            <a:off x="1719666" y="3302094"/>
            <a:ext cx="3162665" cy="1815882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HK" sz="1600" b="1" dirty="0">
                <a:latin typeface="+mn-lt"/>
              </a:rPr>
              <a:t>Process &amp; post-process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Simulations done on: TGCC VIRTUALAPLACE A7 supercomputer (</a:t>
            </a:r>
            <a:r>
              <a:rPr lang="en-ZA" sz="1200" b="1" dirty="0">
                <a:latin typeface="+mn-lt"/>
              </a:rPr>
              <a:t>10 nodes of 24 CPU</a:t>
            </a:r>
            <a:r>
              <a:rPr lang="en-ZA" sz="1200" dirty="0">
                <a:latin typeface="+mn-lt"/>
              </a:rPr>
              <a:t>, </a:t>
            </a:r>
            <a:r>
              <a:rPr lang="en-ZA" sz="1200" b="1" dirty="0">
                <a:latin typeface="+mn-lt"/>
              </a:rPr>
              <a:t>45 simulations</a:t>
            </a:r>
            <a:r>
              <a:rPr lang="en-ZA" sz="1200" dirty="0">
                <a:latin typeface="+mn-lt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Post-process on: </a:t>
            </a:r>
            <a:r>
              <a:rPr lang="en-HK" sz="1200" dirty="0" err="1">
                <a:latin typeface="+mn-lt"/>
              </a:rPr>
              <a:t>IJCLab</a:t>
            </a:r>
            <a:r>
              <a:rPr lang="en-HK" sz="1200" dirty="0">
                <a:latin typeface="+mn-lt"/>
              </a:rPr>
              <a:t> remote computer “sera03” (</a:t>
            </a:r>
            <a:r>
              <a:rPr lang="en-HK" sz="1200" dirty="0" err="1">
                <a:latin typeface="+mn-lt"/>
              </a:rPr>
              <a:t>Jupyter</a:t>
            </a:r>
            <a:r>
              <a:rPr lang="en-HK" sz="1200" dirty="0">
                <a:latin typeface="+mn-lt"/>
              </a:rPr>
              <a:t> compatible)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Computation time: </a:t>
            </a:r>
            <a:r>
              <a:rPr lang="en-HK" sz="1200" b="1" dirty="0">
                <a:latin typeface="+mn-lt"/>
              </a:rPr>
              <a:t>2h / sim, 44µm/min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Simulation size: </a:t>
            </a:r>
            <a:r>
              <a:rPr lang="en-HK" sz="1200" b="1" dirty="0">
                <a:latin typeface="+mn-lt"/>
              </a:rPr>
              <a:t>[20 – 50 ] GB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HK" sz="1200" dirty="0">
                <a:latin typeface="+mn-lt"/>
              </a:rPr>
              <a:t>Computational cost: </a:t>
            </a:r>
            <a:r>
              <a:rPr lang="en-HK" sz="1200" b="1" dirty="0">
                <a:latin typeface="+mn-lt"/>
              </a:rPr>
              <a:t>10kh.cpu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96168AE-2B72-41D2-B84B-A8AFC364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832" y="1373560"/>
            <a:ext cx="2993923" cy="1995950"/>
          </a:xfrm>
          <a:prstGeom prst="rect">
            <a:avLst/>
          </a:prstGeom>
        </p:spPr>
      </p:pic>
      <p:sp>
        <p:nvSpPr>
          <p:cNvPr id="46" name="Espace réservé du contenu 4">
            <a:extLst>
              <a:ext uri="{FF2B5EF4-FFF2-40B4-BE49-F238E27FC236}">
                <a16:creationId xmlns:a16="http://schemas.microsoft.com/office/drawing/2014/main" id="{68EE8BF6-85B7-4419-B103-6E5DAC1E5AE3}"/>
              </a:ext>
            </a:extLst>
          </p:cNvPr>
          <p:cNvSpPr txBox="1">
            <a:spLocks/>
          </p:cNvSpPr>
          <p:nvPr/>
        </p:nvSpPr>
        <p:spPr>
          <a:xfrm>
            <a:off x="5744618" y="3338532"/>
            <a:ext cx="2829590" cy="308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200" b="1" dirty="0">
                <a:solidFill>
                  <a:schemeClr val="tx1"/>
                </a:solidFill>
                <a:latin typeface="+mj-lt"/>
              </a:rPr>
              <a:t>Example of sensitivity to “</a:t>
            </a:r>
            <a:r>
              <a:rPr lang="en-ZA" sz="1200" b="1" dirty="0" err="1">
                <a:solidFill>
                  <a:schemeClr val="tx1"/>
                </a:solidFill>
                <a:latin typeface="+mj-lt"/>
              </a:rPr>
              <a:t>x_foc</a:t>
            </a:r>
            <a:r>
              <a:rPr lang="en-ZA" sz="1200" b="1" dirty="0">
                <a:solidFill>
                  <a:schemeClr val="tx1"/>
                </a:solidFill>
                <a:latin typeface="+mj-lt"/>
              </a:rPr>
              <a:t>” parameter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0DAA05-BFD1-468B-A1E3-98511D38E5B5}"/>
              </a:ext>
            </a:extLst>
          </p:cNvPr>
          <p:cNvSpPr/>
          <p:nvPr/>
        </p:nvSpPr>
        <p:spPr>
          <a:xfrm>
            <a:off x="5688423" y="1450390"/>
            <a:ext cx="2817334" cy="388361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5B8425E8-1FAC-42F7-8D4A-8407496122D4}"/>
              </a:ext>
            </a:extLst>
          </p:cNvPr>
          <p:cNvSpPr txBox="1">
            <a:spLocks/>
          </p:cNvSpPr>
          <p:nvPr/>
        </p:nvSpPr>
        <p:spPr>
          <a:xfrm>
            <a:off x="5646828" y="3909794"/>
            <a:ext cx="2993923" cy="149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</a:rPr>
              <a:t>Conclusion</a:t>
            </a:r>
            <a:r>
              <a:rPr lang="en-ZA" sz="12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High sensitivity to </a:t>
            </a:r>
            <a:r>
              <a:rPr lang="en-ZA" sz="1200" dirty="0" err="1">
                <a:solidFill>
                  <a:schemeClr val="tx1"/>
                </a:solidFill>
              </a:rPr>
              <a:t>x_foc</a:t>
            </a:r>
            <a:r>
              <a:rPr lang="en-ZA" sz="1200" dirty="0">
                <a:solidFill>
                  <a:schemeClr val="tx1"/>
                </a:solidFill>
              </a:rPr>
              <a:t> and density</a:t>
            </a:r>
            <a:br>
              <a:rPr lang="en-ZA" sz="1200" b="1" dirty="0">
                <a:solidFill>
                  <a:schemeClr val="tx1"/>
                </a:solidFill>
              </a:rPr>
            </a:br>
            <a:r>
              <a:rPr lang="en-ZA" sz="1200" b="1" dirty="0">
                <a:solidFill>
                  <a:schemeClr val="tx1"/>
                </a:solidFill>
              </a:rPr>
              <a:t>-&gt; </a:t>
            </a:r>
            <a:r>
              <a:rPr lang="en-ZA" sz="1200" dirty="0">
                <a:solidFill>
                  <a:schemeClr val="tx1"/>
                </a:solidFill>
              </a:rPr>
              <a:t>highly</a:t>
            </a:r>
            <a:r>
              <a:rPr lang="en-ZA" sz="1200" b="1" dirty="0">
                <a:solidFill>
                  <a:schemeClr val="tx1"/>
                </a:solidFill>
              </a:rPr>
              <a:t> non-linear </a:t>
            </a:r>
            <a:r>
              <a:rPr lang="en-ZA" sz="1200" dirty="0">
                <a:solidFill>
                  <a:schemeClr val="tx1"/>
                </a:solidFill>
              </a:rPr>
              <a:t>process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Use </a:t>
            </a:r>
            <a:r>
              <a:rPr lang="en-ZA" sz="1200" b="1" dirty="0">
                <a:solidFill>
                  <a:schemeClr val="tx1"/>
                </a:solidFill>
              </a:rPr>
              <a:t>chair like profile </a:t>
            </a:r>
            <a:r>
              <a:rPr lang="en-ZA" sz="1200" dirty="0">
                <a:solidFill>
                  <a:schemeClr val="tx1"/>
                </a:solidFill>
              </a:rPr>
              <a:t>+ </a:t>
            </a:r>
            <a:r>
              <a:rPr lang="en-ZA" sz="1200" b="1" dirty="0">
                <a:solidFill>
                  <a:schemeClr val="tx1"/>
                </a:solidFill>
              </a:rPr>
              <a:t>dopant in zone 1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ZA" sz="12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86EE8A-112A-4456-981F-D6E4C1DE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53" y="2479218"/>
            <a:ext cx="1596190" cy="5147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87F70C-BA0C-4521-BCC5-C7C601C12A9D}"/>
              </a:ext>
            </a:extLst>
          </p:cNvPr>
          <p:cNvSpPr/>
          <p:nvPr/>
        </p:nvSpPr>
        <p:spPr>
          <a:xfrm>
            <a:off x="3757016" y="4518711"/>
            <a:ext cx="729270" cy="16138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0941E4-1822-44A0-8FF4-D8E9E985F1AF}"/>
              </a:ext>
            </a:extLst>
          </p:cNvPr>
          <p:cNvSpPr/>
          <p:nvPr/>
        </p:nvSpPr>
        <p:spPr>
          <a:xfrm>
            <a:off x="4486286" y="3749824"/>
            <a:ext cx="252029" cy="21887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28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08DDD7F-AFFB-4C9E-BF09-9D3EB472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2" name="AutoShape 2" descr="10.5281/zenodo.1463710">
            <a:extLst>
              <a:ext uri="{FF2B5EF4-FFF2-40B4-BE49-F238E27FC236}">
                <a16:creationId xmlns:a16="http://schemas.microsoft.com/office/drawing/2014/main" id="{27BBBEB2-807F-DA43-958C-E8CFEAED1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4B86B4-B988-9B4D-A76D-C6A3BDF7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68" y="2701872"/>
            <a:ext cx="3835183" cy="26354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777334-7774-F14D-A4B8-31C9FA910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9" b="7103"/>
          <a:stretch/>
        </p:blipFill>
        <p:spPr>
          <a:xfrm>
            <a:off x="3630090" y="2496835"/>
            <a:ext cx="3521489" cy="2448235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047D2F-C3BB-1148-81EF-DE981877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96" y="2309664"/>
            <a:ext cx="3835183" cy="2635406"/>
          </a:xfrm>
          <a:prstGeom prst="rect">
            <a:avLst/>
          </a:prstGeom>
        </p:spPr>
      </p:pic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B502FD1F-42B3-4775-B8A0-C81D786BF1AD}"/>
              </a:ext>
            </a:extLst>
          </p:cNvPr>
          <p:cNvSpPr txBox="1">
            <a:spLocks/>
          </p:cNvSpPr>
          <p:nvPr/>
        </p:nvSpPr>
        <p:spPr>
          <a:xfrm>
            <a:off x="3755481" y="5011737"/>
            <a:ext cx="3521489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Spectra at 2 different sim. times for 1, 8 and 32 particles per cell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C938FF7F-926C-416A-9BD1-791174963705}"/>
              </a:ext>
            </a:extLst>
          </p:cNvPr>
          <p:cNvSpPr txBox="1">
            <a:spLocks/>
          </p:cNvSpPr>
          <p:nvPr/>
        </p:nvSpPr>
        <p:spPr>
          <a:xfrm>
            <a:off x="243252" y="5229064"/>
            <a:ext cx="3095578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Computation time for different </a:t>
            </a:r>
            <a:r>
              <a:rPr lang="en-ZA" sz="1600" dirty="0" err="1">
                <a:solidFill>
                  <a:schemeClr val="tx1"/>
                </a:solidFill>
              </a:rPr>
              <a:t>ppc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94D514B-02FB-4E55-9E9A-BD9D88FF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78" y="149425"/>
            <a:ext cx="6336705" cy="432048"/>
          </a:xfrm>
        </p:spPr>
        <p:txBody>
          <a:bodyPr>
            <a:noAutofit/>
          </a:bodyPr>
          <a:lstStyle/>
          <a:p>
            <a:r>
              <a:rPr lang="en-US" sz="1600" dirty="0"/>
              <a:t>3. Large grid scan on electronic density polygonal fit based on CFD simulation</a:t>
            </a:r>
            <a:endParaRPr lang="fr-FR" sz="1600" dirty="0"/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D23B58DE-991C-47B2-99DF-8DD8E19B5899}"/>
              </a:ext>
            </a:extLst>
          </p:cNvPr>
          <p:cNvSpPr txBox="1">
            <a:spLocks/>
          </p:cNvSpPr>
          <p:nvPr/>
        </p:nvSpPr>
        <p:spPr>
          <a:xfrm>
            <a:off x="7467380" y="4786549"/>
            <a:ext cx="2773319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Charge for different numbers of particles per cell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BD34403B-5627-46C7-B9B4-C946347316DE}"/>
              </a:ext>
            </a:extLst>
          </p:cNvPr>
          <p:cNvSpPr txBox="1">
            <a:spLocks/>
          </p:cNvSpPr>
          <p:nvPr/>
        </p:nvSpPr>
        <p:spPr>
          <a:xfrm>
            <a:off x="2146027" y="909993"/>
            <a:ext cx="4300266" cy="1405950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  <a:latin typeface="+mj-lt"/>
              </a:rPr>
              <a:t>Can extensive scan search be performed ? -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&gt; </a:t>
            </a:r>
            <a:r>
              <a:rPr lang="en-ZA" sz="1600" b="1" dirty="0">
                <a:solidFill>
                  <a:schemeClr val="tx1"/>
                </a:solidFill>
                <a:highlight>
                  <a:srgbClr val="00FF00"/>
                </a:highlight>
                <a:latin typeface="+mj-lt"/>
              </a:rPr>
              <a:t>yes</a:t>
            </a:r>
            <a:r>
              <a:rPr lang="en-ZA" sz="1600" dirty="0">
                <a:solidFill>
                  <a:schemeClr val="tx1"/>
                </a:solidFill>
                <a:latin typeface="+mj-lt"/>
              </a:rPr>
              <a:t> if:</a:t>
            </a:r>
          </a:p>
          <a:p>
            <a:pPr fontAlgn="auto">
              <a:spcAft>
                <a:spcPts val="0"/>
              </a:spcAft>
            </a:pPr>
            <a:r>
              <a:rPr lang="en-ZA" sz="1600" dirty="0">
                <a:solidFill>
                  <a:schemeClr val="tx1"/>
                </a:solidFill>
              </a:rPr>
              <a:t>We </a:t>
            </a:r>
            <a:r>
              <a:rPr lang="en-ZA" sz="1600" b="1" dirty="0">
                <a:solidFill>
                  <a:schemeClr val="tx1"/>
                </a:solidFill>
              </a:rPr>
              <a:t>decrease</a:t>
            </a:r>
            <a:r>
              <a:rPr lang="en-ZA" sz="1600" dirty="0">
                <a:solidFill>
                  <a:schemeClr val="tx1"/>
                </a:solidFill>
              </a:rPr>
              <a:t> the </a:t>
            </a:r>
            <a:r>
              <a:rPr lang="en-ZA" sz="1600" b="1" dirty="0" err="1">
                <a:solidFill>
                  <a:schemeClr val="tx1"/>
                </a:solidFill>
              </a:rPr>
              <a:t>ppc</a:t>
            </a:r>
            <a:r>
              <a:rPr lang="en-ZA" sz="1600" dirty="0">
                <a:solidFill>
                  <a:schemeClr val="tx1"/>
                </a:solidFill>
              </a:rPr>
              <a:t> (particle per cell)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ZA" sz="1600" dirty="0">
                <a:solidFill>
                  <a:schemeClr val="tx1"/>
                </a:solidFill>
              </a:rPr>
              <a:t>&amp;</a:t>
            </a:r>
          </a:p>
          <a:p>
            <a:pPr fontAlgn="auto">
              <a:spcAft>
                <a:spcPts val="0"/>
              </a:spcAft>
            </a:pPr>
            <a:r>
              <a:rPr lang="en-ZA" sz="1600" dirty="0">
                <a:solidFill>
                  <a:schemeClr val="tx1"/>
                </a:solidFill>
              </a:rPr>
              <a:t>Simulations remain </a:t>
            </a:r>
            <a:r>
              <a:rPr lang="en-ZA" sz="1600" b="1" dirty="0">
                <a:solidFill>
                  <a:schemeClr val="tx1"/>
                </a:solidFill>
              </a:rPr>
              <a:t>robust</a:t>
            </a:r>
          </a:p>
          <a:p>
            <a:pPr fontAlgn="auto">
              <a:spcAft>
                <a:spcPts val="0"/>
              </a:spcAft>
            </a:pPr>
            <a:endParaRPr lang="en-ZA" sz="1600" b="1" dirty="0">
              <a:solidFill>
                <a:schemeClr val="tx1"/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ZA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65A1C163-5B94-4F7E-AA65-53FDFA77A661}"/>
              </a:ext>
            </a:extLst>
          </p:cNvPr>
          <p:cNvSpPr txBox="1">
            <a:spLocks/>
          </p:cNvSpPr>
          <p:nvPr/>
        </p:nvSpPr>
        <p:spPr>
          <a:xfrm>
            <a:off x="7627384" y="1018427"/>
            <a:ext cx="2115487" cy="1405950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</a:rPr>
              <a:t>Results:</a:t>
            </a:r>
          </a:p>
          <a:p>
            <a:pPr fontAlgn="auto">
              <a:spcAft>
                <a:spcPts val="0"/>
              </a:spcAft>
            </a:pPr>
            <a:r>
              <a:rPr lang="en-ZA" sz="1600" dirty="0" err="1">
                <a:solidFill>
                  <a:schemeClr val="tx1"/>
                </a:solidFill>
              </a:rPr>
              <a:t>ppc</a:t>
            </a:r>
            <a:r>
              <a:rPr lang="en-ZA" sz="1600" dirty="0">
                <a:solidFill>
                  <a:schemeClr val="tx1"/>
                </a:solidFill>
              </a:rPr>
              <a:t> = 32 -&gt; </a:t>
            </a:r>
            <a:r>
              <a:rPr lang="en-ZA" sz="1600" b="1" dirty="0" err="1">
                <a:solidFill>
                  <a:schemeClr val="tx1"/>
                </a:solidFill>
              </a:rPr>
              <a:t>ppc</a:t>
            </a:r>
            <a:r>
              <a:rPr lang="en-ZA" sz="1600" b="1" dirty="0">
                <a:solidFill>
                  <a:schemeClr val="tx1"/>
                </a:solidFill>
              </a:rPr>
              <a:t> = 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ZA" sz="1600" dirty="0">
                <a:solidFill>
                  <a:schemeClr val="tx1"/>
                </a:solidFill>
              </a:rPr>
              <a:t>200 min -&gt; </a:t>
            </a:r>
            <a:r>
              <a:rPr lang="en-ZA" sz="1600" b="1" dirty="0">
                <a:solidFill>
                  <a:schemeClr val="tx1"/>
                </a:solidFill>
              </a:rPr>
              <a:t>20 min</a:t>
            </a:r>
          </a:p>
          <a:p>
            <a:pPr fontAlgn="auto">
              <a:spcAft>
                <a:spcPts val="0"/>
              </a:spcAft>
            </a:pPr>
            <a:r>
              <a:rPr lang="en-ZA" sz="1600" b="1" dirty="0">
                <a:solidFill>
                  <a:schemeClr val="tx1"/>
                </a:solidFill>
              </a:rPr>
              <a:t>Great robustness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ZA" sz="1600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7B1E19D-0702-4518-92C4-B757A73F804B}"/>
              </a:ext>
            </a:extLst>
          </p:cNvPr>
          <p:cNvCxnSpPr>
            <a:cxnSpLocks/>
          </p:cNvCxnSpPr>
          <p:nvPr/>
        </p:nvCxnSpPr>
        <p:spPr>
          <a:xfrm flipH="1">
            <a:off x="6394500" y="2262925"/>
            <a:ext cx="1485907" cy="473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55F3C3A-997F-4385-9EE4-C8BCD1A0D3FB}"/>
              </a:ext>
            </a:extLst>
          </p:cNvPr>
          <p:cNvCxnSpPr>
            <a:cxnSpLocks/>
          </p:cNvCxnSpPr>
          <p:nvPr/>
        </p:nvCxnSpPr>
        <p:spPr>
          <a:xfrm>
            <a:off x="8705094" y="2348678"/>
            <a:ext cx="0" cy="23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B06EE83A-784D-458D-9793-63F3B0E938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360" r="93010" b="-360"/>
          <a:stretch/>
        </p:blipFill>
        <p:spPr>
          <a:xfrm>
            <a:off x="3377099" y="2841551"/>
            <a:ext cx="252991" cy="214593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646C83B-4AA2-4563-B440-75BD2B64E7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" t="92662" r="2150" b="-1191"/>
          <a:stretch/>
        </p:blipFill>
        <p:spPr>
          <a:xfrm>
            <a:off x="3583206" y="4901707"/>
            <a:ext cx="3301563" cy="1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3978" y="149425"/>
            <a:ext cx="6336705" cy="432048"/>
          </a:xfrm>
        </p:spPr>
        <p:txBody>
          <a:bodyPr>
            <a:noAutofit/>
          </a:bodyPr>
          <a:lstStyle/>
          <a:p>
            <a:r>
              <a:rPr lang="en-US" sz="1600" dirty="0"/>
              <a:t>3. Large grid scan on electronic density polygonal fit based on CFD simulation</a:t>
            </a:r>
            <a:endParaRPr lang="fr-FR" sz="1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608888" y="5616575"/>
            <a:ext cx="2422525" cy="322263"/>
          </a:xfrm>
        </p:spPr>
        <p:txBody>
          <a:bodyPr/>
          <a:lstStyle/>
          <a:p>
            <a:fld id="{2126CF9F-CC6A-4010-A70A-E16F699FA027}" type="slidenum">
              <a:rPr lang="fr-FR" smtClean="0"/>
              <a:t>9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968B34D-C8FE-4995-B503-49EE5312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035" y="5714820"/>
            <a:ext cx="6552727" cy="322263"/>
          </a:xfrm>
        </p:spPr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Smilei</a:t>
            </a:r>
            <a:r>
              <a:rPr lang="en-US" dirty="0"/>
              <a:t> user &amp; training workshop - Fast PIC-simulation for LWFA target design optimization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FDF84BD3-D47C-4042-A399-4EC421A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/>
              <a:t>09/03/2022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082C8A1-0AC5-489D-ACDB-B431DF0F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4" y="1663295"/>
            <a:ext cx="1400004" cy="286088"/>
          </a:xfrm>
          <a:prstGeom prst="rect">
            <a:avLst/>
          </a:prstGeom>
        </p:spPr>
      </p:pic>
      <p:pic>
        <p:nvPicPr>
          <p:cNvPr id="29" name="Espace réservé du contenu 5">
            <a:extLst>
              <a:ext uri="{FF2B5EF4-FFF2-40B4-BE49-F238E27FC236}">
                <a16:creationId xmlns:a16="http://schemas.microsoft.com/office/drawing/2014/main" id="{8DAD03B3-7A80-46FC-B1D6-5C639BA93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6416" r="24728" b="21416"/>
          <a:stretch/>
        </p:blipFill>
        <p:spPr>
          <a:xfrm>
            <a:off x="3543553" y="941512"/>
            <a:ext cx="2740199" cy="1843911"/>
          </a:xfrm>
          <a:prstGeom prst="rect">
            <a:avLst/>
          </a:prstGeom>
        </p:spPr>
      </p:pic>
      <p:pic>
        <p:nvPicPr>
          <p:cNvPr id="31" name="Espace réservé du contenu 23">
            <a:extLst>
              <a:ext uri="{FF2B5EF4-FFF2-40B4-BE49-F238E27FC236}">
                <a16:creationId xmlns:a16="http://schemas.microsoft.com/office/drawing/2014/main" id="{00A78434-1FB2-436C-8348-90818C6AFD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t="16281" r="19663" b="13277"/>
          <a:stretch/>
        </p:blipFill>
        <p:spPr>
          <a:xfrm>
            <a:off x="425026" y="2474667"/>
            <a:ext cx="2503743" cy="1630973"/>
          </a:xfrm>
          <a:prstGeom prst="rect">
            <a:avLst/>
          </a:prstGeom>
        </p:spPr>
      </p:pic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1D22D2FD-4F71-44DA-9D3F-38411DFDD6F3}"/>
              </a:ext>
            </a:extLst>
          </p:cNvPr>
          <p:cNvSpPr/>
          <p:nvPr/>
        </p:nvSpPr>
        <p:spPr>
          <a:xfrm rot="20081529" flipV="1">
            <a:off x="3031335" y="2634484"/>
            <a:ext cx="374787" cy="237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contenu 4">
            <a:extLst>
              <a:ext uri="{FF2B5EF4-FFF2-40B4-BE49-F238E27FC236}">
                <a16:creationId xmlns:a16="http://schemas.microsoft.com/office/drawing/2014/main" id="{71906DA8-D88B-4424-9995-940B39736CC2}"/>
              </a:ext>
            </a:extLst>
          </p:cNvPr>
          <p:cNvSpPr txBox="1">
            <a:spLocks/>
          </p:cNvSpPr>
          <p:nvPr/>
        </p:nvSpPr>
        <p:spPr>
          <a:xfrm>
            <a:off x="705307" y="4105640"/>
            <a:ext cx="194117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1. Design zoomed in</a:t>
            </a:r>
          </a:p>
        </p:txBody>
      </p:sp>
      <p:sp>
        <p:nvSpPr>
          <p:cNvPr id="34" name="Espace réservé du contenu 4">
            <a:extLst>
              <a:ext uri="{FF2B5EF4-FFF2-40B4-BE49-F238E27FC236}">
                <a16:creationId xmlns:a16="http://schemas.microsoft.com/office/drawing/2014/main" id="{FFF80EB5-6A6F-4663-8B60-E6173D5E6A51}"/>
              </a:ext>
            </a:extLst>
          </p:cNvPr>
          <p:cNvSpPr txBox="1">
            <a:spLocks/>
          </p:cNvSpPr>
          <p:nvPr/>
        </p:nvSpPr>
        <p:spPr>
          <a:xfrm>
            <a:off x="3797528" y="2785423"/>
            <a:ext cx="2232248" cy="528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2. Automatic meshing</a:t>
            </a:r>
            <a:br>
              <a:rPr lang="en-ZA" sz="1600" dirty="0">
                <a:solidFill>
                  <a:schemeClr val="tx1"/>
                </a:solidFill>
              </a:rPr>
            </a:br>
            <a:r>
              <a:rPr lang="en-ZA" sz="1600" dirty="0">
                <a:solidFill>
                  <a:schemeClr val="tx1"/>
                </a:solidFill>
              </a:rPr>
              <a:t>(</a:t>
            </a:r>
            <a:r>
              <a:rPr lang="en-ZA" sz="1600" dirty="0" err="1">
                <a:solidFill>
                  <a:schemeClr val="tx1"/>
                </a:solidFill>
              </a:rPr>
              <a:t>snappyHexMesh</a:t>
            </a:r>
            <a:r>
              <a:rPr lang="en-ZA" sz="1600" dirty="0">
                <a:solidFill>
                  <a:schemeClr val="tx1"/>
                </a:solidFill>
              </a:rPr>
              <a:t> utility)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FE31D25-06F7-45A1-A05E-F99A1A517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35" y="1806339"/>
            <a:ext cx="3606622" cy="1852607"/>
          </a:xfrm>
          <a:prstGeom prst="rect">
            <a:avLst/>
          </a:prstGeom>
        </p:spPr>
      </p:pic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BEA5C10E-90A1-4234-9DD5-C3FB87E31765}"/>
              </a:ext>
            </a:extLst>
          </p:cNvPr>
          <p:cNvSpPr/>
          <p:nvPr/>
        </p:nvSpPr>
        <p:spPr>
          <a:xfrm rot="1256331">
            <a:off x="6329015" y="2837119"/>
            <a:ext cx="37478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contenu 4">
            <a:extLst>
              <a:ext uri="{FF2B5EF4-FFF2-40B4-BE49-F238E27FC236}">
                <a16:creationId xmlns:a16="http://schemas.microsoft.com/office/drawing/2014/main" id="{5B9C9EFD-CD16-4483-BF95-62750A8D9EA1}"/>
              </a:ext>
            </a:extLst>
          </p:cNvPr>
          <p:cNvSpPr txBox="1">
            <a:spLocks/>
          </p:cNvSpPr>
          <p:nvPr/>
        </p:nvSpPr>
        <p:spPr>
          <a:xfrm>
            <a:off x="7114579" y="3683551"/>
            <a:ext cx="2916834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3. Compressible flow simulation</a:t>
            </a:r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EBC4D17A-4EDC-4E50-917E-3BF0E9CD84A3}"/>
              </a:ext>
            </a:extLst>
          </p:cNvPr>
          <p:cNvSpPr/>
          <p:nvPr/>
        </p:nvSpPr>
        <p:spPr>
          <a:xfrm rot="8973782">
            <a:off x="6358651" y="4124226"/>
            <a:ext cx="37478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2" descr="data:image/png;base64,iVBORw0KGgoAAAANSUhEUgAAAj0AAAGtCAYAAAD9H8XfAAAgAElEQVR4nOydd1gUx8PH5zg4mlIFVMQTCyicYESMHQuCLRHQoD9LiALGgg1UrEGjBmKL0RgrimgUI4mKiIVEbEjURGODKESMGo1dkc5x3/ePe3dl2YO7Q+CQm8/z7PPo7Ozu7DC7+7mpBBQKhUKhUChaANF0AigUCoVCoVBqAyo9FAqFQqFQtAIqPRQKhUKhULQCKj0UCoVCoVC0Aio9FAqFQqFQtIL3Vno2b96Mdu3aQV9fH4QQpKSkYMeOHey/Kerz7NkzjBs3Dk2bNoVAIIBYLK7yuSIiIkAIQXZ2drWlj8IlJSUFhBDs2LHjnc6j6G9Fn6X6Q3WVk5rEw8Pjnd432khdfUbrenmrVenJzs4GIQSjR49+p/OcOnUKhBC4ublh/vz5iIiIQHZ2dp0tBO8LAQEBEAgEGDNmDL744gt88803lcYXi8Xw8PBQuE+bpaeyfKlOqPTwYd4xERERmk5KrRIQEABCFL/O6/pHCKhd6SGEICAgoFauVZPU1WdUUXmrS8/leyk98+bNAyEEjx494oTX1ULwvtCkSRN4e3urHJ9Kj2Lqg/S8evUKGRkZyMvLe7dE1jJ16eVam1DpUR0qPTVLXl4eMjIy8OrVKzasLj2X76X0jBs3TuEDXlcLwfuCQCBQ62VApUcx9UF63lfq0su1NqHSozpUemqfuvRc1gnpYQp8Tk4OJk+eDGtraxgYGKB79+64ePEiG495eMtvzAdGUSGorGBU9LIvLi7G6tWr0b59exgYGMDc3By+vr5IT0/nnYN5gG7duoUhQ4agYcOGMDExgb+/P/777z+F+ZCQkIB+/frBzMwMhoaGcHBwwPTp0/HixQtOvGvXrmH48OFo1KgRRCIR2rZti1WrVqG0tLSSXOby119/wd/fnz2Hg4MDli5disLCQjYO88Isv1X0kmT+joo2Jp+ZvL1z5w7WrFmDVq1aQSQSwdHREbGxsQrP+/TpU0ybNg1isRgikQi2trYICQnh5UtlFBcX45tvvkHHjh1hbGwMExMTuLm5YcWKFby4Bw8ehIeHBxo2bAgjIyN069YNiYmJvHiqlk918iUzMxPLli1Dq1atoKuryzYlnjt3DoGBgXBwcICRkREaNmyIXr16KUyXuh+znJwcTJ06FTY2NjA0NESXLl3wyy+/qNy8lZeXh5UrV6JXr16wsbGBSCSCWCzG1KlTFf6NmHx7/vw5xo0bh0aNGqFhw4YYOnQo/v33XwDA2bNn0atXLxgbG6Nx48ZYsmSJwrTn5uZi0aJFcHBwgL6+PqytrfHpp5/i/v37vDQr2spy9+5dtu+aSCSCvb09Fi5ciIKCAk68snmwceNGODs7QyQSYfr06Urz+sKFCxg0aBDMzMxgYGAAFxcXrF+/HjKZrMJrxMbGQiKRQF9fHy1atMDKlSuVXgeQS7aie2Y+MGXLSVJSEtzd3WFgYIAmTZogPDwcJSUlvHOq8w6sDHWfsfKo+06IiYlBt27d0LBhQxgbG0MikWD+/PkoLi6u8PtRtuwz78K8vDyEhYXBzs4OOjo6OHDgAACgoKAAS5YsgYODA0QiEaysrDBy5Ejcvn2blxbmx8+jR48watQomJubw8jICAMGDFAYvyKKi4vxxRdfwM7ODgYGBnB1dUVcXFyl37bo6Gi4u7uz7xBPT0+cP3/+ndN4/vx5DB48GE2aNIG+vj5sbW0xYMAAHD16lI1T/r2k7Ln09PSEvr4+nj9/zrteUVERLCws0KFDB5XzSxl1RnqaNm2KLl26wMnJCdOmTcPYsWOhq6sLExMT9gWZnZ2NiIgIuLq6sg91REQEL3PfRXqkUikGDRoEQgg6deqE6dOnY/z48TAxMYGpqSlu3rzJOQcjXRYWFujbty/CwsLg5eUFQgjc3d15L7klS5aAEAIrKysEBwdjzpw5GDZsGIyNjXHlyhU23smTJ2FoaAhjY2OMHj0aYWFh6NatGwghCAoKUim/r169ClNTU+jq6mLUqFEIDw9Hp06dQAiBt7c3K08HDhxg88LV1ZXN17LpKcvLly8REREBU1NTiMViNj7Tt6ps3vr5+cHa2hrjx4/HlClTYG1tDUIIDh8+zDnnw4cPYW9vD4FAgMGDB2PWrFnw8/ODjo4OXFxckJ+fr/R+S0pK2Lxv164dZsyYgRkzZsDT0xMWFhacuJGRkSCEoHnz5ggODsbUqVPRqlUrCAQC7Nq1ixNX1fKpTr54eXmx+RIaGor9+/cDAEaMGIEWLVpg9OjRCA8PR3BwMBo3bgyBQIC9e/dy0qWO9EilUvTs2ROEEHTr1g1z587FJ598ApFIhP79+6skPRkZGdDV1UX//v0xefJkzJo1i83vDh06cESaybcmTZqgY8eO6NChA2bMmIGhQ4eyz9aZM2dgaGiIYcOGITQ0FO3atQMhBNHR0Zzz5Obmws3NDYQQ9O7dG6GhoRg9ejT09fXRrFkz9sfFlStXMH36dPaZLJv/DDdu3IClpSX09PQwfPhwzJo1C97e3uzfpOzzyuSBl5cXTExMMHr0aMyZMwcbN26sNK9PnDgBkUgEY2NjBAYGYvbs2XB0dAQhBMHBwZy4zDX8/PzQsGFDjBkzBtOnT4e9vT0IIfjuu++U/m2/+eYb3jsxIiKC/dsx5cTHxwf6+vrw9/dHaGgoJBIJCCGYNWsW53zqvgMrQt1nrLz0qPtOGD9+PHu9KVOmICwsDEOGDIFIJMLLly/Z70f591xERARevnwJ4K30eHl5oUWLFpg0aRJCQkJw+vRpSKVSeHp6svkSHh6OUaNGQVdXF+bm5rhx4wYnPWKxGK6urmjVqhU6d+6MmTNnws/Pj02jqk3H//vf/0AIQfv27TFnzhwEBARAX18fAwcOVPht+/zzz9l34OTJkzFx4kQ0btwYIpEIJ0+erHIaL126BD09PVhYWGD8+PGYO3cuPvvsM7Rr147zQ6D8e0nZc7l3794Ky/r+/ftBCMHatWtVyitVqDPSwzz4xcXFbHhMTAwIIVi2bBknfkVVudUhPevWrQMhBF988QUn7p07d2Bqaor+/ftzwhljXbVqFSf8s88+AyEE586dY8MuXrwIgUAAiUTC+6Xy+vVrvHnzBgBQWFiIpk2bwtbWFvfu3ePEYwpPamoq737Kw0hSUlISGyaTyTB8+HCFHxd1q31Vad5q3bo1p8YrMzMTurq68PT05MT38/ODUCjEiRMnOOE///wzCCFYvny50vSsXLkShBB8+umnvNqwBw8esP++cuUKdHR04O3tzXlx5uXloUuXLjAzM0Nubi4brm75VCVfWrRogYcPH/L2Z2dn80Q5NzcXLi4usLe354SrIz1btmxh86YsO3fu5P3aBRQ/N7m5uXj8+DHv3Lt27QIhBDExMZxwJt9GjhwJqVTKhoeEhIAQAjMzM86v/tzcXDRu3BjOzs6c84SGhiosrxcuXICuri5HJJRVo3fs2BENGjTA1atXOeFr1qwBIQQ//PADLw9MTEzw119/KTxfeaRSKZo3bw6RSIQ///yTDS8sLGSfx19//ZV3DXNzc2RmZrLhz58/h4WFBVq3bq3SdVVp3tLT00NaWhobXlBQgLZt26JBgwYcYVX3HaiIqjxj5aVHnXcC83Hs168fr8bu8ePHnNqsyt5zTD526tQJr1+/5uxjnqGRI0dyntGEhAQQQtCzZ09OfKYGbtq0aZz4ixcvBiEEu3fvVpiGspw4cQKEEPTt25dzD8xgnvLPKJOWcePGceI/e/YM9vb2cHR05KRFnTTOnDkThBBcu3aNl86ytTTqdmQuLCyEubk5OnXqxNs3ePBg6Onp4enTpxVnkprUKekp38xUUlICXV1d+Pn5ccJrUnqcnZ1hZ2ensAlp1qxZEAgE7K8CQP4AtWzZkhefKZTr1q1jwyZMmABCCKcqUBHMA7x161bevpycHAgEAsycObPSczB53bt3b96+zMxM6Ojo8PbVhPQo+iD37t2bU/Py+PFj6OjoVNjXq1OnTvjggw+UpsfBwQHGxsZKH5ApU6aAEML5yDAkJiaCEIJDhw6xYeqWT1XyRZVf8GVZvXo1Lw3qSI+Hhwd0dHRw9+5dTrhMJkPbtm1Vkp6KkMlkMDU15ZUdJt/++ecfTvjZs2fZF3l5AgMDoaOjw76wpVIpTExM0L17d4XXHj58OCwsLNgXdmUv10uXLoEQggULFvD2lZaWwtraGr6+vmwYkwfla0Iqg/mbfPbZZ7x9v/76K28fcw1F6WV+OOXk5Ci9rirSo+jZZj5uZT9k6r4DFVGVZ6ys9Kj7TvDy8oJAIFCp+U0V6amoCU5HRwd37tzh7WNqUcs+X2KxGMbGxhy5A+TNq4QQhIaGKk0rk56zZ8/y9jE1lGWf0cGDB0NfX5/9AV2W7777DoQQjvCrk0ZGerKysipNc1VGbzE/hMrWlv3333/Q1dWFj49PpddTlzojPWZmZgqPsbW15b0ca0p6cnNzIRAI4ODgwKmCYzamyvfSpUvsOZhq4/JkZmaCEIIvv/ySDevYsSMEAgGvGaA8s2fPBiEEEyZMUJgOIyMjDB48uNJzHDx4EIQQLFq0SOH+Zs2a8Zp8akJ6yv7aZRg9ejR0dHTY/x85coStUlZ0v05OTjA2Nq40LTk5OSBE3nSjDHd3d4hEIoXXmjx5MgghnP4U6pZPVfLlt99+U7i/oKAAy5cvR4cOHWBsbMz+mmO2su3y6kiPubl5hR1FmWYBVaTnt99+g5+fH5o0aQJdXV1O2ry8vDhxPTw8YG5uzrteVlYWCCEKxX3BggUghLA1czdv3gQhBJ07d1b492JqTxjRrezlumHDBhBC4O/vr/BcTZs25dQyMXkQFxenMN8UsXbtWoW1UoC8b4aOjg46duzIu8bBgwcrzIvytb2KUEV6FDURbN26FYQQnDlzBkDV3oGKqMozVrZ8qvtOsLCwQNOmTZXmE6Ca9Cjqj2lmZgY7OzuFxy1cuBCEECQkJLBhYrFYYV+UkpISEEIwfvx4pWn94IMPIBQKFfa7+vLLL3nPqJWVFaytrRXm2ahRo0AIYZvS1U3juXPnIBAIYGlpiWnTpuHQoUMK+1ZVRXquXLnC+4HB1NyXlePqoM5IT0UvZEUfkJqSngcPHvA+Moq2U6dOseeo6AFS9Edu1aoVLC0tFd5nWYKCgpSmQVENTlmYJoeKahTc3Nygq6vLCasJ6VE0Iqj832/37t0q5Xtl3L9/H4QQDBs2TGm6W7durfRaixcvZuOrWz5VyRdFvxYBsH1k3NzcMHnyZCxcuBARERFsX5iy5Vgd6REKhQqrjwFg7ty5KknPqVOnoKenx3bUnzNnDvtCNTU15d1zRflW2QuwfLk5d+6cSmWD+YVd2bmXLVum9DwtWrTg5UH5fhCVsXTpUhCiuKYAACwtLTlNVlUZaKGIqo7eKn/9qrwDFfGuz5i67wShUAg3Nzel+QSoJj3lm5iZa1T0DK1fvx6EcJuDKnsPqPqubdWqFRo1aqRw36ZNm3hlp/wPEUVb2WZoddOYnJyM3r17QygUghDC1nSX7T5QFekB5ILXuHFjtilcIpHA2tpaofC9C/Veepg+C8nJybz4THUd81J5/fo1CCEYMGCAyvekjvS4ubmpVNPDpKui2gBVqCs1PapIz6FDh0AIQVRUlMrXLo86NT0ffPABjIyMFL7YFFET0qMoXy5cuABC5DV85YmKinon6amOmp6BAwfCyMiIV70tk8lgaGhYI9Jz9epVEEIwceJEpfeo7NzffvstCFG95qYqQ4KrWtNTV6SnKu9ARbzrM6buO8HS0rJaa3oUUZWanneVHnVreszNzdG2bVul533XNL5+/RqHDx/GiBEjeO/dqkoPI45HjhzB77//DkIU1wa/K/VeepiHZ+fOnbz4vXv35r1U2rRpg8aNGysVEwZ1pIfpVa+sT88PP/wAQgi+/fZbldKgiDt37oAQgj59+vD2/f3339XSp8fe3h49evRQuE8d6WF+XZbtT1EVHB0dVerTExwcDEIIrzNrRahbPquaL8wohvIj2wDgo48+eifpqaxPDzNqSpn0ODo6Kvw1/ccff4AQUiPSU1xcDGNjY44oVMY///wDQggWLlzI25eamqrWi7Qq0nPy5EkQIu9IWh5F/X2qS3qYucvKdhgvf11VpAdQ/x2oiHd9xtR9J3h7e6vcp4eZdV4RlUlPr169KuzTw/RfK9+n512lR90+Pf3794eenh6ePXum9NzVlUbm3pl+XorKW2XPJcOLFy9gYGCATz75hO3jo2r5UYd6Lz337t2DQCBA//79OR3zDhw4wFb3lX2pMB1Gp06dyrNrqVTKGY0FqCc9ly5dgkAgQPv27XkdAXNyctjOZ/n5+bCxsYGlpaXCh/jBgwf4+++/eeHl6dq1KwghOH78OBsmk8lYO9+2bZtK91IRbm5uvBFFDOpID/D2o75v3z5e/Ddv3uCPP/5Qmh7mb6do9BYzrBwAfv/9dwgEAnTv3l1hm/Tly5c5nUfVLZ9VzRemKWfu3Lmc8J9++oktq1WVnuoYveXp6QkTExPOCK7Xr1+jR48eNSY9ADB16lQQQhTOtVRYWMipEWVq/BRJh0wmg6urK/T19dk+LGV59uwZpyNlVaSnpKQEdnZ2EIlEnM7BRUVFbD798ssvKl1DHekJCwsDIfxO44D60qPuO1AR1fGMqfNOYJ4RT09Pnqw9efKEcx+WlpYKfwwClUvP5s2bQQjBqFGjODVYTP+j8j90qkMo1B29xeTDsGHDFE7zUb7cq5PGs2fP8jpIl5SUwMXFBbq6uuw+ReWtsueyLCNHjoS+vj4sLCxUGrxSFeq99ACAr68vCCHo2rUrwsLC8PHHH8PAwICd56DsS0UqlbIPm6OjI4KDgzF79mz4+/vD1taWl051pAd426/AysoKEyZMQHh4OEaMGIGGDRvy5ukxNjaGnp4efHx8MHv2bEyYMAEeHh4QCoUqfeiuXLkCExMT6OnpYcyYMZg7dy7c3d3Zl0N5MVBXepgXrb+/P5YtW4bIyEj2pauu9Dx8+BCtWrUCIfKhn9OnT8e0adPw0UcfoUGDBiqlSyqVYsCAASBEPkfFzJkzERoaCm9vb15fqq+//hqEEDRq1AhjxoxBeHg4Pv30U7i4uPDSrW75rGq+lJSUoEOHDhAIBPjoo48we/ZsDBo0CDo6OvDx8Xkn6ZFKpexHt1u3bpg3b57a8/TEx8eDEAJbW1tMmzYNn3/+OZo3b44PP/wQTZs2rTHpyc3NZcttx44dMXnyZISGhsLPzw+WlpYKpdPQ0BAhISGIjIxEZGQku+/GjRuwsrKCQCCAt7c3QkNDMXnyZHh7e7MdbyvLA1U4duwY9PT00KBBAwQFBWH27NnsCLnynVerS3oOHz4MQgi6dOmCxYsXIzIykq0dUFd61H0HVsS7PmPqvhOYvpBisRghISGYPXs2OzdR2R+Zw4YNg46ODgIDA/HVV18hMjKSXTKhMumRSqXo06cPCJF3rJ87dy5Gjx4NPT09mJqa8oZyV4f0ANx5esLDw5XO08N0FLezs8O4cePY+YSYflZVTePQoUNhYmICHx8fhIaGYubMmexcT2Wbnysqb5U9lwzJycmszJUd+VydaIX05OTkICgoCBYWFjA0NETPnj1x/vz5Cl8qUqkUGzduxIcffghjY2MYGRmhdevWGDNmDI4dO8aJq670APxZSh0dHTFjxgxe7c9ff/2FgIAA2NraQk9PDzY2NujatSsiIyMVzpeiiPT0dHzyySewtLSESCRCmzZtsGTJEt5cFpXdS0W8evUKY8eORaNGjSAQCDh5r670APLqzXnz5sHR0RH6+vowMzND+/btMXPmTFy/fl2lNDEzybq4uMDAwABmZmbo1KkTbx4lQP4rauDAgbCwsIBIJELz5s0xcOBAREdHo6ioiI2nbvmsar4A8hqp//3vf7C2toaxsTG6deuGpKQkhWVbHekB5M9BSEgIrKysqjQjMyDvIM/M0tu0aVOEhITg9evXCvOhuqQHkI9qi4yMhKurKwwNDdGwYUO0a9cOEyZM4M00e+PGDfTr1w8NGjRgX6BlefDgAUJCQmBvbw+RSARLS0u4ublh4cKFnKaLqkoPAKSlpWHgwIEwNTWFvr4+2rdvj2+//Zb3Q6O6pAeQ9/EQi8VsJ1Mmf9WVHkC9d2BlvOszpu47ITo6Gp07d2ZnIm7fvj0WLlzImV/rwYMHGDp0KMzMzNjnk8njyqQHkNfCR0REoE2bNmzZ8ff3VziPU3VJT3FxMRYtWoRmzZpBX18fLi4uSmdkjouLg4eHB0xNTWFgYAB7e3v4+fnxJjhVJ43Hjh3D6NGj0bp1axgZGcHc3Bzu7u7YsmULp1m1ovKm7LkE5LWxzESKqjbRqUutSg+FQqFQKBSKIv79918IhULe3GfVCZUeCoVCoVAoGmfevHkghKhVm6guVHooFAqFQqFojMjISISEhEBPTw+dOnVSeaqDqkClh0KhUCgUisYghEBfXx8eHh4Kly6p1mvV6NkpFAqFQqFQ6ghUeigUCoVCoWgFVHooFAqFQqFoBVR6KBQKhUKhaAVUeij1CmZCN2Y7cOCAppNUowwbNoxzv6pOZKcKZc/r6upabeelcGFmU2a2yhZlrAnUnZSUQnmfodJDqVcw0jN9+nREREQgIyODs7/sx4UQApFIhBYtWuDzzz/nrM8FAKdPn8aMGTPQvXt3GBoaghCCrVu3qp0mZkE+ZhMKhbC2toaPjw9n3ShAvjbO9OnT4erqChMTExgaGqJDhw5YtWoVZ1ZZhn379iEiIoK9RnVLj6urKyIiIrBx40bOvqysLCxatAgDBgyApaWlwpnWGWQyGY4cOYLg4GA4OTnB2NgYDRo0QJcuXRAdHa1weOrGjRsxcOBA2NnZwcDAAI0aNWLjK1pxujL279+Pbt26sdft2bNnpYv+Hj58GL1794aNjQ2MjY3Rrl07zJs3D8+fP1frugxSqRSdOnUCIQTdu3fn7b916xYiIiIwffp0Kj0USg1DpYdSr1A2dT+zJk1ERAT7oXF2dmbXlCq7vAczJb2JiQlatmz5ztKzaNEiREREIDw8HP369QMhBHp6ejh16hQb18bGBnp6eujfvz9mzZqFKVOmQCwWgxACLy8v3jIGqt53VajsY8hMgS8SieDk5FSp9BQUFIAQAiMjI3z00UeYM2cOJkyYgEaNGoEQgqCgIN4x3bp1Q4cOHfDZZ58hPDwcU6ZMYdcOUme21qioKBBCYGlpieDgYEyePBnNmjUDIQS7du3ixY+MjAQhBE2aNMGkSZMwa9YsdOvWDYQQODg48BZcVIWVK1fC2Ni4QulhqGx5jpqESg9Fm6DSQ6lXqCI95T88UqkU3t7erJgwXLp0Cenp6ZDJZOxH/l2kp3wNxdKlS9nFFBlWrlyJJ0+ecOLl5+fjww8/BCEEcXFxCq9R29Jz584dXLhwAYWFhRWuqcdQXFyMqKgozqragHxVc3t7exBCeDVeitaGk0qlrCympaUpTf+9e/egp6eHRo0a4cGDB2z4y5cv0aZNG5iZmXFWAC8sLISxsTGaNWvGWwcvODhYrXXOGLKysmBkZMSuXE6lh0LRLFR6KPWKqkgPAPz4448ghGDQoEEKj1NFeh4+fIiMjAzk5eVxwiuSnidPnrA1IMrYu3cvCCGYMmWKwv21LT1lUSY9lcHUrKxcuVKl+N9++y0IIdi9ezcnXFHeb9myBYQQhIeH887z/fffgxCCzZs3s2H3798HIQTDhg3jxf/555/VSidDv3798MEHH0AqlVar9JRd1DE+Ph4dOnSAgYEBWrVqhejoaAByiZszZw5sbW2hr6+Pnj174ubNm7xzMX/ny5cvswtCmpubY8yYMXj06BEnbmlpKTZs2ABvb292IeSmTZvis88+w/3793nnZmpL8/LyEBYWBjs7O+jo6NT7vnaUuguVHkq9oqrSs2/fvneWHuYFX37V4+qQnv3797N9lRTxvkrPypUrQQjBN998ozSuTCbDkCFDQAjBlStXOPsU5f2yZctACMH333/PO1dSUhIIIRg1ahQbJpVKYWpqimbNmuHVq1ec+BMmTAAhBBcvXlT53rZt2wahUIjff/8dQMVlj6Eq0jNkyBAYGhpi9OjRmD59Ouzs7EAIwaFDhzB48GC0adMGISEhGDNmDIRCIezt7XnlkBCCHj16oGHDhhg4cCDmzp2LgQMHghCCNm3a4PXr12zcgoICCAQC9OzZExMmTMCcOXPg4+MDoVCIZs2a8VbGZv4uXl5eaNGiBSZNmoSQkBCcPn1a5XykUKoTKj2UesW7Nm998cUXCo+rCelhmrd69eql9L4+/vhj9mOmCEX3nZ2dzfZdUmUrLxI1LT2lpaXo0KEDCCH4888/FcbZsGEDIiIiMG3aNEgkEhBCMG3aNF48RXm/ceNGpTU97u7unPDo6Gjo6OjA1tYWkydPxuzZs9GjRw8YGRlh7dq1Kt/bo0ePYGZmhhkzZrBhNSE9IpEIly9fZsMfPHgAfX19mJqaolevXsjPz2f3rVq1CoQQ7N+/n3MupoP9l19+yQlfsmQJCCGYO3cuG1ZaWoq7d+/y0nPq1CkIhUIsXryYE878XTp16sSRJwpFU1DpodQr1O3IPGPGDLYjc7NmzXj9aRiqo09P2Y7Mnp6ebEdmZb96d+/ezf4ar2ghPkX3zXwYVd3K91epaelhamIqO4752zBbWFiYyqO3MjMzoaOjAysrKzx8+JANf/36NRwdHdnOyeX56aef0KBBA851hw0bhjt37qh8b35+frCzs+N0fK4J6Rk/fjxvH9Pv6cyZM5xwpvmuvNgTQmBhYcFrls3Ly4O5uTmaNWumND0A0L59e3h4eHDCGOlJTExU6RwUSk1DpYdSr1BFespuenp6sLe3x6RJkzgfxvJUh/Qwm46ODmxsbODn56e0ueTs2bMwNDRE06ZNcaPgC9AAACAASURBVO/evQrjvW/NWz/++CN0dHTg7OzMa0oqj0wmw7///ott27bB3Nwcffv2VdjRWRFhYWEghKBRo0aYMGECpkyZAjs7O7Rv3x6EELRt25YT//vvv4dQKMSiRYvw4MEDvH79GgkJCbC1tYWNjQ1vWgNFMP1/EhISOOE1IT3ffvstb9+YMWNACOHVrJSUlIAQ/mg5Qgj69eun8Dp9+/YFIYTT4TsjIwNjxoyBnZ0d9PT0OGW7vEQy0vPff/8pvScKpTag0qMC69evh5ubG0QikcJOjhWRmJiInj17wszMDFZWVhg2bJjCzn4AMHbsWBBCcP369epKtlZS1T49yqiJ0VvK+P3332FqagorKyukp6dXGvd9kp4jR45AJBKhdevWlYqmIpi+V+p0KN68eTM6dOgAfX19WFhYYNy4cbh16xYI4Y6cS09Ph1AoxCeffKIwzYQQzJ49u9Jr5ebmokmTJgrfEzXVkbk8jGgoQtHflBCCkSNHKow/cuRIEELYJq2MjAw0bNgQBgYGGDp0KMLCwvDFF18gIiICYrEYYrFYYVoqqqGkUGobKj0q8NNPP+HAgQOYMmWKWtLzww8/IDExEW/evEFubi7GjRuHHj168OIlJyejT58+VHqqgfoiPVevXoWFhQXMzc0r7O9SlvelT09ycjIMDAwgFovxzz//KI1fnufPn4MQgo8//ljtY8ty5swZXv8gZmTY+vXrefFzcnJACIG3t3el52XyQtlWvhmo7LGakB5Va3omTZoEQgjOnz/Pi9u2bdsKpYdCqSvQ0qgGERERPOm5ffs2Bg4cCEtLS9jb22PNmjUVHn/16lUIhULOBHP5+flo164dMjIyqPRUA/VBem7evAkrKys0bNgQFy5cUOmY96FPz+nTp2FkZISmTZsiKytLpfsqz/Xr10GIehMUKmLKlCkghODs2bNsGDOSrHxnXODtPX700UeVnvfZs2cIDAxUuBFCYGNjg8DAQKxYsaLCa2hCeirq02NhYcHp0+Pt7Q1LS0veef/77z/o6elR6aHUeWhpVIPy0pOXlwc7OzusW7cOxcXFyMzMhL29PX7++WeFx69btw4SiYQTNmfOHCxcuBAAqPRUA5qUHnVHbykiMzMTTZo0gZGREa8jamXU9eattLQ0NGjQANbW1rylQcrz7Nkzhc15+fn5GDRoEAgh2LRpE2dfRXmvaMTQ0aNHoaenBy8vL0742bNnQYh8Zu6yHdplMhk7ZL18s1pWVpbS+2Goy81bhFQ8eqvs6LegoCAIBALO36eoqAjDhw8HIYRKD6XOQ0ujGpSXnn379qFjx46cOCtWrFDYJ+Dy5cswNTXFiRMn2LA///wTjo6ObKdMKj3vTnVKz9mzZxEQEICAgAB0794dhBB069aNDSs/wdqnn37Kqz0A1JOe5s2bs80NipqgKprUrbal5+nTp2w+MIuetmzZkg2LjIxk4z5//hxmZmYgRD4KStF9lZWVK1eusHkdGBiIuXPnIiAgADY2NiCEoH///ry8rCjvg4KC4O7ujkmTJrHzzwgEAjg6OvIm3gOAoUOHghD5shVBQUEIDQ1l181q27Ytb1ZpZokQVfOzrkpP2Xl65s2bx87T07p1a05H8wsXLkBHRwfm5uaYOHEiQkJC0LZtW9jb28PV1ZVKD6XOQ0ujGpSXnq+//hp6enowNTVlN2ZBw7Jcu3YN1tbWnLV+SktL4e7ujmPHjrFhVHreneqUHqZ2p6Kt/MfJzc0Ntra2vIVB1ZEeZU1QFUlIbUuPsr4rZfusqNLPpWxevnjxAnPnzkXnzp3RqFEjCIVCmJubo1evXti0aROkUikvPRXl/b59+9C1a1eYmZlBX18fDg4OWLBgAU9eGIqLi7FixQp06NABhoaG0NPTQ6tWrTBz5kzOCCaG+iI9AQEB+OOPP9C3b180aNAAZmZmGD16tMKO5kePHoW7uzuMjIxgZWWFsWPH4uHDh/Dw8KDSQ6nz0NKoBuWlZ+/evUo/oNevX4e1tTW2b9/OCX/58iUEAgEsLS3ZjRACMzMzhcNQKapREx9/VcjNzYWuri6ioqJq9boMmmze0jSazvvqQlNrb1Eo2gSVHhUoKSlBQUEBFixYAF9fXxQUFKCoqAhv3ryBWCzGpk2bUFBQAKlUihs3brAjG27cuAFra2vO+j4MMpkM9+/f52yEEPzyyy8V/gqlKIf5+DNbba3x8+uvv8LY2Ji3UGVNwzQtMVt1Sw+zubq6Vtt5qxtN5X11cfjw4UprECkUSvVBpUcFyn9Iy1bfZ2ZmYujQobC2toaZmRk6d+7Mzj762WefQSAQwNjYmLNVNFSXNm+9OykpKZy+Iqp2Mn1f2bdvH+d+q/PDX/a8GzdurLbzUrjcunWrwv5NFAqleqHSQ6FQKBQKRSug0kOhUCgUCkUroNJDoVAoFApFK6DSQ6FQKBQKRSug0qMEQggEAgHd6EY3utGNbvV604Y5ler/Hb4jAoFA00mgUCgUCqXG0YbvHZUeJWhDIaBQKBQKRRu+d1R6lKANhYBCoVAoFG343lHpUYI2FAIKhUKhULThe0elRwnaUAgoFAqFQtGG7x2VHiVoQyGgUCgUCkUbvndUepSgDYWAQqHUHjKZDMXFxXSjW61tMplMpbKpDd87Kj1K0IZCQKFQah6ZTIYnT54gIyMD6enpdKNbrW0ZGRl48uSJUvnRhu8dlR4laEMhoFAoNQ8jPC9fvkRRUZHGf/3TTTu2oqIivHz5khWfytCG7x2VHiVoQyGgUCg1i0wmY4WHQtEEjPhUVtujDd87Kj1K0IZCQKFQapbi4mKkp6ejqKhI00mhaClFRUVIT09HcXFxhXG04XtHpUcJ2lAIKBRKzcJIT2UfHAqlJlGlDGrD905rpOfQoUNwdXWFkZERmjRpgo0bN6p0nDYUAoqKSEuAJ7cq3nKfajqFlDoKlR6KpqHSI0crpOfo0aOwtbVFSkoKpFIpXrx4gYyMDJWO1YZCQOEjK3iNf67twbX4sYjc3RezdvVE2EZHzPrOvsItdrUtMrb0xfPYUXhxaB6yszPxuoB+5Cj1V3p27NgBQgi7GRkZwcnJCcuXL0d+fj4bz8PDAx9++KHS80VERKi80ndqaip69OgBQ0NDWFlZITg4WKU+U6mpqejfvz+aNGkCkUgEGxsbDBo0COfPn+fFLS0tRVRUFOzt7aGvr4927dph27ZtKqWvrkGlR45WSE+nTp2wefPmKh2rDYWA8hbZi7v4YZ8vvLe2hSRGUqWty3YnrFlrhydfmuHnhYMxLy4Nd5/lavrWKBqkvktPXFwc0tLSkJycjLCwMAgEAvj6+rLxVJWe+/fvIy0tTWm8a9euwdDQEIMGDcKJEycQGxsLGxsb9OzZU+mw7MTEREybNg1xcXE4deoUfvzxR3Tt2hW6urq8ay9YsAB6enqIjIxESkoKwsLCQAh5L8WHSo+cei89ubm5EAgEWLlyJRwdHWFjYwN/f388evRIpeO1oRBQ5Fw7vRQfb3Fk5aXTdmcM2tAFXdf6of+Xc9B38SJ4b9iFYdF7edvg7avRe/sIuG/vyhGgPaua4t8vWqDr/D34458Xmr5Fioao79JTvuY8ICAAhBDcv38fgOrSoyo+Pj6wt7dHYWEhG5aUlARCCA4dOqT2+V6/fg2RSISJEyeyYU+ePIFIJML8+fM5cf39/WFtbY2SkpKq34AGoNIjp95Lz/3790EIgYuLC+7evYs3b95gzJgx8PT0VBh/8eLFEAgE7KZqVSvlPUZajMT9I97W1ES3R4+vpkEcfgh+36fi+5QsXP7nBR6+yld6KplMhnMPzmHqr1PZ861a2xwXFrmj69IkPMkpVHoOSv1D26Rnw4YNIIQgNTUVwFvpOXnyJNzc3GBoaAgnJyfEx8dzjlOleau4uBgGBgaYM2cOJ1wmk8HKygqBgYFq34dMJoOJiQmmTp3KhsXGxoIQgvT0dE7cxMREEEJw9uzZSs8pFosxYsQI7N69G46OjtDX14ebmxsuXrwIqVSKxYsXw9bWFqampvD19cXTp9w+gYQQhIeHY82aNRCLxTAwMICHhweysrKQn5+PqVOnwsrKCpaWlggMDEReXl6l6aHSI6fef9FfvnzJq47Mzs6GQCBAbq7yJgdtKATazo1Dn8NtuxMkMRJ4ffMRxOGHMPena3j0quCdzns8+zjax7SHJEaCAyubYNX88YhMUq0vGaV+oW3SExoaCkIIbt++DUAuPTY2NnBycsLOnTtx7NgxeHp6QigU4tatW+xxqkhPRkYGCCGIjY3l7evduze6dOmiUtpLS0tRXFyMe/fuISQkBA0bNsT169fZ/eHh4dDV1UVpaSnnuLt374IQgk2bNlV6frFYDDs7O7i7uyM+Ph4HDx6Eg4MDbGxsMHHiRIwaNQpJSUnYsmULGjRoAH9/f87xhBA0b94cXl5eSEhIwJ49e2BjYwMXFxf4+flh6tSpOH78OFasWAGhUMiTwPJQ6ZFT76UHAJo3b47o6Gj2/4z0vHnzRumx2lAItJlnN3+G5zZ5/52eX0+Ay+Lj+PNe9U0gd+nRJXTY6YqOO5yRvqQZOs/fi3vPK/9FRql/1HfpuXHjBkpKSvDq1SvExcXByMgIbm5ubDwPDw8IhUKOHD1+/Bg6OjpYvnw5G6aK9KSmpoIQgsOHD/P2+fn5wcHBQaW0e3t7sx2wbWxseDU3wcHBsLS05B2Xk5MDQgi++uqrSs8vFothamqK58+fs2EHDx4EIQQ9evTgxJ0xYwaEQiGnfBBC0LJlS07Y2rVrQQjB2LFjOcf7+PjAzs6u0vRQ6ZGjFdKzbNkyuLq64sGDB8jPz0dAQECFzVvl0YZCoK1IS4rw2fYPIImRwHPdILScl4jUzOofdr72j7WQxEiwZJ0YS+dPwqrjf1X7NSh1m8o+ON0if0X7iGMa3bpF/lql+yo/eosQwnZivnfvHhvPw8MDbdq04R3fuHFjfP755+z/VZGec+fOgRCCxMRE3j51pOf27du4ePEiDhw4gEGDBqFBgwZISUlh9wcFBaFRo0a849SRHi8vL07YrVu3FB67efNmEEKQnZ3NhhFCMGHCBE6848ePgxCCPXv2cMLnzZsHoVAIqVRaYXqo9MjRCumRSqUIDQ2FpaUlLC0tMXz4cNqRmYJfzkVCEiPBx5slaDk3HtFn79TIdZ7mP0XPH7qg/Q5nHFz8IYasq7wvAKX+Ud+lJz4+HpcuXUJ6ejpnqDpDRR2ZxWIxAgIC2P/XZvNWWUpLS9G5c2e4urqyYeHh4dDT03un5q0RI0ZwwrKzs0EI4c0Tp6iZkOnTU5aUlBQQQnD06FFOOJNvBQUVN8lT6ZGjFdLzLmhDIdBGZCXFGBgt72jsu2wipu+9rHSo67uw4fJ6SGIk+HatHXrM3Y4XuXQ5Am2ivjdvKZv3rDqlh+nIXF4IAMDa2rpKHZkBYPLkyTAwMGD/z3RkLn9vR44cUasjc1mo9GgeKj1K0IZCoI389fsWSGIkGLLJFS3nHa7xfjaPch/BJaY9em9rhzULPsWRaw9r9HqUugWVnuqTHgDw9fVFy5YtOWuZHT16FIQQJCQkqH4D/09JSQlcXV0hkUjYMGbI+oIFCzhxR4wYodKQdSo9dRMqPUrQhkKgjayL7Q1JjAQDVo7EV0npyg+oBiYlBcjn7lnuQkdxaRlUeqpXepjJCYcMGYLk5GTs2rULjRs35k1OuHPnTgiFQpw6dYoNGzVqFObPn4/4+HicOnUKu3fvRq9evaCjo4Off/6Zcx1mcsKoqCicOnUKs2fPVnlyQio9dRMqPUrQhkKgbZQU5aJPdDu47HBG64U7cf9F7Yym2pu+B5IYCdZ+0xwTtyTXyjUpdQMqPdUrPYC8Q3P37t1hYGAAS0tLBAUF8ZahYNJXtoPy+vXr8eGHH8LCwgJCoRBWVlYYMmQIR4wYmGUoWrRoAZFIhLZt26o8GzOVnroJlR4laEMh0DYu/iYfTTVsQ0cEbL9Qa9fNfpUNSYwEIze3wewlX9badSmap75KD+X9gUqPHCo9StCGQqBtrN7tKe/P8/VY/Hz5fq1dVyaTof8P3dB+hzPWLvoEj1+/2+SHlPcHKj0UTUOlRw6VHiVoQyHQJmSlpegb7QSXHc5ou3B7rS8L8cUv0yGJkWBDVEec/OtxrV6bojmo9FA0DZUeOVR6lKANhUCbyL6TAkmMBD4bXfBpdO01bTEkZSVCEiPBonUtseFXOkmhtkClh6JpqPTIodKjBG0oBNrEoV9mQxIjwZhv+mDn+exav/7zgueQxEgwcKsjlkbHKz+AUi+g0kPRNFR65FDpUYI2FAJtYume/vKanuXB+OtRjkbSMGx3d0hiJFj49QyNXJ9S+1DpoWgaKj1yqPQoQRsKgTYxfJt8FuZuS7ahtLTmZmCujK+PToAkRoLwKE/kFlY+wRmlfkClh6JpqPTIodKjBG0oBNpC3tNbcN3hjF7bJBi99TeNpePEzb2QxEgw7dv21bqiO6XuQqWHommo9Mih0qMEbSgE2sKVC9/J19r6rotGVzp/mvcEkhgJhm5xxP60LI2lg1J7UOmhaBoqPXKo9ChBGwqBtrD/cJB8UsLVH+HXjP80mhav7R3Qfocz1u+J0Wg6KLUDlR6KpqHSI4dKjxK0oRBoC1G7+8nX21o+Bc/e1O78POWZG/cxJDESzPsuQKPpoNQOVHoomoZKjxwqPUrQhkKgLQRFu0ISI4HHV99rOilIOBcJSYwEE9Z103RSKLVAfZUeZs0oZjMyMoKTkxOWL1+O/Px8Nl5Fa2+VR521t1JTU9GjRw8YGhrCysoKwcHBvLW3VGHcuHEghPDWyQLerr1lb28PfX19tGvXTuW1t+oaVHrkUOlRgjYUAq1AWoI+29rBdYczRm45q+nU4OHTdEhiJPh4szNe5BZpOjmUGqa+S09cXBzS0tKQnJyMsLAwCAQC+Pr6svFUlZ779+8jLS1NaTxmlfVBgwbhxIkTiI2NhY2NDW+VdWWkpKTA2NgYJiYmCqWHWWU9MjISKSkpCAsLU3mV9boGlR45VHqUoA2FQBt49fAKJDES9N/sgi8OXtd0cgAAfbY5w3WHM1Ku3dR0Uig1TH2XnvKrrAcEBIAQgvv35WvbqSo9quLj4wN7e3sUFr5tpk5KSgIhBIcOHVLpHIWFhXBwcEBUVJTCFdGfPHkCkUiE+fPnc8L9/f1hbW2NkpL3a7oJKj1yqPQoQRsKgTbwx4V1kMRI4Le+K2LT7mo6OQCAidu6QRIjwaq4xZpOCqWG0Tbp2bBhAwghSE1NBfBWek6ePAk3NzcYGhrCyckJ8fHcWclVad4qLi6GgYEB5syZwwmXyWSwsrJCYGCgSmlfsGABnJ2dUVxcrFB6YmNjQQhBeno6JzwxMRGEEJw9W3mNMXPO3bt3w9HREfr6+nBzc8PFixchlUqxePFi2NrawtTUFL6+vnj69CnneEIIwsPDsWbNGojFYhgYGMDDwwNZWVnIz8/H1KlTYWVlBUtLSwQGBiIvL6/S9FDpkUOlRwnaUAi0gX3MyK1VHyHt72eaTg4AYPOBKZDESDB5Y39NJ4VSw2ib9ISGhoIQgtu3bwOQS4+NjQ2cnJywc+dOHDt2DJ6enhAKhbh16xZ7nCrSk5GRAUIIYmNjeft69+6NLl26KE33jRs3oK+vz4qLIukJDw+Hrq4uSktLOeF3794FIQSbNm2q9BpisRh2dnZwd3dHfHw8Dh48CAcHB9jY2GDixIkYNWoUkpKSsGXLFjRo0AD+/v6c4wkhaN68Oby8vJCQkIA9e/bAxsYGLi4u8PPzw9SpU3H8+HGsWLECQqGQJ4HlodIjh0qPErShEGgDX+3uC0mMBN51YOQWw4P7v8N1hzO6b5OgRPp+VZVT1KO+S8+NGzdQUlKCV69eIS4uDkZGRnBzc2PjeXh4QCgUcuTo8ePH0NHRwfLly9kwVaQnNTUVhBAcPnyYt8/Pzw8ODg6VHi+TydC1a1eMHz+eDVMkPcHBwbC0tOQdn5OTA0IIvvrqq0qvIxaLYWpqiufPn7NhBw8eBCEEPXr04MSdMWMGhEIhp3wQQtCyZUtO2Nq1a0EIwdixYznH+/j4wM7OrtL0UOmRQ6VHCdpQCLSB8f8/cqvX8o2aTgqHTzc6QRIjwS83Tmg6KZQapNIPzhoJEGmn2W2NpEr3VX70FiGE7cR87949Np6HhwfatGnDO75x48b4/PPP2f+rIj3nzp0DIQSJiYm8fapIz3fffYdGjRrh2bO3Nb6KpCcoKAiNGjXiHa+O9Hh5eXHCbt26pfDYzZs3gxCC7OxsNowQggkTJnDiHT9+HIQQ7NmzhxM+b948CIVCSKXSCtNDpUcOlR4laEMhqPdIS+AR3Q4ddjjjk01nNJ0aDks3DYAkRoI5ez/VdFIoNUh9l574+HhcunQJ6enpnKHqDBV1ZBaLxQgICGD/X9PNW0+fPoWJiQnWrl2Lly9fspudnR38/Pzw8uVL9m8UHh4OPT29d2reKi9S2dnZIIRg40bujy9FzYRMn56ypKSkgBCCo0ePcsKZfCsoKKgwPVR65FDpUYI2FIL6zssHv0MSI4HXZhcsOHBN08nhcOLYNnkT13YXFEvrV9MH5S31vXmrfJ+e8lSn9DAdmcsLAQBYW1tX2pH5ypUrvJqp8tvevXsBvO3IXP7ejhw5olZH5rJQ6dE8VHqUoA2FoL5z+dL38k7M67sgJjVb08nh8OpNASZtcIAkRoKjtw9oOjmUGoJKT/VJDwD4+vqiZcuWKCp6O8fV0aNHQQhBQkJChce9efMGKSkpvM3GxgZ9+vRBSkoKHj9+DODtkPUFCxZwzjFixAiVhqxT6ambUOlRgjYUgvrOwaNTIYmRwH/1QKRmPlV+QC2zcbV8eQzP3d1RJKUTFdZHqPRUr/QwkxMOGTIEycnJ2LVrFxo3bsybnHDnzp0QCoU4depUpedTJCjA28kJo6KicOrUKcyePVvlyQmp9NRNqPQoQRsKQX1n3T75OlcfR36GJzl1Y+RWWfbt3Y5J37eS1/Zk8kekUN5/qPRUr/QA8g7N3bt3h4GBASwtLREUFMRbhoJJX0pKSqXnqkh6mGUoWrRoAZFIhLZt26o8GzOVnroJlR4laEMhqO/MiukCSYwEAyMXqzVFfW1xPvMpNiyXp/F/P3qjpJQOX69v1Ffpobw/UOmRQ6VHCdpQCOo7/tskkMRI8Mn3dbPPTGGJFOMWRmLE5jaQxEgQ9VukppNEqWao9FA0DZUeOVR6lKANhaBeIy1Bt2gndNrujPD4q5pOTYVM3HkRvy5xQa/odpDESHAoS7X1gyjvB1R6KJqGSo8cKj1K0IZCUJ959egqJDESDNjcHtFn72g6ORVy6tYTjJoXiYuRVnDd4Syfu+f0HLwueq3ppFGqASo9FE1DpUcOlR4laEMhqM9cuxwNSYwEw7/rjDO3n2g6ORVSWipDj6hfEL9wEBJWNoYkRsJuIb+E4OqTultLRVEOlR6KpqHSI4dKjxK0oRDUZ44kz4IkRoIRa/rjv9cVj2yoC3x3MhMO4T/j4ded8fBLc0zY+SFHfjrEdsDIwyOx+epmXHl8RdPJpagBlR6KpqHSI4dKjxK0oRDUZzbuHyafo2fV2Do5cqssj3MK0GreEQxc8gNkX7cEIkzweLk1og4HYED8AI4AMRLkf9gfMTdi8LzgufILUDQGlR6KpqHSI4dKjxK0oRDUZ8JjukMSI0HA+iWaTopKTNr9O8ThiTiRehHY0geIMJFvG3sg7+YBJGQlIOpCFAb+NJAnQV1+6ILZp2fj6J2jKJWVKr8Ypdag0kPRNFR65FDpUYI2FIL6zKht7SGJkWD6roOaTopKnL39FOLwRHz83TmUlEiBy7uBZU3eys/X9sClaEAmQ35JPhKyEjD5l8nwiPPgSVDg8UBsv74dt1/c1vRtaT1UeiiahkqPHCo9StCGQlBvKS1Fj2gndNzujNXHK58xtq5QWirDkHVnIQ5PxNLDN+WBhTnA6RXylbAZ+YlqASQvBvLeNmvdfX0Xm69uht8hP54A9d7XG0vOL0Hqg1QN3Zl2Q6WHommo9Mih0qMEbSgE9ZUXT9IhiZFg0GYJDlx+oOnkqMy953nosOQ4xOGJ+PpoBkqkZZqq/ozjys8SC+DEFxz5AYCXBS8RfyseEakR6L2vN0eA3Ha5YWbKTMTejMWj3Ee1fHfaCZUeiqah0iOHSo8StKEQ1Fcu/xkDSYwEI9e74/I/LzSdHLVIzXyKlvOOQByeiMCYS8gpKPei+vsUED3grfwsNgdOLAJynyk83/Wn17H699UY/PNgXi2Qd7w3Vl1ahRtPb9TCnWkn9VV6mDWjmM3IyAhOTk5Yvnw58vPz2XgVrb1VHnXW3kpNTUWPHj1gaGgIKysrBAcH89beUgSzfpWi7c2bN5y4zNpb9vb20NfXR7t27VRee6uuQaVHDpUeJWhDIaiv/HRiJiQxEoxZ7YUXue/f6uWpmU/h/MUxiMMT4bgwCft/v8+PdOc0sH3QW/mJMAF2Dwfunq/wvP+++Rd7M/YiNCUUnXZ14ghQ592dMebIGOzJ2INXha9q8O60i/ouPXFxcUhLS0NycjLCwsIgEAjg6+vLxlNVeu7fv4+0tDSl8ZhV1gcNGoQTJ04gNjYWNjY2vFXWFcFIzzfffIO0tDTOVlrKHQDArLIeGRmJlJQUhIWFqbzKel2DSo8cKj1K0IZCUF9Z+eNQSGIkGL1inKaTUmX+eZaHwevOQByeCHF4Inw2nMP9F3n8iHfOALG+XPlZ6wpkHFF6jdQHqViathT9fuzHqwXqFdcLC84uQFxGHF4UvF+1ZXWJ+i495VdZDwgIACEE9+/LRV1V6VEVHx8f2Nvbo7CwkA1LSkoCIQSHDlW+hEtFK5WX58mTJxCJRJg/fz4n3N/fH9bW1igpeb8WBqbSI6dOSY9MO7tQdgAAIABJREFUJsO1a9eQlJSE3bt346effsLp06fx7JniKvvaQBsKQX1lUox8cr/x677WdFLeCZlMhr0X/oHDgiRWflYd/wvFUgXD0t88Bo7NB75qxpWfc98CRQpkqRy5xbn46fZPCDoehK57uiqUoPln52Nvxl48zX9aA3dbP9E26dmwYQMIIUhNlXecZ6Tn5MmTcHNzg6GhIZycnBAfH885TpXmreLiYhgYGGDOnDmccJlMBisrKwQGBlZ6vKrSExsbC0II0tPTOeGJiYkghODs2bOVHi8WizFixAjs3r0bjo6O0NfXh5ubGy5evAipVIrFixfD1tYWpqam8PX1xdOn3OeJEILw8HCsWbMGYrEYBgYG8PDwQFZWFvLz8zF16lRYWVnB0tISgYGByMur/Pmm0iNH49JTVFSEvXv3YtCgQTAxMYGOjo7CrW3btpgzZw7v4VJGQEAA9PT0YGxszG63bt1S+XhtKAT1lUHRkv8frn5S00mpFl4XFGNG3BVWfNyXJSPt7wp+EJSWAqnruPITYQJs9gCu7gNKpSpdM+tlFmJvxuLzE59XKEFzz8zF3oy9eJJXd5f50DTaJj2hoaEghOD2bfl0CR4eHrCxsYGTkxN27tyJY8eOwdPTE0KhkPM+VkV6MjIyQAhBbGwsb1/v3r3RpUuXSo9npMfa2hpCoRBmZmbw8/Pj3UN4eDh0dXV5TV53794FIQSbNm2q9DpisRh2dnZwd3dHfHw8Dh48CAcHB9jY2GDixIkYNWoUkpKSsGXLFjRo0AD+/v6c4wkhaN68Oby8vJCQkIA9e/bAxsYGLi4u8PPzw9SpU3H8+HGsWLECQqGQJ4HlodIjR2PSU1hYiK+//hqWlpYQCAQwMzNDv379MGvWLKxYsQJbt27F+vXr8eWXX2LMmDFo27YtK0BeXl74448/VLpOQEAAwsLCqpxObSgE9ZGiwhy47nBG361O+CZZdcl9H7iU/Rzuy5JZ+QnZcxmv8it4kZWWAjd+5k50GGEin/vnyCx5h2g1+PvV34i9GYtJyZPQ9Qe+BPXY2wOfJHyC6OvR+On2T8gtzq2GO37/qe/Sc+PGDZSUlODVq1eIi4uDkZER3Nzc2HgeHh4QCoUcsXj8+DF0dHSwfPlyNkwV6UlNTQUhBIcPH+bt8/Pzg4ODQ6XHX758GTNnzsTBgwdx+vRpbNiwAc2aNYOpqSkyMzPZeMHBwbC0tOQdn5OTA0IIvvrqq0qvIxaLYWpqiufP346sPHjwIAgh6NGjByfujBkzIBQKOeWDEIKWLVtywtauXQtCCMaOHcs53sfHB3Z2dpWmh0qPHI1Jj62tLQwNDTF+/HicOHGCZ9OK+Pfff7F69Wq4urpCR0cHW7ZsUXoMlR7tJCvrBCQxEnzyfQccvPL+DFdXlWJpKVafuMWKjzg8EVP3XMarvEo+qsUFwG+bgHUduQK03BbYP14uR1L1+incfX0XsTdjEfJLiEIJksRI0HNvT4w7Ng6703cjLiMO/7759x3v/v2jsg+O134vdN3TVaOb136vKt1X+dFbhBC2E/O9e/fYeB4eHmjTpg3v+MaNG+Pzzz9n/6+K9Jw7dw6EECQmJvL2qSI9isjKyoKhoSHGjXvb/y8oKAiNGjXixVVHery8uPl669Ythcdu3rwZhBBkZ2ezYYQQTJgwgRPv+PHjIIRgz549nPB58+ZBKBRCKq24BpdKjxyNSc/s2bPx+PHjKh+fkJDAaw9WREBAAMzNzWFubg5nZ2ds2LBBretoQyGojySf+wqSGAnGru2J6w/q7yikf1/mY9TWNFZ82ixIwqrjf+FlnpLRavcuAkfncef8YbYdg4HfY4AC9fOtSFqEQ1mHsOP6DoxNGovOuzsrFKFecb0w7NAwbL22FXEZcUj8OxGF0kLlF3hPqe/SEx8fj0uXLiE9PZ0zVJ2hoo7MYrEYAQEB7P9ro3mrIvr06QMnJyf2/+Hh4dDT03un5q0RI0ZwwrKzs0EIwcaNGznhipoJmT49ZamoPxKTbwUFFS+qTKVHjsb79NQ0f/zxB548eQKpVIozZ87AxsYGMTExFcZfvHgxBAIBu6k6ZwSlbrHl0KfykVtf++FN4fs1yqIqPHyVj082nefU/ATvvKTa/EQvsuUzPq935wvQaifg8Azgj1ggv2qjt3KKcrDvr32IuRGDmSkz0eWHLgpFiJEh30O+2PjnRuz7ax/2/bUPf7/6u0rXrUvU9+YtZX0tq1N6mI7M5YUAAKytrZV2ZK6I3r17w9nZmf0/05G5/L0dOXJErY7MZaHSo3m07ov+1VdfYfDgwSrH14ZCUB+Z+0MfSGIkGLWi6k2b7yNnbj/ByM1pHPnxXH0KO87dQUGxCp2XC14BF7bIJz5caqNYghKmydf/un+pyumUlkqRdCcJO67vwJarWzDs0DC473avUIY84jzQe19veMd7I/JCJCtEaQ+Vz+lSF6DSU33SAwC+vr5o2bIliore1mgePXoUhBAkJCSofgP/z+3bt9nuFgzMkPUFCxZw4o4YMUKlIetUeuomdVp6CgsL8eeff+LGjeqbKTYqKgqDBg1SOb42FIL6yIjtHeSLbm7cpemkaITHrwvwxcHrnGHuLeYmYs7+q0i++R9KSyufwI3l4VXg7Bp5k5ciCYoSA99+ABxfAFzaDjx9t8VNS2WlOJZ9DNHXoxF9PRpzz8xFtz3d0GlXJ3SM7ahQiDrv7ow++/qgz74+8NrvhaVpS/HjrR/Z7dqTa++UpuqASk/1Sg8zOeGQIUOQnJyMXbt2oXHjxrzJCXfu3AmhUIhTp9522B81ahTmzZuH+Ph4nDx5EuvWrUPTpk1hYWGBrKwsznWYyQmjoqJw6tQpzJ49W+XJCan01E00Lj0XL17EwIED4eDgwBk2ePjwYVhbW7Mjtpo3b47k5GS1z79v3z7k5ORAJpPh/PnzaNy4sVqzaWpDIahvyKRSdNnuhM7bnTAv/oqmk6NRSktl+PnyfQxYe4ZT+9N6/hGM33ERP/z2DzIfv1F+Iob/bsgl6PAMYGUb+dpf5UVopQOwyhHY2g84vwH4fQeQnqB2J2lF/PnkT2y7tg3brm1D1IUoeO73hNsuN7jtcqtQipjO1H339UXffX0x+OfBWHVpFfbf2o+fbv9UK/MNUempXukB5B2au3fvDgMDA1haWiIoKIi3DAWTvpSUFDYsMjISrq6uMDU1ha6uLpo0aYKxY8fyhAd4uwxFixYtIBKJ0LZtW5W/H1R66iYalZ7MzEwYGRlBIBDAwsICAoEAtra2uHLlCoyMjODi4oJp06Zh2LBhEIlEMDQ0VGuOHQDo2bMnTE1N0aBBA7Rr1w7r1q1T63htKAT1jScPLkISI8GQTS7Yeub97w9SXWQ+zsGKYxno8fWvHAEShyei14qT+PLwTcRd/Ae3/stR78TZZ4Ezq4H4QPm8QF824otQhAmw2AxY1Va+7fxY3kT2x0759m/1yGnG8wxsvbaV3RafX4xecb3wQewH+CD2A7judFUoRX6H/PD9n98j6yX/w1cd1Ffpobw/UOmRo1HpGTduHPT19XHmzBkA8lofIyMjtG7dGj4+Ppzhd8nJyRAIBJzhjbWBNhSC+kZa6gpIYiQYvq47UjPprMGKePamEFvP/I3pey//H3v3HRXVtbYBPIN6LUm8yTXmmtzvOsYWha2g2DWx5cZEjcaruWrs3aixROMIGkFBIyoogtgoB+y9DTaw915QxK6ABbAgiLSZeb4/DhlE0EHK7DOz399aZ2XJzOBj1qvvyyl7G/f3evVo6B6GdvMOwmvPNaw9FY0HibmfyHmrzDR5mDk0F9jrLl8Cm1ZBPvIaiFzKA7OrAZ615cOngbx7/NmQ7OPcCiC58Asgnnp4yjgUDQsblmsAmnp0KlIyTK9e/S5o6CG80dAj4zr01KhRA127ds3xte7du8PGxgbnz+f+ya9t27Z5rvVQnEQoAmsTtKkHmMTQZXa3t69bQ4zO3H0C3303MG7NeTCX3EOQWqNF05nh+MpjH6ZuicDa09FYezoa0U8KMBykJsrrBR2cIx9bRsj3Bk37R96Xy/K6mfrVw68ZsP9P4Nzy3MfNfYCJDSgNBgPC7oZh0qFJxsGn6cqmRXovEA09hDcaemRch54yZcrAyckpx9cmT54MGxubHBvJ/WXMmDEoW7asueIBEKMIrM3EIPmR6B89XXlHsWh7rjyCz97rGCSdRo3JO/DFpNyDkFqjRbM/9xqPoSGnsfZ0NNZlHbfi3+F+oVfd2i8/Rv/qEfKjfKbI9ePsw9SA9Nfii14s+wjqAJzyl88cPc55OSv6eTS6besGJjE0W9UM5+OK5rIbDT2ENxp6ZFyHnk8++QSjR4/O8TVXV1fY2Njk+f4JEybg/fffN0c0IxGKwKoYDOi0rDaYxDAkeC/vNFYnIjYR3uHX4R1+HcNCzqBm1jD0poHor6Go+Sz5aO99CN7h17H+TIzxOHbzcY4nbt5Z5HbggEfuY+ck+f4h14+yj7yGIp8GwJ4/gOiTxm/peswVTGJwCHHAubhzhf7/RkMP4Y2GHhnXocfBwQGdO3fO8bXIyMg3rrTcrVs3VKtWzRzRjEQoAmvyMuE66gbZoeUyBt99N0x/gBSZuKRULDpwE/PDrmN+2HWMXHkWtf/YiSqT5Mfl3zQUqTVa1HHZhRYee3McI1aexYYzMdh4NuexPyou/4/cvy79BXBiCbB/FrCuH+D2ac4BKLgTkPQIGboM/HnyT+MaQYlphVvVm4YewhsNPTKuQ8+QIUPy3NskL+np6fj000/Ro0ePYk6VkwhFYE0unvaT7+fxbYz9UQXf5oQUj50RDzAv7JrxcNl6GY5uYW8diPI6vpyyA1957Mt1dFt0FNLRO9h0LibH8dYbse8cBraNyTn8XNkCAHA+7AwmMSy5uKRQf24aeghvNPTIuA49d+7cwa5du0yubAkAp0+fxo8//ojQ0FAzJMsmQhFYk7Vb+8tDz9zOiE+y3r2crN2j56nw3XcDXnuu5ThmhEaiyczwdx6S1BotvvLYh69n70O7eQfhuTsKm8/F5rwR+0UCsKqnPPRMrwjEnsHtxNuoF1IPDsEOOPPoTIH/PH81nFdXECbEnNLT02nogQIWJ1Q6EYrAmrgEtwCTGDrNyb0vD7EOBoMhzyM9U4+VJ+7Bc8+1HMcg6RSqOYW+cRhqN+8gPPdcw9MXWQPJiSXZZ3wub8am65vkdZ82dSzwvUcGgwFXr17NtXgeIeby7NkzXL169a01LEK/o6HHBBGKwJp0X2YLJjH0D3r3/XeI9dLrDcZjf1QcPHdHYWjIaVR3zh6GqjmFwv/wbeh1enkHepfygHsl4OVT9N0hb2C78frGAmeIj483Dj7p6enIyMigg45iP9LT040DT3z829e5EqHfKXbocXV1RYkSJXjHEKIIrEXm8wdwDLRF0wAGz91RvOMQC6DXG3DoenyOHerbeh7AlfvP5a02XMoD28fiQvwFMInhuw3fIU1XsMumBoPBOPhERkbSQYfZjr8GHlNnKkXod4oeet706Lo5iVAE1uL6+RAwieEHvwbYc+UR7zjEwoRdeYRaU3ZCrdGi5uQduHotCphdXR58LqzB8LDhYBLD9GPTC/X7GAwG7j/90yHWkd/LsiL0Oxp6TBChCKzFGu1gMImhq2eHd982gRAAqRk6TFh3AWqNvPbQiX3b5KFnQX0kJD1Ai9Ut4BDsgNjkWN5RCSlyIvQ7GnpMEKEIrMW44Gby0OOhKdxid0RoBoMBU7dEQK3RosbkHUha8r08+BxbCN/zvmASw7j943jHJKTIidDvFDv0zJs3D1WqVOEdQ4gisAYGXSZaBdjCPsgOfZeF845DrID/4dtQa7QYOjcka0PU6khPfoSv13wN+2B7nHp4indEQoqUCP1OsUOPUohQBNYg+noomMTQYbE9Zu28yjsOsQIGgwGdfA5DrdHiztJe8uBz1Afbbm4Dkxi+XvM1Hr98zDsmIUVGhH5HQ48JIhSBNdimHQYmMfx3XjtoLz7gHYdYiVN3nqCaUyjaT1kqDz3eDkBmunFvrgXnFvCOSEiREaHfKWro0ev12LhxI1xdXTF06FAMGDAg1zFw4ECzZhKhCKzBiKAG8j5JbhMR8zTF9AcIyac/su7vuTn3m6yzPQsQkxQDx+WOdJmLWBUR+p1ihp7IyEhUq1YNNjY2UKlUbzzMfXOzCEVg6VISrsMhyA7NA2zR0mM37zjEyjx6ngo2dRe+n5y1UrN3PcBgMF7m+mr1V7iffJ93TEIKTYR+p5ih5+uvv0bJkiXh6emJ2NhY6HQ63pEAiFEElu5QuBOYxPCjTws4b7rEOw6xQn89zfVgXkt58Dm3HADgccpDvpdsUwc8fPGQb0hCCkmEfqeYoadMmTLo27cv7xi5iFAEls5Dkvfb+vbPodgZQffzkKIX9TAJao0WI2f5yUPP/LpAZhoy9ZkYtGsQmMTQfHVzxCTF8I5KSIGJ0O8UM/T83//9H0aPHs07Ri4iFIEly0y8jzb+tVA3yA7VpyxHYsqbdxAmpDB+XnYcao0W0Qu+kwefI/MBAIlpifgl7BcwiaH9xvZ4kEyDN7FMIvQ7xQw9EydOxJdffom0tILta1NcRCgCSxZ+YJq8q7pvY/QLPMk7DrFiVx8+h1qjRV+P5Vnr9lQDnssDTqY+E4N3yyuCN1vVDNFJ0ZzTEvLuROh3ihl60tPT0bFjR7Rq1QpHjx5FcnIy70gAxCgCS+actQpzpxnDsPYUNRpSvLr6HYVao8XDlb/Ig8/aPsbXnqc/x4jwEWASQ5OVTXD64WmOSQl5dyL0O8UMPQCwbds2fPTRR7CxsXnjYe6d10UoAkuV8fgmWvrXRt0gO1R1XoeHiam8IxErt/FsDNQaLcauOAF4VAVcPwbuHTe+rtPrMGbfGDCJgUkMm65v4piWkHcjQr9TzNATGBgIGxsblClTBt988w369OmD/v3753mYkwhFYKnCtw8Fkxi+922B/nRpi5hBaoYOdV13o7pzKJKPBRq3p8DznI+szz873zj4zDo5C3qDnlNiQvJPhH6nmKGnevXqUKvVuH9fWetdiFAEFkmXgWFLbcEkBke3qQi9RDePEvOYtu0K1BotFh+4CWh/kwefpa2BjJxnGrW3tMbBZ9CuQUhOV8Yle0LeRIR+p5ihp2zZshg3Tnk7F4tQBJYo5upW1Amyw1f+dVHVaTuep9JTW8Q8bsTJj6+3nL0P+ow0ICDraa6V/wMycz6IcfnxZTRa0Ug+I7nxe9xJvMMnNCH5IEK/U8zQU69ePfTp08f0G81MhCKwRN4buoJJDP+b2xEDgmgbAGJePy0+BrVGiyM3EoDkOMCztjz4LGkJZLzM8d4nqU/QcVNHMImh4YqGOPHgBJfMhJgiQr9TzNCzYcMGvP/++7h48SLvKDmIUASWJiMjBa0C7GAfZIcGkxci7Moj3pGIYLacj4Vao8V//Y5CrzcACdeB+fby4LOiW64zPpn6zBw3OK+NWsspOSFvJkK/U8zQExwcjB9++AFlypTBkCFD4OPjg+Dg4DwPcxKhCCzNnsPuYBJDd9/6aDIzHJk6ukmUmFd6ph7fzz8EtUaLfVFx8hdfJABedvLg49MASMq9LcXC8wuNg8/0Y9Oh0ytjux1CADH6nWKGnrdtMkobjpJXDZEaynttuY/AvLBrvOMQQe2MeJB9b4/eIH8x4Qbg7SAPPn/+G4jOfel1953dqCPVAZMY+u3sh8S0RDMnJyRvIvQ7xQw9Bw4cyPdhTiIUgSWJvncYTGJou8wW1SZtwYPEl6Y/REgxMBgM+F/WvT0rT9zLfiHlCRDcWR58XD8Czq/K9dmoJ1FouqqpvGfc+m/pPh+iCCL0O8UMPUolQhFYEq8NXcAkht5zv8cgiW5gJnydufsU1Z1DUcN5B+Kev/LIui4TCP1dHnxcygO7nAGDIcdnn6U+Q5etXYyXu4IvB8Pw2nsIMScR+h0NPSaIUASWIiPtBb4OsINDkB0aTF6EvVfpBmbC38zQSKg1WkzamMdDGGek7MEnuHOutXx0eh08z3gaBx/nw850nw/hRoR+x23o0Wq1hfp8XFwcTp8u/r1tRCgCS7HzoLy5aA9fR3T1Owqdnn4qJvzFJaWigXsY1BotvMOv5z5bc/coMPP/su/zuXs01/cIvxsOh2AHMImhp7YnktKTzJSekGwi9DtuQ0+JEiXg4OAASZLw/PnzfH/uzJkzGDVqFMqVKwd3d/diTCgToQgsxSCpAZjE0NltVPYTM4QowF+XueQzPpdyDz5PbgGLmmef9Tm3Itf3iHwcidZrW4NJDK3WtsKtZ7fMlJ4QmQj9jtvQc/HiRbRv3x4qlQplypRB+/btMW3aNGzbtg0nTpzAtWvXcPHiRezfvx9Lly7F0KFDUaNGDdjY2KBixYqYN28e0tPTiz2nCEVgCe7ePWS8gbnZzN10locozv6oONScvANqjRbzwq7lHnwMBmD35OzBZ/OIXAsZxqXE4Wftz2ASQ/2Q+jgQbd4HN4jYROh33O/pOXPmDIYPH46PPvrI+Ej668dfj6s3adIEy5Ytw4sXL8yWT4QisATe67NuYJ7THj57r/OOQ0iezt17ihrO8uCj2XAx7xuTL6zOHnzmMeDZvRwvp+nSMPHgRNqpnZidCP2O+9DzF71ejzNnzsDX1xeTJk3C0KFDMWbMGLi7u2Pz5s2Ij4/nkkuEIlC8zDT8tKy2vIz/VN+cT8kQojAHrsUbz/j8suIMUjPyuDH5wUVgYRN58JnxOXDncI6XDQYD/C/5GwefgIgAM6UnIhOh3ylm6FEqEYpA6e6cWgwmMbRcao9hIWd4xyHEpAvRz1Aja/Bp730o7/Wk0pKAVT2yz/qc8s/1lvXX1hsHn4kHJyJdV/yX9Im4ROh3NPSYIEIRKN2cIHkRt2/m9MbBa3zO+BHyru4kvECjGfJTXfWn78G+q3ncfG8wAGGu2YPP9rGAPue2KodiDsEhRH6yq8f2HohLoZv4SfEQod8JNfQkJCSgQoUKcHR0zPdnRCgCJUuLj0KLgNqwD7JD89mbspf7J8QCpKRnotuio1BrtFBrtJizKyrv+3wurQdc/i4PPgvqA/E5t1e5nXgbrda2Mj7ZdeXxFTP9CYhIROh3Qg09vXr1QuvWrWnosSChYRPkx9R9WsB33w3ecQh5ZwaDAb77bhgHn4FBp5CR1ya5MWeA2dXkwce9EnBzX46Xk9OT0VPbE0xi+Gr1V4h6EmWmPwERhQj9TpihZ/fu3WjZsiWCgoJo6LEgY4LkzUU7uI9DXBLdwEws19EbCaj9x06oNVrUm74HZ+89zf0mXSaw+ufsy10nluR4WW/QQ3NIAyYxOAQ7IOxumJnSExGI0O+EGHpSUlLw5ZdfIjIykoYeC5L2MAJNA2xRP9AOg6UjvOMQUmg345PR1vOA8axP0JHbea/ns29m9uCzdRSgyzC+nKHPwNSjU403OK+MXGnmPwWxViL0OyGGnvHjx8PZ2RkATA49rq6uxnWBVCoV3ntPiP9FirRdO1w+y+PTEqtO3jP9AUIsgMFgwNQtEcbBp2/ASaRn5nG568oWwPVjefAJ+A54kZDj5RWRK4yDz8LzC2mzUlJoNPSY0aVLl4rl+547dw41atTAy5fyI6N0psdyDAqsDyYxtHFzRnxSGu84hBSpnREPYTd1F9QaLeq67sbpO09yv+nhJWBWFXnw8bIDHuW8gXn7re3Gwcf7rDcNPqRQROh3ihl6VCoVHB0d4ePjgydP8vjLX0Dz5s1DmTJlUKFCBVSoUAEffPABSpYsiQoVKiAuzvSjnyIUgRKlPLoMhyA7NA+wwy8hp3jHIaRY3El4gf94ZV/uWn8mJvebUp4Afs3kwWdOTSAh5w39xx8cR4Pl8r50ToecaPAhBSZCv1PM0DNy5EhUqFABKpUKpUuXRrdu3aDVaqHX53Ha9x0kJycjJibGeHh5eaFu3bqIiYnJ1/cWoQiUaNue38Akhh8XfI0jNxJMf4AQC2UwGDBt2xXj4DNp40WkZb62irNel32D8/RPgOt7crz86uAzZt8YpGSkmPFPQKyFCP1OMUMPAGRkZGD9+vXo0KEDSpUqBRsbG1SqVAkTJkxAREREkfwedHnLMowMcASTGH721NDaPEQIa09Ho8okefBp4bEX95+9topzZhqwfkD2Dc5HvHO8HPUkCg1XyE87Dgsbhkx9phnTE2sgQr9T1NDzqri4OMydOxd16tQxbkTaoEEDLFy4EE+f5vGoZzERoQiUJvXZPTQOtIVjoB1m7Siee70IUaIL0c9yPN21+vUb+A0G4LBX9uCj/U3+WpbopGj8Z/1/wCSG/279L53xIe9EhH6n2KHnVeHh4fj888+Nu66XKVMGvXr1wsWLF4v99xahCJRmxz5nMImhq09TnMrr5k5CrFhyWiYGSaeMg8/ULRHIfH0xw6gdwLQK8uCzcQiQkb2G1e3E22i/sb1x8IlNjjXzn4BYKhH6nWKHHoPBgJ07d6J79+4oW7YsVCoV1Go1NBoNvv/+e5QoUQKlSpXCihUrijWHCEWgNBMD5FP0P3v9RjdlEmFtOheDL7Iud3Vfcgyxr1/uij4l39/jUh5Y2gZIemh8KTEt0Tj4dN7cGS8yXpg5PbFEIvQ7xQ09kZGRmDhxovHMTpkyZdC9e3fs3r07RwO8evUqatSogWrVqhVrHhGKQEkMqc/R2r826gbZwSv8PO84hHB1PvoZ6rjIj7V/OWUHjt96nPMNcVeBOTXkwcevGfDymfGll5kv0XdHXzCJocvWLohJyuPJMEJeIUK/U8zQ4+fnh0aNGsHGxgYqlQr29vZYsGDBW+/fcXV1RYkSJYo1lwhFoCRRZwPAJIbvF9XH1YfPecchhLu4pFT09j9hvNwVcvxuzjekJgKLv5IHH48vgGfZ9wElpSeh46aOYBJD+42ABjAcAAAgAElEQVTtkfCSnoQkbyZCv1PM0KNSqfDxxx9jxIgROHv2bL4+Exoaiv79+xd7LmI+bivlU/J9vHvQpS1CshgMBnjujjIOPk6bLuX8+5EcDyz7JmstnxrAgwvGl1IzU9FvZz8wiaHxysa4lXiLw5+AWAIR+p1ihp6VK1ciLU15q+6KUARK0sFfXl127pbtvKMQojjaiw+Mj7W3nrsf1x8lZb+oywCkH+TBZ9o/gCtbjS8lpydjyO4hYBJDx00d8TydzqKS3ETod4oZeoKDg00+jRUREYHg4GAzJZKJUARK8ejRRTCJ4buldjhzl57aIiQvF6KfwdFtj/E+nwPX4rNf1OuATcPlwcf1I+DmvuyXDHqM3jvaeHNzdFI0h/REyUTod4oZelQqFaZNm/bW98yaNQs2NjZmSiQToQiUYvXOCWASw0CflnRpi5C3yNDpMST4tPFyl//h2znfcMz3lTM+W4xffpHxAp03dzbe45OYlmjm5ETJROh3FjX0uLm5oWTJkmZKJBOhCJRiVEALMInBNXgS7yiEKJ7BYIDXnmvGwWfCugs5t6/Y80f2GZ9XLnWl6dIwcNdAMIlhwK4ByNBlcEhPlEiEfqeooWf69OlvfD0jIwPfffcd/vWvf5kxlRhFoAQGvR5fB9jCIcgOO88VzZYjhIhgx6UHqO4cCrVGi26LjiI+6ZV7I4/7Za/efHSB8cspGSn4ccuPdMaH5CBCv+M69HzxxRfG46+nt1792l9H5cqVUa5cOdjY2GDs2LFmzShCESjB5ahQeT2RRXWRnEZ7BhHyLiIfPDfe59NkZnjO5R5OLs0efPa6GbetiEmKwQ+bfwCTGIbsHkJ7dREh+h3Xoadly5Zo1aoVWrVqBRsbG1SpUsX461ePNm3aoFu3bvD19UVmpnn/YopQBErgvWYAmMQweklH3lEIsUjPUtLR3vsQ1BotakzegfDIR9kvXtmSPfgcnG38ckpGCrps7QImMbgfd6d76QQnQr9T1OUtU/f08CBCESjBiCXy1hN+2rm8oxBisTJ0eoxceRZqjRZVnUKxLyou+8Wb+wD3z+TBJ3waoJf384pOikbz1c3BJIaR4SPpjI/AROh3ihl6lEqEIuBOl4Fvl9VCnSA73Ep4aPr9hJA3MhgM8N13w3iD85KDN7NfjNyWfcZn/yzjl8/HnUezVc3AJIY5p+ZwSE2UQIR+R0OPCSIUAW9XLu3IWp/HnncUQqzGskO3jIPP2DXnoddnXbq6tT/7jE/EBuP7Y5Nj0WK1/ATl9lu0OKiIROh33Iae1q1bo02bNoiJiTH+Oj9HmzZtzJpThCLgbd7qYfL9PP7f845CiFXZe/WR8cmuH3wOIyU969LV1dDsMz6Hsi8pn3hwAvbB9nBc7ogrj69wSk14EaHfcRt61Go1qlSpgtu3b+f4dX4OcxKhCHgbueRrMIlh6TYX3lEIsTpRD5PQZGY41BotOvkewcPEVPmFM1L24BOZfWZn+ZXlYBJDoxWNcOrhKU6pCQ8i9Du6vGWCCEXAW6cl8n5b1+6e4x2FEKv09EU6WnjshVqjxTeeB5D4MmtBwmu7AJe/A64fAxfWAJDvCXI+7AwmMdQPqY/LCZc5JifmJEK/o6HHBBGKgKcHjx/BIcgOLf1teUchxKolvsxAJ5/DUGu0qOu6G3cSXsgvHJydfcYna8sKvUEPzzOeYBJD23VtkfAygWNyYi4i9DvFDz1Xr16Ft7c3li5dimfPnpn99xehCHhascsPTGLot7Qh7yiEWL1nKen4r99RqDVaOLrtQURs1krMpwPkMz7unwGP5Ht5DAYDphyZAiYx9N3Rl7arEIAI/U4xQ8+UKVPw6aef5hhstm/fjtKlS8PGxgYqlQr//ve/8fCheR9pFqEIeHLy7wkmMbit+B/vKIQIQac3oH/gSag1WjCXXYh6mCS/cMhTPtszrw6QLO/cnqZLQ09tT+PihcS6idDvFDP0ODo6ol27djm+Vrt2bVSoUAGSJMHDwwMlS5akbSisTL+FjcEkhrCjPryjECKMTJ0e49ddMD7SvvfqI3l7irV95cHHvRLwUN4D7+GLh2i5piWYxLDx+kbOyUlxEqHfKWbo+eSTTzB69Gjjr69duwaVSgU3Nzfj17p06YKaNWuaNZcIRcBLfFIa2i21A5MYEhOjecchRCh6vQFOmy5BrdGimlMotl24D6S/AII7ZZ/xSXkCADgXdw4OIQ6oF1IPF+IvcE5OiosI/U4xQ0/ZsmUxadIk46+XLVsGGxsbnDuX/USPk5MTypUrZ9ZcIhQBL+HnL4BJDO387XhHIURY88KuGc/47Lj0QD7js66/PPgEdwJ08to+a6PWgkkMrde2RnxKPOfUpDiI0O8UM/TUqFEDHTtmbzbZqVMnfPLJJzk2wBs6dCgqVqxo1lwiFAEv3utngEkMv/g35x2FEGEZDAYEHbltHHwW7r8hn/Hxay4PPrucje91OeoCJjH0Cu2FdF06x9SkOIjQ7xQz9IwfPx4lSpTA77//jqlTp6JEiRIYOnRojve0aNECjRo1MmsuEYqAlwlL5N2dvdb15x2FEOGtPHHPOPhoLz4Ant4FZlWRB5/zqwAA6bp09ArtBSYxuB5z5ZyYFDUR+p1ihp4nT56gfv36UKlUUKlUsLOzQ3x89inU69evw8bGBhqNxqy5RCgCXnovagAmMRw4FcQ7CiEEwL6rcagySR58fPZel/fpcv1YHnz2yvdXxqfEo/Xa1mASw9qotVzzkqIlQr9TzNDzl0uXLuHSpUvQ6XQ5vn7nzh1s2bIFsbGxZs0jQhHw0trfFvZBdkhJecw7CiEky+qTr53xubA6e/HCC6sBABfiL6BeSD04hDjg7KOznBOToiJCv1Pc0KM0IhQBD7EPLoFJDB2XMt5RCCGv2R8ln/Gp6hSKjWdjgNuH5DM+0ysCsfKQs+HaBjCJoeWalnj04hHnxKQoiNDvaOgxQYQi4CH04FwwiWGQH93ETIgSLdx/w3jGZ9uF+8DxRfLZHs/aQHIcAMDtuBuYxDD92HTOaUlREKHfKWroCQ0NxbfffotPPvkEJUuWhI2NTa6jRIkSZs0kQhHwsHDjEDCJYdziLryjEELyYDAYEHL8Lr6YpEWtKTtxJTYR2DRcHnwCvgN0GXie/hwNVzSEQ7ADzjw6wzsyKSQR+p1ihp7ly5fDxsYGpUqVQuvWrdG7d2/0798/z8OcRCgCHiaHfA8mMbgEmXeFbULIu1ly8KZxk9KzNx8AS1rJg492PABg0/VNYBLD12u+xsMX5t0miBQtEfqdYoaeWrVqoVKlSrh58ybvKDmIUAQ8DA1oAiYxzNtA208QomQGgwG/rjoHtUaLL6fswNWoq8DsavLgczYEADDjhLzmVvft3ZGmS+OcmBSUCP1OMUNP6dKl8euvv/KOkYsIRcDDz8vqgUkMwWHbeEchhJiQqdPDZetlqDVaNPtzLxKvHgCm/QOY/gkQcxoZ+gz029kPTGKYdXIW77ikgETod4oZeqpXr47BgwfzjpGLCEXAQ6dlDExi2HU+gncUQkg+GAwGjF1zHmqNFj2WHIfuxFL5bM/cL4GkR3j88jEarmiIhisa4kHyA95xSQGI0O8UM/R4eXmhUqVKSEhI4B0lBxGKgIe/1uiJiHnKOwohJJ9SM3TosOAQ1BotvvbYi9QNI3Lc3zPvzDwwieF/2/+H1MxUzmnJuxKh3ylm6Ll79y66du2KmjVrIiQkBJcuXcK9e/fyPMxJhCIwO4MBDQJt0SLAFmmZOtPvJ4QoRuyzl/h69j6oNVr099sNg9s/5ctc0SeRoc/AgF0DwCQG9+PuvKOSdyRCv1PM0KNSqWBjY2P879sOc+ciRSviTrS8u/oyWpiQEEuUmqHDDz6HodZosdXfXT7bM6cm8PwBnqQ+QeOVjdFgeQPcT77POyp5ByL0O8UMPS4uLnB1dc3XYU4iFIG5ua/dCCYx/OTvwDsKIaSA7j97CUe3PVBrtLgZMEgefJZ9A2Smwfust/x3fNtPdJnLgojQ7xQz9CiVCEVgTi/TdejoLj/eOkxqwjsOIaQQTt5+gmpOobB13obkha3lwWfrr8jUZ2LQrkFgEsPyK8t5xyT5JEK/s/qhx8nJCZUrV8aHH36Izz77DGPGjEF6enq+Py9CEZjT+jMx6DT9NzCJYdLKNrzjEEIKKeT4Xag1Wnzvvg66OTXlwSf2LKKeRIFJDC1Wt0Bssnk3iiYFI0K/U9zQc/z4cYwfPx4//PAD2rZta/z67du3ERwc/M5Pd0VFRSEpKQkAkJCQgFatWmHGjBn5/rwIRWBOvf1PoLu7/BPgn+s68Y5DCCkkg8EAzYaLUGu0WDzXWR56lrYBMtMw+9RsMIlh4sGJvGOSfBCh3ylm6DEYDBg6dKjxZuX3338/x03L9+/fR8mSJTF79uwC/x4JCQlo06YNBg4cmO/PiFAE5pKaoUONyTswcG53MInBb2sf3pEIIUUgLVOHHxceQXXNFtyZ3UIefLaMRGpmKpqtaoa6wXVx/MFx3jGJCSL0O8UMPZ6enlCpVBg7diySk5Ph4uKS60mtVq1aoXnzd9+V28/PDx988AHee+89VKhQAWfPns33Z0UoAnOJiE2EWqPF736dwCSGFbvH8I5ECCkij56noqF7GBw1K5Eys7o8+MScRuitUDCJoeOmjjAYDLxjkrcQod8pZuipXbs2WrRoYfy1q6trrqFn2LBh+Oyzzwr8e0RFReGPP/7A/ftvfozS1dUVKpXKeLz3nmL+F1m8zediodZoMX5JCzCJIew07btFiDU5c/cpqjuHwnnyb/LQs6QVkJGKvjv6gkkMa6PW8o5I3oKGHjMqXbo0fv/9d+Ov8xp6Jk6ciNKlSxfq91m3bh3atWuX7/eLUATm4rHzKtQaLfotrQsmMdx6kP8zboQQy7D65D1U02zBWdcm8uAT+jsuJ1yW1+ba0A4pGSm8I5I3EKHfKWboqVixIvr0yb7HI6+hp0uXLvj3v/9dqN9n1apVqFq1ar7fL0IRmMvg4NNgk5ajaYAt6gXZIUOfwTsSIaQYTN58CfU1K5Hi+k8Y3D4FEmMwKnwUmMTgctSFdzzyBiL0O8UMPd26dcOHH35ovPT0+tBz9epV/O1vf8OAAQPe6fsuXLgQT548gcFgwOXLl2FnZ4fhw4fn+/MiFIG5tJqzHz/PkHdiHr+yNe84hJBikp6pR7dFR+E7uXfWZa6WeJb8EC1Wt4BDiAOin0fzjkjyIEK/U8zQExERgXLlyqFy5coICAjAsGHDYGNjg9OnT8PHxwcVK1bEhx9+iOvXr7/T9/3+++9RoUIFlCtXDlWqVMH48eORkpL/06siFIE5pGbo8MUkLUb4OIJJDKEnPHlHIoQUo4jYRFTTbMEZl6zLXMf94HfBD0xi+G3/b7zjkTyI0O8UM/QAwL59+/D555/n2odLpVKhUqVK2L9/v9kziVAE5hD54DlqTlqHZlmXtp69fMw7EiGkmE3ZHIFvJ/kBLuVh8PgC6Y9v4avVX6GOVAfn487zjkdeI0K/U9TQAwDp6elYv349Jk6ciCFDhuC3337DqlWrkJrKZ/8WEYrAHLacj0W/6UPBJIZRy1uY/gAhxOKlZ+rx06JjCJj8P3nw2TAIG65tAJMYxu0fxzseeY0I/U5xQ4/SiFAE5jB3dxRGz/0aTGII2qfhHYcQYibxSWloOSMUz6Z+BoPrR0iPPo6vVn8Fh2AH3Ht+j3c88goR+h0NPSaIUATmMCzkDPovZGASw/k7e3nHIYSY0brT0ZjsPAZwKQ/diu5YfGExmMQwdt9Y3tHIK0Tod9yGngEDBhToeJctJIqCCEVgDm3n7EVL/9pwCLJDui7/G74SQixfhk6PXov2I2ZqVcClPNJPBeDrNV/DPtge8SnxvOORLCL0O25Dz6urHr96/HXj8pu+/vraPebISQonPVOPJs4B8lL0Qfa84xBCOHicnIaBMxYDLuWROscOXiflzUidDzvzjkayiNDvFHN56+XLl2jfvj3q1KmDNWvWICYmBunp6YiJicHq1atRt25ddOjQwew3NItQBMXt2qMkdHSZDCYx/EI3MRMirE3nYhA+pSXgUh6P9/1pPNsTlxLHOxqBGP1OMUPP2LFjUb16dbx8+TLP11+8eIFq1aph7FjzXgMWoQiK2/aL99Fnhrz3zowNXXjHIYRwkqnTY5zvWsClPBJn2WLeaS8wicHrjBfvaARi9DvFDD2fffZZjr238jJhwgR8/vnnZkokE6EIipvXnmsYNOc7MIkhePdo3nEIIRzdiEvGsSnygoWR4R5ouKIh7IPt8fDFQ97RhCdCv1PM0FO2bFn88ssvb33P8OHDUbZsWTMlkolQBMVtxIqzGDS/CZjEsPe0L+84hBDOlq3ZIF/icquB+afmgEkMfuf9eMcSngj9TjFDT6NGjfDRRx/h2rVreb4eFRWFv//972jcuLFZc4lQBMXtP14H0GthHTCJ4Xr0Ed5xCCGcpWXqcMClDeBSHic2alBHqoO269pCp9fxjiY0EfqdYoae3bt3o2TJkihbtiyGDh2K4OBg7NixA8HBwRgyZAjKli2LUqVKISwszKy5RCiC4pSh06O6cyjaL60NJjGkpCXzjkQIUYCww0cAl/K471oDQ3fLq7UfiD7AO5bQROh3ihl6ACA0NBSVK1c2Ppr+16FSqaBWq7Fjxw6zZxKhCIrTjbgk1NasQ70gO7QMZLzjEEIUJGLm14BLefitGgkmMYwMH8k7ktBE6HeKGnoAQK/X48CBA1iwYAHc3d2xYMECHDhwAHq9nkseEYqgOIVeeoC2UzzAJIZeUkPecQghCnL9/GHApTzuuVZHqzWtUDe4Lt3QzJEI/U5xQ4/SiFAExclzzzX85DYcTGKYvLod7ziEEIW5MqsV4FIeo1YOBpMYfM/Tww68iNDvaOgxQYQiKE5Dgk+jr0dnMIlhmXYQ7ziEEIWJP7EGcCmP9W6tUEeqgzZr2yBTn8k7lpBE6Hc09JggQhEUp6889qHf/OZgEkP4sdm84xBClEaXgSS3Ksic+hE6rPhJXtriHm1KzIMI/Y6GHhNEKILikpyWCbVGix6L7MEkhpt39vOORAhRoMRdMwCX8vD6szntvs6RCP2Ohh4TRCiC4nIpJhFqjRZt/W1RN8gO6ekpvCMRQpQoMx3J7l/g5dS/w0Gqh6YrmyJDn8E7lXBE6Hc09JggQhEUl20X7oNNWgkmMXwfWId3HEKIgj3fPgVwKY+OC1vIl8PvhfOOJBwR+h0NPSaIUATFZUH4dbRz+UPeXT2kKe84hBAle3oXepe/Y+OsamASw/Cw4bwTCUeEfkdDjwkiFEFx+W3tBfSc2RtMYphNu6sTQkxIDewMnUt51AtoAIcQB6Rk0CVxcxKh3ylq6AkNDcW3336LTz75BCVLlsyxKvNfR4kSJcyaSYQiKC5d/Y6iv+c3YBLDuvAJvOMQQpTuTBDgUh7/XSDf0Lzn7h7eiYQiQr9TzNCzfPly2NjYoFSpUmjdujV69+6N/v3753mYkwhFUFwc3cLQx6cBmMRw6tJy3nEIIUqXGAPDK5e4RoX/yjuRUETod4oZemrVqoVKlSrh5s2bvKPkIEIRFIek1AyoNVr8uISBSQzxT27wjkQIsQTLuyLDpTzqBtrDMaQRPcVlRiL0O8UMPaVLl8avvypvqhehCIpDRGwivtBsRZNAWzQKtIPBYOAdiRBiCa5qAZfy6OlbD0xiCLsbxjuRMETod4oZeqpXr47BgwfzjpGLCEVQHLZfvI/mk33AJIafgurxjkMIsRS6TBg8qmKXx+dgEsOY8Im8EwlDhH6nmKHHy8sLlSpVQkJCAu8oOYhQBMXBO/w6uk4fDSYxTFjVhnccQoglWT8Aya5/Bwuqg4YhX9GZYjMRod8pZui5e/cuunbtipo1ayIkJASXLl3CvXv38jzMSYQiKA6jV5/DgFldwCQGn239eMchhFiSq6GAS3n8sMgBTGKIenyddyIhiNDvFDP0qFQq2NjYGP/7tsPcuci767jgMIZ4fQUmMWw7MoN3HEKIJdFlAnNrwXfev8Ekhj/2+/FOJAQR+p1ihh4XFxe4urrm6zAnEYqgqBkMBtj+sRN9Fso/pUXc3Mk7EiHE0mjH49zMT8Akhm9W9uGdRggi9DvFDD1KJUIRFLWHialQa7Rov8wWTGJIfvmUdyRCiKW5qkWGS3nUD6wDFlgfKelpvBNZPRH6HQ09JohQBEXtyI0E1NKshUOQHdoEMt5xCCGWKDURcP0YgxbVBpMYlp44wDuR1ROh3ylu6Ll58yamT5+Obt264dtvv0W3bt0wffp03LjBZ3E7EYqgqIUcu4O2U93BJIZBwY14xyGEWKpl3xjv6/kuwIN3GqsnQr9T1NDz559/olSpUlCpVLmOUqVKYcYM898QK0IRFDWXrZfRbcYgMIlhxtqOvOMQQizVgdnY5fFPMImh1rzhSMvU8U5k1UTod4oZetasWQOVSoXq1asjMDAQt27dwosXL3Dr1i0EBQWhRo0asLGxwerVq82aS4QiKGq9/U+g75zvwCSGVbuUt8o2IcRCPLtnvJn5S+/euBjzjHciqyZCv1PM0NOkSRNUrlwZiYmJeb6emJiIypUro3HjxmbNJUIRFLVmf+5F7wWNwCSGE+eW8Y5DCLFg0b6OYBJD3YUdsP5MDO84Vk2EfqeYoef999/Hb7/99tb3/Pbbb3j//ffNlEgmQhEUpZT0zKyNRuvIG43GR/KORAixYCmbh4NJDA2WNMP8MFqksDiJ0O8UM/SUL18eo0aNeut7Ro0ahfLly5spkUyEIihKl+8noopmKxoH2qJJoB0Mej3vSIQQS3ZqGRoF2qJ+gD1+X3+BdxqrJkK/U8zQ06pVK1SsWBH379/P8/X79++jYsWKaNWqlVlziVAERWnrhftonLXR6M+BtNEoIaSQboShw7IvwSSG7ksP8U5j1UTod4oZenbt2gUbGxt8+umncHNzw/79+xEZGYn9+/fDzc0Nn376KUqUKIFdu3aZNZcIRVCUFoRfR2c3eaNR55VtecchhFi6R5fRd3F1MImh+ZwNvNNYNRH6nWKGHgCQJAkffvhhrv23VCoVPvjgAwQEBLzz90xLS8PgwYNRpUoVfPDBB/jyyy/f6fuIUARFadza8+g1+0cwicF/+wDecQghli7lCX7z/QJMYqgxfTF0etpxvbiI0O8UNfQAwLNnzyBJEsaNG4fBgwdj3LhxCAoKwrNnBXtU8cWLF/jjjz9w8+ZNGAwGHD9+HB999BHCwsLy9XkRiqAo/dfvKPrMbw4mMew9Nod3HEKIpTMY8KePPPRUc5+F6CcpvBNZLRH6nWKGni5duuDPP/802++V341LRSiCouTotgfd/OzBJIY7dw/yjkMIsQJrFzJ5rZ45o7HyxD3ecayWCP1OMUNPuXLlMGnSpGL/fVJTU/Gvf/0LGzbk79qwCEVQVJJSM6DWaNHS3xYOQXbIzEjlHYkQYgUuL2tpXKun0YwwpGfSU6HFQYR+p5ihp2HDhujevXux/h4GgwG9evVCq1atoH/Do9Surq45tr947z3F/C9SvIjYRDAnCUxi6BxQh3ccQoiV0K3uhW/8a4FJDFVdfeF/+DbvSFaJhh4zWrduHcqUKYNjx44Vy/c3GAwYNmwYGjRo8MZVn/MiQhEUle0X7+M7VycwiWFsSHPecQgh1iL0d2ya8xmYxFB7YRc4uu2hsz3FQIR+p5ihJzg4GO3atUOpUqXQvXt3zJ49G5IkITg4ONfxrgwGA3755RfUq1cPT58+fafPilAERcV33w30mNUDTGLw3vQ/3nEIIdbilD90LuXxn+Xy9jZVpgRj+8W813QjBSdCv1PM0JPXzup5HTY2Nu/8vUeMGIG6devi8ePHBcpF8mf8ugvo69UaTGLYvn8K7ziEEGsRewZwKQ9fqQWYxFDdYyJGrDzLO5XVEaHfKWboOXDgQL6Pd3H37l289957KF26NN5//33jMWzYsHx9XoQiKCr/9TuK7r71wSSGy1c38o5DCLEWukxgbi1cmFkx6xJXVzhM2w2DgdbsKUoi9DvFDD1KJUIRFJX60/eg3VI7MIkhJTmOdxxCiDU5IyHDpTwcpTqwD2oMtWY7bie84J3KqojQ7xQz9EybNg0HD759XZcjR45g2rRpZkokE6EIikLiywzU0KyHfZAdvgmw4x2HEGJtdJmAZ238vLhG1n09Idh4NoZ3KqsiQr9TzNCjUqlMDjSzZs0q0D09hSFCERSFC9HP0HLqTDCJYajUkHccQog12uuGmd7qrNWZZ2LK5gjeiayKCP3OooaeadOmoVSpUmZKJBOhCIrC5nOx6DpjEJjE8OfajrzjEEKs0b0T2Jr16HpNzxFo7027rhclEfqdooae6dOn5/mawWBATEwMmjZtii+++MLsuYhpM0Ij0Xvu92ASw9pdv/KOQwixRroM3JpZSV6deUlnVHUKRUp6Ju9UVkOEfsd16Hl9N3VTh0qlgru7u9kzEtN+XnYcP/vIa2icOreMdxxCiJXSL2uDxoG2cAiqD7VmGw5fT+AdyWqI0O+4Dj39+vVD//790a9fP6hUKjg4OKB///65joEDB2LChAnQarVmzyhCERSWwWCA/bTd+GGJvClgQvxV3pEIIdZqx0QMWFQdTGL44o8AzNwRyTuR1RCh3ynm8laVKlXg7e3NO0YuIhRBYcU+ewm1ZisaBtqiaaAdDG/Y14wQQgrt4lp4zq8s38w8cxo6LKD7eoqKCP1OMUOPUolQBIW1+/JDNJrsAyYx9Ap04B2HEGLNEm5gl8c/wSQGR79fUGWSFk9epPNOZRVE6HeKGXouX74Mb29vxMfH5/l6fHw8vL29ERlp3lOZIhRBYXntuYZObqPBJIY/VrblHYcQYs30esTOls/0tAjpBLVGS/twFRER+p1ihpnBPkEAACAASURBVJ6ePXuicuXK0L/h0oher4darUafPn3MmkuEIiisQdJp9J7dGUxiCNw2gHccQoiVM0id8FVAbdhL9lBrtsBl62XekayCCP1OMUNP5cqV0a9fv7e+Z+DAgahSpYp5AmURoQgKq+nMcPT3bgImMRw4pbz7sgghViZ8Oob7VZNvZnZZTPf1FBER+p1ihp7SpUvD2dn5re9xdnZGmTJlzJRIJkIRFMbTF+lQa7TosVh+cuveowu8IxFCrN1VLXzn/RtMYqg/bxqqOoXiRRqt11NYIvQ7xQw9n332GXr27PnW9/Ts2RP//Oc/zZRIJkIRFMbh6wn4UrMBTQNs0TDIDjq9jnckQoi1S3qIA7M+BZMYvgkZAbVGiwPX8r4flOSfCP1OMUNPjx49UKZMGVy+nPe12UuXLqFMmTLo3r27WXOJUASFEXLsDtr/4SY/uRVMe24RQswjwas2mMTQZlV7qDVazAyl9XoKS4R+p5ih5/Llyyhbtiw++OADODs7Izw8HFeuXEF4eDicnJzwwQcfoFy5coiIMO8GcyIUQWHMD7uOATN+BpMY3DZ04R2HECKKNb3xjX8t1JXqQD1pE7otOso7kcUTod8pZugBgN27d6NixYq5tqdQqVSoVKkSwsPDzZ5JhCIoDJetlzHM8yswiWH9wam84xBCRHFqGcYurCrvwzVrEWpO3oH0TFoYtTBE6HeKGnoA4OXLl1i1ahXGjx+PwYMHY8KECVizZg1SU1O55BGhCApj9Opz6LuwDpjEEHHH/EMpIURQcZEI8PoXmMTQLtAFao0WF2Oe8U5l0UTod4obepRGhCIojP7+R9HWvzbsg+yQmvGSdxxCiCj0elyeo5aHntU9odZoIR29wzuVRROh3yly6ImIiMDGjRsREhLCO4oQRVAYw+cvAZMYOgfV4x2FECIYnfQDGgXaokFIA6g12zBm9TnekSyaCP1OUUPPgQMHULt27Rz38/zl8OHDsLGxwbp168yaSYQiKIxRc4eCSQwT13zPOwohRDR73Yw7rledGoCmM8NhMBh4p7JYIvQ7xQw9x48fR+nSpVG1alUsXLgQP//8c46hBwBq1KiBbt26mTWXCEVQGL94tQGTGILDx/OOQggRzbVd8JovL1LYevFsqDVa3IpP5p3KYonQ7xQz9PznP//B559/jqdPnwIAXF1dcw09vXr1QrVq1cyaS4QiKKgMnR5dF9UFkxiibu3hHYcQIpqUJwjP2nH9xzVjodZosfZUNO9UFkuEfqeYoad8+fIYMWKE8dd5DT2TJk1CuXLlzJpLhCIoqHtxsXAIskOLAFvodbQEPCHE/OIWNQWTGL5bIy9S+Pt62gqnoETod4oZet5//32MGjXK+Ou8hp6BAwfi448/NmsuEYqgoHYfDQSTGPotppWYCSGc7JyENv61YJ+1SGHruft5J7JYIvQ7xQw9jRo1gp2dHfR6eXGp14ee1NRUVK5cGa1btzZrLhGKoKBW7JgOJjGMXNKGdxRCiKgiNhgXKWwx3x9qjRZxSXzWdbN0IvQ7xQw9AQEBUKlUGDx4MFJSUnIMPU+fPsVPP/1ET28pzIL1I8Akht/9O/OOQggR1bN7CPKUFyn83xo3qDVabD4XyzuVRRKh3ylm6AGAYcOGQaVSoWzZsqhUqRJsbGxga2uL0qVLQ6VSYeTIkWbPJEIRFJT78u5gEsO04AG8oxBCRGUw4Mq8L8Ekhi4bfoZao8X4dXRfT0GI0O8UNfQAwLZt29ChQwd8+umnKFWqFP7xj3/g22+/xaZNm7jkEaEICmpiQDswicFrnYZ3FEKIwPSreqJpgC0ahNRHlUlb0ezPvbwjWSQR+p3ihh6lEaEICmrk0uZgEkNg6DzeUQghIjsyH8P8qsnr9SwIoft6CkiEfkdDjwkiFEFB9V3iCCYxbD2ykXcUQojI7p/D4nn/J9/Xs9oDao0Wuy8/5J3K4ojQ77gNPQcPHizwYU4iFEFB/XepvLv68au03w0hhCO9Hie95Ce4um0YBLVGi1k7r/JOZXFE6Hfchh6VSpVjj638HH99xtw5Sd7+s8wWTGKIfpzIOwohRHBpa3rBMdAWTUIaQq3Zhu5LjvGOZHFE6Hfchh5Jkgp8mJMIRVAgBgMaB9qiaYAtXqbreKchhIju+CIMzNp8lLkHodaUncjQ6Xmnsigi9Du6p8cEEYqgINJTnoBJDN8uteMdhRBCgPvnMD9r89EOgXOg1mhx+s4T3qksigj9joYeE0QogoJ4EHNaXhdjsT3vKIQQAugysX9uZTCJocdGefNR7/DrvFNZFBH6HdehZ9q0abluTI6Li8PFixfzfP+WLVswYIB5F8IToQgK4tS5NWASQ69FtO8WIUQZHgd3BJMYvl/9H6g1WvQNOMk7kkURod9xHXpUKhWmTZuW42t5bTSan9eKiwhFUBAb93iASQxDFrfkHYUQQmRH5uO7ZV+ijsRQa+omMJdd0OsNvFNZDBH6HQ09JohQBAWxeMMYMIlhnH9H3lEIIUT24CI0vl/I9/UsWwq1RovL9+np0vwSod/R0GOCCEVQEC4BPeR9t5b35R2FEEJkej02edcAkxj6bpgItUYLd+0V3qkshgj9joYeE0QogncV/SQFg7zagEkMq8OcecchhBCjB2t6gkkMndfK9/W09TzAO5LFEKHfWf3Q4+PjA0dHR/ztb39D165dC5SR5DRp4yX0924KJjEcOrOIdxxCCMl2cik6LpV3Xf9m/naoNVrciEvincoiiNDvrH7o2bhxIzZv3oyRI0fS0FMEwiMfyU9FLKwPJjFcvr6ddyRCCMn24CLcF6jBJIbfQgOg1mgxbRtd4soPEfod96HH3t4effr0MR729vawsbHJ8bXXXysIFxcXGnoKKVOnRyefw1BrtOjtbw8mMcQ+usQ7FiGEZNPrEO5ZBUximLBPgy8madHCYy/vVBZBhH7Hfeh514OGHn52X34ItUaLDgsOoZO/HZjEkJKWzDsWIYTkkBTSGQ5Bdvh6ZVM0nrkL1ZxCoaNH100Sod9xHXru3r1boKMg8jv0uLq65hiy3nuPFq3+y6SNl6DWaLHt/D00DLRF80DagoIQokBHfTBmobzr+rdLfKDWaHH/2UveqRSPhh4rQmd6Cq/7kmNQa7S4cvMCmMTQLciBdyRCCMnt+X0c9KgEJjG0DO4JtUaLU7QPl0ki9DsaekwQoQjyq4XHXlSZpMXJ00vBJIZRIc14RyKEkDxlLu+G1v61wCQGtdNGbDkfyzuS4onQ76x+6MnMzERqaiomT56MLl26IDU1Fenp6fn+vAhFkB86vQHVnUPR0H03hgTKT26t3avhHYsQQvIWuQ0j/KqBSQxfTF0G3303eCdSPBH6ndUPPS4uLnjvvfdyHC1btsz350Uogvy49zgFao0W43x+BZMYfgi0R2Zm/odHQggxK10GZvjJ6/XUdnOH0yZ60tQUEfqd1Q89hSVCEeTHniuPUEOzAT8sk5/aOnDGj3ckQgh5KylEXjm+uccw9AukHddNEaHf0dBjgghFYEpapg4/LTqG/h4/gkkMA4Mbw2Cgxz8JIcoWvqmPvDLzvM74hrajMEmEfkdDjwkiFIEp7torsJ20Gi39bVEnyA6RN3fzjkQIISZd3TcNTGL4zq8lav+xk35YM0GEfkdDjwkiFMHbZOr0cJi2GwNm9gOTGEavaMk7EiGE5EvS5Y1gEkPbZY5Qa7R4lkL3Ib6NCP2Ohh4TRCiCt7kRlwS1Rouhfo3AJIadJzx5RyKEkPyJi0SzgNpwDGRQa7YjIjaRdyJFE6Hf0dBjgghF8DY7Ix6gumYjmgbYwjHIDimpz3hHIoSQ/ElPwU9LaoJJDFWc12DX5Ye8EymaCP2Ohh4TRCiCt/HZex0/TB8HJjGMDGnKOw4hhLyTcUtswSSGai4LEXD4Nu84iiZCv6OhxwQRiuBtRq8+h77zWsqLEe4ZxzsOIYS8E8/AJmASQ8MZGrhtv8I7jqKJ0O9o6DFBhCJ4m/bz96PdUvknpUdxEbzjEELIO1m7pjOYxNBmTm8MX36GdxxFE6Hf0dBjgghF8CZ6nR5DvVqBSQzdA2lzUUKI5Tm6c4z82Lp3O3RYcIh3HEUTod/R0GOCCEXwJkEb5cfUmwTaIeoWrc1DCLE80aeXgEkM3y9uArVGi7WnonlHUiwR+h0NPSaIUAR5OXcuAHWD7FA/0A6TQrx4xyGEkALJiD6BukF2aBvkgOrOoajmFIojNxJ4x1IkEfodDT0miFAEefFc30W+rDW7K5YdusU7DiGEFMzLp2i3rBbqBDEsPxkJtUYLNnUXrj58zjuZ4ojQ72joMUGEIsiL84rWYBJD+2njsT8qjnccQggpsGl+8lo9zoedMS/sGtQaLdp6HoBOT9tSvEqEfkdDjwkiFEFehkoNwSSGFlNnI+ZpCu84hBBSYImB7dDGvxaYxLD33l78uPAI1BotLt+nFZpfJUK/o6HHBBGKIC9dAuuCSQz1pq6Cnn4aIoRYsuiTODKrEpjE0HJ1C0zfcQpqjRZrTt3jnUxRROh3NPSYIEIR5OWrADs4BtqhvfcB3lEIIaTw9s+C6wI1mMTQd+soqDVajFt7nncqRRGh39HQY4IIRfC6jIwU1AmyQ9tlthi7hv5RIIRYAV0mXixrgzb+tVBHYqjhEoLqzqFYdOAmDAY6mw2I0e9o6DFBhCJ4XdyjS2ASQ+fFdeC77wbvOIQQUjQe38SS+V+ASQzDtmjw5ZQdUGu0CI98xDuZIojQ72joMUGEInjdlciNYBJDD19H7IygXYkJIdYjYftoOATZoXmIIzafvwO1RotfV53jHUsRROh3NPSYIEIRvO7gcS8wiaHX/Ba4EZfMOw4hhBSdJ7cw0Vc+2zNxvwZVp6xBQ/cwusQFMfodDT0miFAEr1u/ZzyYxNDH8ztk6PS84xBCSJG6tqILmgbIGynXCaqH6n9Owc14+gFPhH5HQ48JIhTB6zxWdweTGH5d2Jt3FEIIKXr3z+HZzM8wb/6/4RBkh7qBdbH8+G3eqbgTod/R0GOCCEXwqv1Rcejr/RWYxOC7cSrvOIQQUjySHgI7ndB7sbxa85AVu3gn4k6EfkdDjwkiFMFf1p+JQTWnUPTwdQSTGCKurOcdiRBCitWkQHn1+bYeM4W/r0eEfkdDjwkiFIHBYIDvvhtQa7So4bwNbf1tUTfIDklJD3hHI4SQYuW3uj2YxPDdrEHCP7ghQr+joccEay8Cnd6AKZsjoNZo0XjqKowLaAomMfQOqs87GiGEFLvtob+ASQw/enXA8uN3ecfhytr7HUBDj0nWXASpGToMCzkDtUaLbjNn4b/+dmASw7eBDDdu7+UdjxBCit2FEwvkocenGUasPMs7DlfW3O/+QkOPCdZaBEmpGeix5DjUmu0Y7dUHjQPlxzcHhzTF40Sxf9ohhIjjyb0j8uWtJfZwdNsj9H091trvXkVDjwnWWAQ34pLQbt5B1NaswSjfZllrVdhhoXYgdLpM3vEIIcRsDKlJaBhoiyYBdlBrtLgRl8Q7EjfW2O9eR0OPCdZUBAaDASHH76Lm5B1oPWUOui2RL2d9Fchw9KLEOx4hhHDxo798pruK0zqMWnUOyWli/vBnTf3uTWjoMcFaiuDJi3QMkk5DrdGi+4xhaJ61Gmnv4IZ4mHCVdzxCCOFmfKC8TEdTrxFQa7bAftpuLAi/juepGbyjmZW19Lu3oaHHBGsogv1RcWjoHoYqmi0YuqA96gTJZ3jmbPofMjLTeMcjhBCuTmwfbvx3sWlQI9jOngC10wYwl13w3HMNz1LSeUc0C2vod6bQ0GOCJRdBSnomnDZdglqjBXNajoFL5EW4GgXaIfzYbN7xCCFEGZIe4fySpvh1YVUwiYFJDI5B9qjnNRBVnFfDbuoueOy8iicvrHv4seR+l1809JhgqUVwKSYRrefsh1qjxQ8zPdHRX/6L3CGgDm7eCuMdjxBClMVgAO4ew621PeHi8wUcs55odQyqg6+8ekPttA61/9iJGaGRiE+yzjPkltrv3gUNPSZYYhGsPR2Nak6hUGu0GL94Appk/eUdGdIUz5/H8o5HCCHKlhiDpzsnwtO3Bhpk/fvZKKgOWngOhNppA2pO3gHXbZfx6Hkq76RFyhL73buioccESyyCRjPCUNUpFH6bZxmvUy/Y3BN6vY53NEIIsRzpKYg/7oOZixnqZf1b2jioLprOHQn1pC2oMXkHpmyOQOyzl7yTFglL7HfvioYeEyytCJLTMqHWaNHW8wDcVn8HJjGs2DGcdyxCCLFcmWl4cHguXBbVgn3W8NM60BGNPaZCrdmGqk6hGLnyLCJiE3knLRRL63cFQUOPCUougpfpOkQ/ScHZe0+x+/JDrDp5DxPWXYBao8VQ6QB+DKgDJjE8enSRd1RCCLF86S9wJ3wKfl30pfGG545BzdFw5lKoNVqoNVqMXHnWYs/8KLnfFRUaekwwZxEYDAYkvszAzfhknLz9BKGXHiD42B3M3RmJyWvDMdY/AMN8pmGA5yj0nt0Dfea0R595LdFrQWP8b6EDOi1maLvMFg2zrkEziaFrYF2z5SeEECGkPMHpbcPQc0lN47+1bYMc0X7ht2juMRy1pi3Aj4t2wm37ZWw5H4uI2ESkpCt/wUMaekiRFUFSagbWnorGor0R8Ni0A38sX4rxS6ZjlO8YDJvfBwO9OqGfV1v0md8MP/s0wE9+9ui4xA6t/G2N15Lzc9QJskOLAFt0CGD4ObAeDp30LpL8hBBCctI9vY3lK9rhx6VfGu+ffPVoEMjQdnF9dPBtgY7z26GLd3f0WDgCA/2n4P/bO/Owpq617a8wJEAYEqaiTDJIsVICcvB4sIIjApZPxdY6orbiAI6gIlYEsWqPOHyn1s/WV2ydqp4qWu2xvn2temwtWkVPrWjVVlFU9HXAAQQC5P7+8MpuNgkSdBOa5Pld1/6DtVdW1r33Iuveaz1r7enbPkLu1zvxf48cxZaffsF/l1zHiSv3UXLzEa7fr0JFVS3q6hsMqodMDyFYIzh78Xt01RiB0fcI+6wzYgo6Y+D61zFmQwRmbuqBD7Yn4P/tGYFtB6biwNFF+OlMAS7/9i3u3b2IOqVprSYgCIL401N1H49/3oEfv07FJxujMXNdCN76NIhbOavv0WVDCLqvfx29Pw1D3Nq/4M01f8Og1dEYsrov3vl4AEaueQtjP0lGyn9NwvTPF+Gr/9wUVAaZHhNBqVQiLS0NcrkccrkcU6ZMQV2dfkONQjWC/713FVEFryFufQiGrlfgvYJIzNwYjbwvErC6cDi2fJOGfUey8f1Pq3H2/Je4dv0YHj4qg6rBsE6fIAiCEIB6JVR3L+PB+T0498Ny/PvATBTuGol1WxKwbEM05q+LxPRPQjH+k9cw7NNX8ea6VxFd0Alheo7sJ60NRd6+EkGrTKbHRFiwYAG6dOmC8vJy3Lp1CwqFAgsXLtTrs+bQCAiCIIg2pl4JVN6D6u5lVF07htslu3D51H/h52PLcfxwDv7nmxko3P0eNu4YhrVb/g8+/3ICfvvfJ4JWwRz6O7MwPV5eXti9ezf3986dO+Hj46PXZ82hERAEQRCEOfR3Jm96Hjx4AMYYrl69yqVduXIFjDE8fNj8ngrm0AgIgiAIwhz6O5M3PdevXwdjDBUVFVya2giVlZVp5c/NzYVIJOIOxkz+EhEEQRAEmR5TQG1wSktLuTQa6SEIgiAIPubQ35m86QGexfTs2bOH+3vXrl3w9vbW67Pm0AgIgiAIwhz6O7MwPdnZ2YiIiEB5eTnKy8sRHh5Oq7cIgiAIQgNz6O/MwvQolUqkpqZCJpNBJpMhLS3N4Pv0EARBEMSfGXPo78zC9LwM5tAICIIgCMIc+jsyPc1gDo2AIAiCIMyhvyPT0wzm0AgIgiAIwhz6OzI9zWAOjYAgCIIgzKG/I9PTDObQCAiCIAjCHPo7Mj3NYA6NgCAIgiDMob8j09MM5tAICIIgCMIc+jsyPc3AGOO9i+tlD6HLa6vDVHSYkhZT0WFKWkxFhylpMRUdraHFHN41afoK/2SIRKbhpE1FB2A6WkxFB2A6WkxFB2A6WkxFB2BaWgwFmR4DYyqN1FR0AKajxVR0AKajxVR0AKajxVR0AKalxVCQ6TEwptJITUUHYDpaTEUHYDpaTEUHYDpaTEUHYFpaDAWZHgOTm5vb1lUQBFPRAZiOFlPRAZiOFlPRAZiOFlPRAZiWFkNBpocgCIIgCLOATA9BEARBEGYBmR6CIAiCIMwCMj0EQRAEQZgFZHpaiFKpRFpaGuRyOeRyOaZMmYK6ujqdeR89eoThw4fDwcEB7u7uyMvL452/efMm4uPjYWdnB29vb6xbt453/vz584iKioKtrS06duyIr776yuh01NbWYsiQIfD19QVjDPv27RNMg6G1FBUVITY2Fi4uLpDL5YiNjUVJSYnR6bh//z7eeOMNuLi4wMHBAaGhoSgsLBRMhyG1aFJQUADGGFavXm2UOhhjsLW1hVQqhVQqRa9evQTTYWgtNTU1yMjIgIeHB6RSKUJCQnD16lWj0rFlyxbuXqgPxhhWrFghiA5DagGAPXv24PXXX4eDgwM6dOiAlStXCqbDmCDT00IWLFiALl26oLy8HLdu3YJCocDChQt15k1OTkZ8fDwqKipw8eJFeHt7Y+PGjdz56OhojB8/HpWVlTh+/DicnJxw5MgRAM/+GQICApCbm4vq6mrs27cPUqkUly9fNiodtbW1WLVqFY4ePQovL69WMT2G0rJ//35s27YNFRUVqK2txfz58+Hr64uGhgaj0lFTU4Pz58+jvr4eAHDs2DFIpVJcu3ZNEB2G1KLmzp07CAoKQkhIiKCmx5A6GGP45ZdfBKt7W2oZPnw4Bg0ahBs3bkClUuHChQuoqKgwOh2anDp1ChYWFrh+/bogOgyp5c6dOxCLxdi+fTtUKhXOnj0LuVyOAwcOCKbFWCDT00K8vLywe/du7u+dO3fCx8dHK19VVRXEYjHOnDnDpS1fvhzR0dEAgN9++w2Wlpa4e/cud37KlClITk4GABw8eBAuLi481//mm29iwYIFRqVDE19f31YxPW2hBXj25MUYQ2lpqdHqUKlUKCoqgkQiwdGjRwXR0RZahg0bhg0bNiAmJkZQ02NIHa1tegyl5dy5c7Czs8ODBw+MWkdjJk+ejLi4OKFkADCcluLiYtja2vLKjIuLQ35+vqB6jAEyPS3gwYMHYIzxhmmvXLkCxhgePnzIy3v69GlYWFjwRgEOHToEmUwGACgsLISvry/vMxs2bEBYWBgAYOXKlYiJieGdX7BgAQYNGmRUOjRpDdPTVloAYO/evZDJZE0OR//ZdbzxxhsQi8VgjKFfv37cyI+xadm/fz969OgBlUolqOkxtA7GGDw8PODm5obY2FheB2dMWtasWYOQkBBkZmbCzc0NHTt2FKxzbav/96dPn8LJyQk7d+4URIehtTQ0NKBv377YvHkz6uvrcfr0abi7uwvaxowFMj0t4Pr162CM8YZp1Q23rKyMl/fo0aNwcnLipZ0+fRqWlpYAgE2bNkGhUPDOFxYWIiAgAACQl5eHgQMH8s6vXLkSffr0MSodmrSG6WkrLaWlpWjXrh0KCgqMWodSqcT+/fuxfPlyqFQqo9NSWVmJjh07crFVQpoeQ9+Tw4cPo7a2Fk+ePEFeXh5cXV1x7949o9OyaNEiMMYwZ84cVFdX49y5c/D09MSWLVuMSocmmzZtgpubG5RK5UtrUGNoLZs3b4ZcLoelpSVEIhGWL18umBZjgkxPC1A3SM3pjJdx5h06dOB9pvFIT8+ePXnnhR7pMYQOTVpzpMeQWsrKyhAQEIDFixcbtQ5NEhISsG3bNiGkGFRLeno65s6dy51rjZGetronQUFB+PLLL4WQYlAtq1atgqWlJWpqarjzOTk5ePvtt41KhyYxMTHIyMh46fprYkgt3333HRwdHXH06FE0NDTgwoULCAwMxI4dOwTVZAyQ6WkhXl5e2LNnD/f3rl274O3trZVPPQf7n//8h0tbsWIFevToAeCPOVjNJ7mpU6di9OjRAJ7F9Li6uvKmHBITE5GdnW1UOjRpzZgeQ2m5ceMGAgMDW2X797a4J2piY2O1VoO8DIbSolAoIJPJ4OLiAhcXF1hZWUEqlWLo0KFGpUMXwcHB+Oc//ymEDACG03Lo0CFYWlqitraWOy+U6TGkDjWXL1+GSCTC+fPnBam/JobSkp+fj/79+/PKTE9Px5gxY4SUYxSQ6Wkh2dnZiIiIQHl5OcrLyxEeHt5ktP3o0aMxYMAAPHz4EJcuXYKPjw8v2r5Hjx6YMGECqqqqcOLECchkMq3VW3l5eaipqcG//vUvQVdvGUoH8Gy1UHV1NXx8fFBYWIjq6mrB4kcMqeXmzZsIDAzE+++/L1jd20LHiRMncOTIEdTU1KC2thabNm2CtbU1jh07ZnRa7ty5g7KyMu7o1q0bFi1axAvoNAYd586dQ3FxMerq6vD06VMsWbIEzs7OuHPnjiA6DKmlvr4ewcHBmDdvHpRKJX799Vd4e3sLMr1lSB1q5s6di6ioKEHq3lZa1NNjP/74I4BnRi4wMNAsl62T6WkhSqUSqampkMlkkMlkSEtL4wJZ4+LieFMejx49wrBhw2Bvbw83Nzetxnzjxg3ExcXBzs4OXl5eWvsqlJSUICoqCjY2NggMDOQ9ERiTDvUePZrHZ599ZnRacnNzwRjT2rtDqFVPhtLx/fffIywsDPb29nByckJkZKSgAZqG1NIYoVdvGUrHoUOHEBwcDKlUCmdnZ/Tt2xenTp0STIchtQDApUuX0KtXL9jZ2aFDhw6CrhIypI76+nq0a9cOGzZsEKz+baXl008/RVBQEOzt7eHp6Yn09HRBFmEYG2R6CIIgCIIwC8j0EARBEARhFpDpIQiCIAjCLCDTQxAEQRCEuxOzHAAAEVFJREFUWUCmhyAIgiAIs4BMD0EQBEEQZgGZHoIgCIIgzAIyPQRBEARBmAVkeghCD2JiYrTeYtza5OTkaL2F2RRgjBl8+3tfX1/ExMQY9DuNkda6N9XV1fDy8kJ6errgZQNAZGSkIO8lJEwfMj2E4Fy9ehWMMYwcObKtq6I36jrn5OToPE+mR38+++wzMMZw+PBhnefJ9Px5aa17s2zZMkgkEty8eVPwsgFgz549YIxxr1kgiKYg00MIDpkeYSDTIxxkevTjwoULuHXrlqBl1tTUwMXF5bkvV31ZVCoV/P39ER8f32rfQZgGZHoIwSHTIwxkeoSDTE/bsX37djDGsH///lb9nqysLFhYWOD69eut+j2EcUOmhxCclpqegoICREZGws7ODg4ODujbt6/OYWp1x1VeXo4RI0ZALpfDzs4OcXFxuHTpklZ+lUqFFStWIDAwEBKJBEFBQVi9ejUOHz7Me+mpupPWdahRm57Hjx8jNTUV7u7usLGxQffu3fHTTz/pfW22bt2KgQMHwsfHB2KxGG5ubhgyZAhKSkq08jZleioqKpCeng5fX1+IxWK0b98eKSkpOp/Q1Qbj4sWLePPNN+Hg4ABHR0cMHToUt2/f1spfW1uL999/H15eXrCxsYFCocD27dubNTJqxowZo/M6ahqOltYJeDZ9ERMTAwcHB9jZ2SEqKgpff/31c+uiiS7T88MPP+C9995DUFAQ1/aio6ObLHfLli3461//yrU7f39/jBgxQqvtVVZWIjs7G0FBQZBIJHB3d0dycjLKysp4+TSN9nfffYfo6GjY29tDoVA8V8vVq1eRmZmJ8PBwyGQy2NjYICQkBCtWrEBDQwMvb2ZmJhhjWLVqFS9dqVQiPDwcEokE586d49J1GdKSkhK888478Pb2hlgsRrt27dCzZ09s3br1ufVUM2DAANjb2+t8uaX6+86ePYt+/fpxL9OcOXMml3/9+vV47bXXIJFI8Oqrr2L37t06v+fkyZNgjOHDDz/Uq16EeUKmhxCclpieiRMngjGGTp06ITU1FZMmTYKHhwfEYjEOHTrEy+vr6wuFQoGAgAB07doVM2fORFJSEhhj8PHxQVVVFS//7NmzwRhDQEAAMjIyMGnSJMhkMiQkJPBMz5kzZzB9+nSuc87JyeEONTExMWjfvj26deuG1157DdOmTcPo0aNhZWUFR0dHvWMVPDw8EBERgXfffReZmZkYPnw4bGxs4OjoqNV56jI9lZWVeP3118EYQ+/evTF37lwMHDiQuwbl5eW8MtSanJ2d0bt3b2RkZCA2NhaMMURGRkKlUvHyv/3222CMQaFQIDMzE+PGjYOtrS13zZozPbt37+bqM2bMGO46qq/1i9Rp6dKlnL6UlBRMnToVAQEBEIlE2Lx5s17XXZfpeeedd9ChQweMHDkSmZmZSElJgYeHB0QiEbZt28bL+49//AOMMXTs2BFTp07FnDlzMHz4cLi7u/M64crKSkRERIAxhp49eyI9PR0jR46ERCKBl5cXz9Sp/0/69OkDa2trJCYmYs6cOc0G+65duxZOTk5ISkpCeno6pk6ditDQUDDGMGnSJF7e2tpaKBQK2NjY8Iz1vHnzwBjD8uXLefkbm56ysjI4ODhAKpVi5MiRyMrKwvjx4xEREaFX4HBDQwMcHR2bHGVjjKFHjx5wcnJCXFwcMjIyEBkZCcYY0tPTsWzZMsjlcowdOxZpaWlwcXGBlZUVfv31V62ylEolbGxsEBcX12y9CPOFTA8hOPqanr1794IxhnHjxvGeAu/duwc/Pz+8+uqrvA7Q19cXjDFMmzaNl56bmwvGGLZs2cKllZSUwMLCAqGhoTwz9Ntvv0EqlfJMj2adnze9xRhDUlISlEoll/7555+DMYYPPvig2esCAFeuXNFKO3/+POzt7TF27Fheui7To+6s5syZw8v70UcfgTGmFTehHmlp3LmNHTsWjDH88MMPXNqBAwfAGEP//v1RX1/Ppf/4448QiUR6mR5Av+ktfet05swZWFhYoH///nj69CmXXlVVhW7dukEmk6GysrLZOukyPVevXtUyWJWVlQgNDYWfnx8vPTw8HJ6enrw6AEBdXR0ePXrE/Z2eng7GGAoKCnj5Tpw4ASsrK6SkpPC+X30tvvjii2Y1qCkvL0d1dTUvTaVSYfz48RCJRFpt7OzZs5BIJOjSpQuUSiWKiopgaWmJ6OhorZGhxqZHbfb27t2rVY/79+83W9dffvkFjDHMmDFD53m1/jVr1nBpdXV1CAsLg62tLTw9PVFaWsqdO3XqFBhjSEtL01leREQEZDJZs/UizBcyPYTg6Gt6BgwYAIlEgidPnmid+/jjj8EYw88//8yl+fr6QiqVanVypaWl3JOhmgULFoAxpvXEDgCpqakvbHoaTzXV1dXBysoKSUlJz9XaHImJiVoxQ7pMj6+vLxwdHfH48WNe3vr6evj5+UEikaCmpoZLZ4zB399fq3M7cuQIGGP46KOPuLTk5GQwxlBUVKRVP31HegD9TI++dUpLSwNjDJcvX9Yq5+uvvwZjDF999VWzdWpJTM+KFSu0rnt4eDj8/Px4hrcx9fX1cHR0RPfu3XWef+utt+Ds7MwZLXWb+8tf/qJXvZqjuLhYq12rWbZsGRhjmDlzJjp27AgHBwedsWJNmZ6DBw++UJ2++eYbMMawZMkSnefVI7GNzeeiRYvAGENeXp7WZwICAhAdHa2zvPj4eDDG9DLChHlCpocQHH1Nj5ubG9zd3XnTSepjxIgRYIzhyy+/5PL7+voiLCxMq5y6ujowxvDuu+9yaYMGDWoyCHjTpk0vZHqaeoL09PRE7969n6tVzY0bNzB58mQEBARAIpHw4l7EYjEvb2PT8/DhQ246QBejRo0CYwxnz57l0hhjOqchLl++rNWphIWFwdLSkjfKoyYvL09Q06NvnSIjIyEWi3W2EbV5zc/Pb7ZOukxPdXU1Fi9ejLCwMG70T/PQjCtbsmQJGGMIDg5Gbm4ujhw5wjOXwLPRRcYYunbtqrO+UVFRYIzh7t27AP5oc42npPRh69atXJtUj8KpD10Go6GhAT169ODyrF+/Xme5jU3P77//DhsbG0ilUowfPx47duxoMu6qqXoyxrB27domv2/w4MFa6evXr2/S0Hbv3h2BgYE6y1P/blAwM9EUZHoIwdHX9FhZWWl1NI2Pzz//nMv/vKf1xj/Wffr0afKJTz2N01LT09TqLX1HEe7evYv27dvD0tIS/fv3x8yZM5GdnY2cnBwoFAowxv93bGx6ysrKwBjDW2+9pbP8jIwMremhxtdFjS69AQEBcHV11Vn2J598Iqjp0bdOgYGBzbaR3NzcZuuk6x6p44giIiKQmpqK+fPnIycnh4tJ0qy/SqXCxx9/jJCQEO57HRwcMGvWLNTW1gJ4FhjdXF0ZY9x0jVrvggULmq2/JosXLwZjDL6+vhg3bhyysrKQk5PDxaU11YY//PBDMMbg5OSkFf+mRte9KS4u5kZlGWMQiUTo06cPzp8/32xdCwsLwZh2IPXzvg94fht63v+iOsZPbSwJojFkegjB0df0yOVyBAcH611uS0xPa4z0vKzp+fvf/w7GdMdvxMXFNWt6XnSkR1+DYciRHn3rFB4eDjs7O63pj5bS+B6dOHECjDFMmDBBK6/aHDRV/xs3bmDjxo3o2rUrGGOYN28eAODnn39u0chNc21OF3V1dXBwcIBCodCKLzp+/HiT5V28eBF2dnZwdnYGY03HxDR1b4BncVQHDx7ExIkTYWFhAT8/P87wNcX3338Pxhiys7Nb9H0vanp69eoFCwsLralTglBDpocQHH1NT79+/WBtbY179+7pVW5LTE9LY3quXbsGxhjmz5+vs3whTI96pVrjGKanT5/C3d29WdMDAD4+Pk3G9Pj7++uM6dHXYAgV07Nx40Yw1nQcSEvqlJKSAsb4sV0vQuN7tG3bNjDGsG/fPq28iYmJemmtqqqCra0tt8RcqVRCKpWiS5cuetXpRUxPeXk5GGPIyMjQOqeORWpcXl1dHbp27Qpra2ucOXMGiYmJEIlE+Pbbb7XKeJ7p0US9NcGZM2eem+/+/fsQiUQYNmyYzvNCmx5PT0907ty5ueoTZgyZHkJw9DU9u3btAmMMQ4YM0XpqBYCjR4/y/m6J6SkpKYFIJNJavfX777/rXL31+PFjMPZsJZkuhDA9H3zwARhjOHDgAJemUqkwY8YMbupDE12mJysrC4wxZGVl8fKuWbMGjDGMGjWKl94Sg6EOOm28equoqKhFq7f27dsHxhg2btyo83xL6nTq1CmIRCJ0794dDx480PrM6dOntQygLhrfI/VU1Ny5c3n51G2ysdZvv/1Wa/Tg5s2bsLKyQrdu3bi0qVOngjGGZcuWadWhpqYGx48ff67e5qivr4eNjQ2ioqJ4o18XL16Eq6urzvIWLlwIxhgWL14MALh9+zZcXV3h5eWFiooKXt7G9+bkyZM6H0rUJljX0vHGdOrUqckYHCFNz+3bt5scvSMINWR6CMFR/5j7+/tjzJgxOo/i4mIAf4y6eHt7Y9y4ccjMzMSIESO4WA5NWmJ6gD+WDwcEBGDWrFmYPHky5HI594PduFOOiIiAra0tpkyZgqVLl2Lp0qXcOSFMT2lpKezt7WFnZ4dx48ZhxowZiIiIgFwu51aHaaLL9Dx58gSdO3cGYwx9+/ZFVlYWBg0aBJFIBC8vL60NCltiMIA/YiIa79OjXhXz73//u1mdd+/e5falmTdvHpYuXcrbyK6ldVJPC7q6umLUqFHIzMxEcnIytzeNPjtWN75H6mXRIpEIiYmJmD17NhISEmBhYcFNjWp2uE5OTvDx8cHw4cORmZmJiRMn4pVXXtEaTaysrOT2menSpQtSU1ORnp6OpKQkuLi48OrwIqYHAKZMmcLFIs2aNQsjRoyAvb09Bg8erFXeyZMnOWOmaWR37typ88Gk8b2ZPn06bGxskJCQgGnTpmHWrFn429/+BsaY3vvhZGZmQiQS4dq1a1rnhDQ9X3zxRZOjdwShhkwPITia+480dWhu6LZ9+3bExMTAyckJNjY28PPzQ1JSktbUVEtNj0qlQn5+Pvz9/SEWi7kdmdU/+IWFhbz8586dQ58+fWBvb6818iKE6QGexZKodxaWy+UYNGgQLl68yE0XaNLUjswPHjzAjBkz4OPjA2tra3h4eOC9997TuUFiSw1GTU0NsrKy4OnpCYlEgtDQUGzfvh3Lly8HYwynT5/WS2dhYSEUCgUX/KprR2Z96wQ8G2mJj4+Hs7MzxGIxfHx8EB8fj4KCgmbjSgDd9+jmzZvcBoNSqRRRUVHYv3+/zg53zZo1SEhIgJeXF7crcVxcnM4pvOrqaixduhQKhQK2trZwcHBAp06dMGHCBN6KsBc1PTU1NXj//fe5LQqCg4OxatUqXLlyhVdedXU1OnXqBDs7O507lo8cORKMMezcuZNLa3xvioqKMH78eHTq1An29vZwdHREaGgo8vPzdY7O6uLSpUtNjn4JaXoSExPRvn17nTFpBKGGTA9hdqjjfTS33yeeT3JyMkQikV5TSQTRmLi4OHTu3PmlA9Kbory8HGKxGIsWLWqV8gnTgUwPYbLcvn1b60f20qVLkMlk8Pf3b7UfYGOm8WssgGc7MltZWaFXr15tUCPCFCguLoZIJGryvVkvS3p6Ol555RWdG50ShCZkegiTJScnB35+flys0NChQ2FrawtLS0u9dvE1R8aMGYPOnTsjJSUFs2fPxsCBA2FpaQlbW1ucPHmyratHGDHr1q3Djh07WqXs/Px83gIBgmgKMj2EyXLkyBH0798f7u7usLa2hpOTE2JjY7VeZEr8wa5duxAdHc292NHV1RWDBw/WO5aHIAjizwyZHoIgCIIgzAIyPQRBEARBmAX/H+sSkZALYXBtAAAAAElFTkSuQmCC">
            <a:extLst>
              <a:ext uri="{FF2B5EF4-FFF2-40B4-BE49-F238E27FC236}">
                <a16:creationId xmlns:a16="http://schemas.microsoft.com/office/drawing/2014/main" id="{9B694FCD-69E3-4599-8F73-243C3739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76" y="3472647"/>
            <a:ext cx="2657676" cy="18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space réservé du contenu 4">
            <a:extLst>
              <a:ext uri="{FF2B5EF4-FFF2-40B4-BE49-F238E27FC236}">
                <a16:creationId xmlns:a16="http://schemas.microsoft.com/office/drawing/2014/main" id="{EE2F11CE-0D55-4B7E-BCAF-9AA96271EB35}"/>
              </a:ext>
            </a:extLst>
          </p:cNvPr>
          <p:cNvSpPr txBox="1">
            <a:spLocks/>
          </p:cNvSpPr>
          <p:nvPr/>
        </p:nvSpPr>
        <p:spPr>
          <a:xfrm>
            <a:off x="2789416" y="5323893"/>
            <a:ext cx="4248472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dirty="0">
                <a:solidFill>
                  <a:schemeClr val="tx1"/>
                </a:solidFill>
              </a:rPr>
              <a:t>4. Gas density plot along propagation axis</a:t>
            </a:r>
          </a:p>
        </p:txBody>
      </p:sp>
      <p:sp>
        <p:nvSpPr>
          <p:cNvPr id="47" name="Espace réservé du contenu 4">
            <a:extLst>
              <a:ext uri="{FF2B5EF4-FFF2-40B4-BE49-F238E27FC236}">
                <a16:creationId xmlns:a16="http://schemas.microsoft.com/office/drawing/2014/main" id="{9D7D99AD-0F59-4DF3-9B0C-BA16D5AAC8F7}"/>
              </a:ext>
            </a:extLst>
          </p:cNvPr>
          <p:cNvSpPr txBox="1">
            <a:spLocks/>
          </p:cNvSpPr>
          <p:nvPr/>
        </p:nvSpPr>
        <p:spPr>
          <a:xfrm>
            <a:off x="7474619" y="3993478"/>
            <a:ext cx="1956774" cy="152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200 000 cells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Optimized mesh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Compressible simulation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1 processor</a:t>
            </a:r>
          </a:p>
          <a:p>
            <a:pPr fontAlgn="auto"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</a:rPr>
              <a:t>1 hour simulation (with optimized geometry)</a:t>
            </a: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1504796B-5B8B-4D4E-BB16-2EC214A8F283}"/>
              </a:ext>
            </a:extLst>
          </p:cNvPr>
          <p:cNvSpPr txBox="1">
            <a:spLocks/>
          </p:cNvSpPr>
          <p:nvPr/>
        </p:nvSpPr>
        <p:spPr>
          <a:xfrm>
            <a:off x="743393" y="1387924"/>
            <a:ext cx="194117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ZA" sz="1600" b="1" dirty="0">
                <a:solidFill>
                  <a:schemeClr val="tx1"/>
                </a:solidFill>
                <a:latin typeface="Myriad Pro" panose="020B0503030403020204"/>
              </a:rPr>
              <a:t>CFD simulation</a:t>
            </a:r>
          </a:p>
        </p:txBody>
      </p:sp>
    </p:spTree>
    <p:extLst>
      <p:ext uri="{BB962C8B-B14F-4D97-AF65-F5344CB8AC3E}">
        <p14:creationId xmlns:p14="http://schemas.microsoft.com/office/powerpoint/2010/main" val="392170289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ppléments de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21818</TotalTime>
  <Words>3379</Words>
  <Application>Microsoft Office PowerPoint</Application>
  <PresentationFormat>Personnalisé</PresentationFormat>
  <Paragraphs>447</Paragraphs>
  <Slides>26</Slides>
  <Notes>0</Notes>
  <HiddenSlides>7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Myriad Pro</vt:lpstr>
      <vt:lpstr>Masque IJCLab standard</vt:lpstr>
      <vt:lpstr>Suppléments de présentation</vt:lpstr>
      <vt:lpstr>Fast PIC-simulation for LWFA target design optimization</vt:lpstr>
      <vt:lpstr>Présentation PowerPoint</vt:lpstr>
      <vt:lpstr>Présentation PowerPoint</vt:lpstr>
      <vt:lpstr>Présentation PowerPoint</vt:lpstr>
      <vt:lpstr>Présentation PowerPoint</vt:lpstr>
      <vt:lpstr>2. Pre-study based on a state of the art electronic density profile</vt:lpstr>
      <vt:lpstr>2. Pre-study based on a state of the art electronic density profile</vt:lpstr>
      <vt:lpstr>3. Large grid scan on electronic density polygonal fit based on CFD simulation</vt:lpstr>
      <vt:lpstr>3. Large grid scan on electronic density polygonal fit based on CFD simulation</vt:lpstr>
      <vt:lpstr>3. Large grid scan on electronic density polygonal fit based on CFD simulation</vt:lpstr>
      <vt:lpstr>3. Large grid scan on electronic density polygonal fit based on CFD simulation</vt:lpstr>
      <vt:lpstr>3. Large grid scan on electronic density polygonal fit based on CFD simulation</vt:lpstr>
      <vt:lpstr>3. Large grid scan on electronic density polygonal fit based on CFD simulation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Pre-study based on a state of the art electronic density profile</vt:lpstr>
      <vt:lpstr>2. Pre-study based on a state of the art electronic density profile</vt:lpstr>
      <vt:lpstr>2. Pre-study based on a state of the art electronic density profile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pierre drobniak</cp:lastModifiedBy>
  <cp:revision>2215</cp:revision>
  <dcterms:created xsi:type="dcterms:W3CDTF">2011-03-09T16:37:49Z</dcterms:created>
  <dcterms:modified xsi:type="dcterms:W3CDTF">2022-03-09T10:15:39Z</dcterms:modified>
</cp:coreProperties>
</file>