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94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_rels/notesSlide93.xml.rels" ContentType="application/vnd.openxmlformats-package.relationships+xml"/>
  <Override PartName="/ppt/notesSlides/_rels/notesSlide94.xml.rels" ContentType="application/vnd.openxmlformats-package.relationships+xml"/>
  <Override PartName="/ppt/notesSlides/_rels/notesSlide8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74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73.xml.rels" ContentType="application/vnd.openxmlformats-package.relationships+xml"/>
  <Override PartName="/ppt/notesSlides/_rels/notesSlide65.xml.rels" ContentType="application/vnd.openxmlformats-package.relationships+xml"/>
  <Override PartName="/ppt/notesSlides/notesSlide4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_rels/slide121.xml.rels" ContentType="application/vnd.openxmlformats-package.relationships+xml"/>
  <Override PartName="/ppt/slides/_rels/slide120.xml.rels" ContentType="application/vnd.openxmlformats-package.relationships+xml"/>
  <Override PartName="/ppt/slides/_rels/slide104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99.xml.rels" ContentType="application/vnd.openxmlformats-package.relationships+xml"/>
  <Override PartName="/ppt/slides/_rels/slide42.xml.rels" ContentType="application/vnd.openxmlformats-package.relationships+xml"/>
  <Override PartName="/ppt/slides/_rels/slide98.xml.rels" ContentType="application/vnd.openxmlformats-package.relationships+xml"/>
  <Override PartName="/ppt/slides/_rels/slide41.xml.rels" ContentType="application/vnd.openxmlformats-package.relationships+xml"/>
  <Override PartName="/ppt/slides/_rels/slide97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95.xml.rels" ContentType="application/vnd.openxmlformats-package.relationships+xml"/>
  <Override PartName="/ppt/slides/_rels/slide36.xml.rels" ContentType="application/vnd.openxmlformats-package.relationships+xml"/>
  <Override PartName="/ppt/slides/_rels/slide94.xml.rels" ContentType="application/vnd.openxmlformats-package.relationships+xml"/>
  <Override PartName="/ppt/slides/_rels/slide35.xml.rels" ContentType="application/vnd.openxmlformats-package.relationships+xml"/>
  <Override PartName="/ppt/slides/_rels/slide93.xml.rels" ContentType="application/vnd.openxmlformats-package.relationships+xml"/>
  <Override PartName="/ppt/slides/_rels/slide77.xml.rels" ContentType="application/vnd.openxmlformats-package.relationships+xml"/>
  <Override PartName="/ppt/slides/_rels/slide34.xml.rels" ContentType="application/vnd.openxmlformats-package.relationships+xml"/>
  <Override PartName="/ppt/slides/_rels/slide92.xml.rels" ContentType="application/vnd.openxmlformats-package.relationships+xml"/>
  <Override PartName="/ppt/slides/_rels/slide91.xml.rels" ContentType="application/vnd.openxmlformats-package.relationships+xml"/>
  <Override PartName="/ppt/slides/_rels/slide116.xml.rels" ContentType="application/vnd.openxmlformats-package.relationships+xml"/>
  <Override PartName="/ppt/slides/_rels/slide26.xml.rels" ContentType="application/vnd.openxmlformats-package.relationships+xml"/>
  <Override PartName="/ppt/slides/_rels/slide58.xml.rels" ContentType="application/vnd.openxmlformats-package.relationships+xml"/>
  <Override PartName="/ppt/slides/_rels/slide100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17.xml.rels" ContentType="application/vnd.openxmlformats-package.relationships+xml"/>
  <Override PartName="/ppt/slides/_rels/slide86.xml.rels" ContentType="application/vnd.openxmlformats-package.relationships+xml"/>
  <Override PartName="/ppt/slides/_rels/slide114.xml.rels" ContentType="application/vnd.openxmlformats-package.relationships+xml"/>
  <Override PartName="/ppt/slides/_rels/slide24.xml.rels" ContentType="application/vnd.openxmlformats-package.relationships+xml"/>
  <Override PartName="/ppt/slides/_rels/slide82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85.xml.rels" ContentType="application/vnd.openxmlformats-package.relationships+xml"/>
  <Override PartName="/ppt/slides/_rels/slide113.xml.rels" ContentType="application/vnd.openxmlformats-package.relationships+xml"/>
  <Override PartName="/ppt/slides/_rels/slide23.xml.rels" ContentType="application/vnd.openxmlformats-package.relationships+xml"/>
  <Override PartName="/ppt/slides/_rels/slide81.xml.rels" ContentType="application/vnd.openxmlformats-package.relationships+xml"/>
  <Override PartName="/ppt/slides/_rels/slide44.xml.rels" ContentType="application/vnd.openxmlformats-package.relationships+xml"/>
  <Override PartName="/ppt/slides/_rels/slide1.xml.rels" ContentType="application/vnd.openxmlformats-package.relationships+xml"/>
  <Override PartName="/ppt/slides/_rels/slide117.xml.rels" ContentType="application/vnd.openxmlformats-package.relationships+xml"/>
  <Override PartName="/ppt/slides/_rels/slide7.xml.rels" ContentType="application/vnd.openxmlformats-package.relationships+xml"/>
  <Override PartName="/ppt/slides/_rels/slide84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115.xml.rels" ContentType="application/vnd.openxmlformats-package.relationships+xml"/>
  <Override PartName="/ppt/slides/_rels/slide25.xml.rels" ContentType="application/vnd.openxmlformats-package.relationships+xml"/>
  <Override PartName="/ppt/slides/_rels/slide101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68.xml.rels" ContentType="application/vnd.openxmlformats-package.relationships+xml"/>
  <Override PartName="/ppt/slides/_rels/slide102.xml.rels" ContentType="application/vnd.openxmlformats-package.relationships+xml"/>
  <Override PartName="/ppt/slides/_rels/slide12.xml.rels" ContentType="application/vnd.openxmlformats-package.relationships+xml"/>
  <Override PartName="/ppt/slides/_rels/slide70.xml.rels" ContentType="application/vnd.openxmlformats-package.relationships+xml"/>
  <Override PartName="/ppt/slides/_rels/slide33.xml.rels" ContentType="application/vnd.openxmlformats-package.relationships+xml"/>
  <Override PartName="/ppt/slides/_rels/slide19.xml.rels" ContentType="application/vnd.openxmlformats-package.relationships+xml"/>
  <Override PartName="/ppt/slides/_rels/slide39.xml.rels" ContentType="application/vnd.openxmlformats-package.relationships+xml"/>
  <Override PartName="/ppt/slides/_rels/slide90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83.xml.rels" ContentType="application/vnd.openxmlformats-package.relationships+xml"/>
  <Override PartName="/ppt/slides/_rels/slide69.xml.rels" ContentType="application/vnd.openxmlformats-package.relationships+xml"/>
  <Override PartName="/ppt/slides/_rels/slide103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2.xml.rels" ContentType="application/vnd.openxmlformats-package.relationships+xml"/>
  <Override PartName="/ppt/slides/_rels/slide22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10.xml.rels" ContentType="application/vnd.openxmlformats-package.relationships+xml"/>
  <Override PartName="/ppt/slides/_rels/slide20.xml.rels" ContentType="application/vnd.openxmlformats-package.relationships+xml"/>
  <Override PartName="/ppt/slides/_rels/slide111.xml.rels" ContentType="application/vnd.openxmlformats-package.relationships+xml"/>
  <Override PartName="/ppt/slides/_rels/slide21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105.xml.rels" ContentType="application/vnd.openxmlformats-package.relationships+xml"/>
  <Override PartName="/ppt/slides/_rels/slide52.xml.rels" ContentType="application/vnd.openxmlformats-package.relationships+xml"/>
  <Override PartName="/ppt/slides/_rels/slide106.xml.rels" ContentType="application/vnd.openxmlformats-package.relationships+xml"/>
  <Override PartName="/ppt/slides/_rels/slide53.xml.rels" ContentType="application/vnd.openxmlformats-package.relationships+xml"/>
  <Override PartName="/ppt/slides/_rels/slide107.xml.rels" ContentType="application/vnd.openxmlformats-package.relationships+xml"/>
  <Override PartName="/ppt/slides/_rels/slide54.xml.rels" ContentType="application/vnd.openxmlformats-package.relationships+xml"/>
  <Override PartName="/ppt/slides/_rels/slide108.xml.rels" ContentType="application/vnd.openxmlformats-package.relationships+xml"/>
  <Override PartName="/ppt/slides/_rels/slide55.xml.rels" ContentType="application/vnd.openxmlformats-package.relationships+xml"/>
  <Override PartName="/ppt/slides/_rels/slide109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3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96.xml.rels" ContentType="application/vnd.openxmlformats-package.relationships+xml"/>
  <Override PartName="/ppt/slides/_rels/slide118.xml.rels" ContentType="application/vnd.openxmlformats-package.relationships+xml"/>
  <Override PartName="/ppt/slides/_rels/slide8.xml.rels" ContentType="application/vnd.openxmlformats-package.relationships+xml"/>
  <Override PartName="/ppt/slides/_rels/slide65.xml.rels" ContentType="application/vnd.openxmlformats-package.relationships+xml"/>
  <Override PartName="/ppt/slides/_rels/slide119.xml.rels" ContentType="application/vnd.openxmlformats-package.relationships+xml"/>
  <Override PartName="/ppt/slides/_rels/slide9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57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8.xml.rels" ContentType="application/vnd.openxmlformats-package.relationships+xml"/>
  <Override PartName="/ppt/slides/_rels/slide30.xml.rels" ContentType="application/vnd.openxmlformats-package.relationships+xml"/>
  <Override PartName="/ppt/slides/_rels/slide87.xml.rels" ContentType="application/vnd.openxmlformats-package.relationships+xml"/>
  <Override PartName="/ppt/slides/_rels/slide31.xml.rels" ContentType="application/vnd.openxmlformats-package.relationships+xml"/>
  <Override PartName="/ppt/slides/_rels/slide88.xml.rels" ContentType="application/vnd.openxmlformats-package.relationships+xml"/>
  <Override PartName="/ppt/slides/_rels/slide32.xml.rels" ContentType="application/vnd.openxmlformats-package.relationships+xml"/>
  <Override PartName="/ppt/slides/_rels/slide89.xml.rels" ContentType="application/vnd.openxmlformats-package.relationships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119.xml" ContentType="application/vnd.openxmlformats-officedocument.presentationml.slide+xml"/>
  <Override PartName="/ppt/slides/slide20.xml" ContentType="application/vnd.openxmlformats-officedocument.presentationml.slide+xml"/>
  <Override PartName="/ppt/slides/slide114.xml" ContentType="application/vnd.openxmlformats-officedocument.presentationml.slide+xml"/>
  <Override PartName="/ppt/slides/slide79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9.xml" ContentType="application/vnd.openxmlformats-officedocument.presentationml.slide+xml"/>
  <Override PartName="/ppt/slides/slide10.xml" ContentType="application/vnd.openxmlformats-officedocument.presentationml.slide+xml"/>
  <Override PartName="/ppt/slides/slide104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7.xml" ContentType="application/vnd.openxmlformats-officedocument.presentationml.slide+xml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9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00.xml" ContentType="application/vnd.openxmlformats-officedocument.presentationml.slide+xml"/>
  <Override PartName="/ppt/slides/slide65.xml" ContentType="application/vnd.openxmlformats-officedocument.presentationml.slide+xml"/>
  <Override PartName="/ppt/slides/slide101.xml" ContentType="application/vnd.openxmlformats-officedocument.presentationml.slide+xml"/>
  <Override PartName="/ppt/slides/slide66.xml" ContentType="application/vnd.openxmlformats-officedocument.presentationml.slide+xml"/>
  <Override PartName="/ppt/slides/slide102.xml" ContentType="application/vnd.openxmlformats-officedocument.presentationml.slide+xml"/>
  <Override PartName="/ppt/slides/slide67.xml" ContentType="application/vnd.openxmlformats-officedocument.presentationml.slide+xml"/>
  <Override PartName="/ppt/slides/slide103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10.xml" ContentType="application/vnd.openxmlformats-officedocument.presentationml.slide+xml"/>
  <Override PartName="/ppt/slides/slide75.xml" ContentType="application/vnd.openxmlformats-officedocument.presentationml.slide+xml"/>
  <Override PartName="/ppt/slides/slide111.xml" ContentType="application/vnd.openxmlformats-officedocument.presentationml.slide+xml"/>
  <Override PartName="/ppt/slides/slide76.xml" ContentType="application/vnd.openxmlformats-officedocument.presentationml.slide+xml"/>
  <Override PartName="/ppt/slides/slide112.xml" ContentType="application/vnd.openxmlformats-officedocument.presentationml.slide+xml"/>
  <Override PartName="/ppt/slides/slide77.xml" ContentType="application/vnd.openxmlformats-officedocument.presentationml.slide+xml"/>
  <Override PartName="/ppt/slides/slide113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120.xml" ContentType="application/vnd.openxmlformats-officedocument.presentationml.slide+xml"/>
  <Override PartName="/ppt/slides/slide85.xml" ContentType="application/vnd.openxmlformats-officedocument.presentationml.slide+xml"/>
  <Override PartName="/ppt/slides/slide121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_rels/presentation.xml.rels" ContentType="application/vnd.openxmlformats-package.relationships+xml"/>
  <Override PartName="/ppt/media/image203.png" ContentType="image/png"/>
  <Override PartName="/ppt/media/image96.png" ContentType="image/png"/>
  <Override PartName="/ppt/media/image101.png" ContentType="image/png"/>
  <Override PartName="/ppt/media/image95.png" ContentType="image/png"/>
  <Override PartName="/ppt/media/image100.png" ContentType="image/png"/>
  <Override PartName="/ppt/media/image93.png" ContentType="image/png"/>
  <Override PartName="/ppt/media/image8.png" ContentType="image/png"/>
  <Override PartName="/ppt/media/image88.png" ContentType="image/png"/>
  <Override PartName="/ppt/media/image191.jpeg" ContentType="image/jpeg"/>
  <Override PartName="/ppt/media/image87.png" ContentType="image/png"/>
  <Override PartName="/ppt/media/image86.png" ContentType="image/png"/>
  <Override PartName="/ppt/media/image201.jpeg" ContentType="image/jpeg"/>
  <Override PartName="/ppt/media/image85.png" ContentType="image/png"/>
  <Override PartName="/ppt/media/image84.png" ContentType="image/png"/>
  <Override PartName="/ppt/media/image165.wmf" ContentType="image/x-wmf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209.png" ContentType="image/png"/>
  <Override PartName="/ppt/media/image149.png" ContentType="image/png"/>
  <Override PartName="/ppt/media/image77.png" ContentType="image/png"/>
  <Override PartName="/ppt/media/image208.png" ContentType="image/png"/>
  <Override PartName="/ppt/media/image58.jpeg" ContentType="image/jpeg"/>
  <Override PartName="/ppt/media/image75.png" ContentType="image/png"/>
  <Override PartName="/ppt/media/image74.png" ContentType="image/png"/>
  <Override PartName="/ppt/media/image164.wmf" ContentType="image/x-wmf"/>
  <Override PartName="/ppt/media/image71.png" ContentType="image/png"/>
  <Override PartName="/ppt/media/image176.jpeg" ContentType="image/jpeg"/>
  <Override PartName="/ppt/media/image70.png" ContentType="image/png"/>
  <Override PartName="/ppt/media/image139.png" ContentType="image/png"/>
  <Override PartName="/ppt/media/image68.png" ContentType="image/png"/>
  <Override PartName="/ppt/media/image67.png" ContentType="image/png"/>
  <Override PartName="/ppt/media/image64.png" ContentType="image/png"/>
  <Override PartName="/ppt/media/image62.png" ContentType="image/png"/>
  <Override PartName="/ppt/media/image61.png" ContentType="image/png"/>
  <Override PartName="/ppt/media/image175.jpeg" ContentType="image/jpeg"/>
  <Override PartName="/ppt/media/image129.png" ContentType="image/png"/>
  <Override PartName="/ppt/media/image57.png" ContentType="image/png"/>
  <Override PartName="/ppt/media/image66.png" ContentType="image/png"/>
  <Override PartName="/ppt/media/image55.wmf" ContentType="image/x-wmf"/>
  <Override PartName="/ppt/media/image65.png" ContentType="image/png"/>
  <Override PartName="/ppt/media/image54.wmf" ContentType="image/x-wmf"/>
  <Override PartName="/ppt/media/image50.png" ContentType="image/png"/>
  <Override PartName="/ppt/media/image119.png" ContentType="image/png"/>
  <Override PartName="/ppt/media/image49.png" ContentType="image/png"/>
  <Override PartName="/ppt/media/image135.jpeg" ContentType="image/jpeg"/>
  <Override PartName="/ppt/media/image48.png" ContentType="image/png"/>
  <Override PartName="/ppt/media/image79.png" ContentType="image/png"/>
  <Override PartName="/ppt/media/image138.jpeg" ContentType="image/jpeg"/>
  <Override PartName="/ppt/media/image171.jpeg" ContentType="image/jpeg"/>
  <Override PartName="/ppt/media/image190.png" ContentType="image/png"/>
  <Override PartName="/ppt/media/image5.png" ContentType="image/png"/>
  <Override PartName="/ppt/media/image90.png" ContentType="image/png"/>
  <Override PartName="/ppt/media/image94.png" ContentType="image/png"/>
  <Override PartName="/ppt/media/image9.png" ContentType="image/png"/>
  <Override PartName="/ppt/media/image19.png" ContentType="image/png"/>
  <Override PartName="/ppt/media/image189.png" ContentType="image/png"/>
  <Override PartName="/ppt/media/image92.png" ContentType="image/png"/>
  <Override PartName="/ppt/media/image17.png" ContentType="image/png"/>
  <Override PartName="/ppt/media/image167.jpeg" ContentType="image/jpeg"/>
  <Override PartName="/ppt/media/image187.png" ContentType="image/png"/>
  <Override PartName="/ppt/media/image91.png" ContentType="image/png"/>
  <Override PartName="/ppt/media/image6.png" ContentType="image/png"/>
  <Override PartName="/ppt/media/image186.png" ContentType="image/png"/>
  <Override PartName="/ppt/media/image185.png" ContentType="image/png"/>
  <Override PartName="/ppt/media/image184.png" ContentType="image/png"/>
  <Override PartName="/ppt/media/image183.png" ContentType="image/png"/>
  <Override PartName="/ppt/media/image63.png" ContentType="image/png"/>
  <Override PartName="/ppt/media/image28.png" ContentType="image/png"/>
  <Override PartName="/ppt/media/image16.png" ContentType="image/png"/>
  <Override PartName="/ppt/media/image109.wmf" ContentType="image/x-wmf"/>
  <Override PartName="/ppt/media/image11.png" ContentType="image/png"/>
  <Override PartName="/ppt/media/image181.png" ContentType="image/png"/>
  <Override PartName="/ppt/media/image199.png" ContentType="image/png"/>
  <Override PartName="/ppt/media/image4.png" ContentType="image/png"/>
  <Override PartName="/ppt/media/image39.png" ContentType="image/png"/>
  <Override PartName="/ppt/media/image134.jpeg" ContentType="image/jpeg"/>
  <Override PartName="/ppt/media/image53.png" ContentType="image/png"/>
  <Override PartName="/ppt/media/image198.png" ContentType="image/png"/>
  <Override PartName="/ppt/media/image3.png" ContentType="image/png"/>
  <Override PartName="/ppt/media/image38.png" ContentType="image/png"/>
  <Override PartName="/ppt/media/image159.tif" ContentType="image/tiff"/>
  <Override PartName="/ppt/media/image22.png" ContentType="image/png"/>
  <Override PartName="/ppt/media/image52.png" ContentType="image/png"/>
  <Override PartName="/ppt/media/image156.png" ContentType="image/png"/>
  <Override PartName="/ppt/media/image37.png" ContentType="image/png"/>
  <Override PartName="/ppt/media/image169.jpeg" ContentType="image/jpeg"/>
  <Override PartName="/ppt/media/image21.png" ContentType="image/png"/>
  <Override PartName="/ppt/media/image56.png" ContentType="image/png"/>
  <Override PartName="/ppt/media/image51.png" ContentType="image/png"/>
  <Override PartName="/ppt/media/image155.png" ContentType="image/png"/>
  <Override PartName="/ppt/media/image36.png" ContentType="image/png"/>
  <Override PartName="/ppt/media/image141.png" ContentType="image/png"/>
  <Override PartName="/ppt/media/image23.png" ContentType="image/png"/>
  <Override PartName="/ppt/media/image193.png" ContentType="image/png"/>
  <Override PartName="/ppt/media/image69.png" ContentType="image/png"/>
  <Override PartName="/ppt/media/image143.jpeg" ContentType="image/jpeg"/>
  <Override PartName="/ppt/media/image137.jpeg" ContentType="image/jpeg"/>
  <Override PartName="/ppt/media/image158.tif" ContentType="image/tiff"/>
  <Override PartName="/ppt/media/image170.jpeg" ContentType="image/jpeg"/>
  <Override PartName="/ppt/media/image10.png" ContentType="image/png"/>
  <Override PartName="/ppt/media/image180.png" ContentType="image/png"/>
  <Override PartName="/ppt/media/image59.png" ContentType="image/png"/>
  <Override PartName="/ppt/media/image117.wmf" ContentType="image/x-wmf"/>
  <Override PartName="/ppt/media/image24.png" ContentType="image/png"/>
  <Override PartName="/ppt/media/image12.png" ContentType="image/png"/>
  <Override PartName="/ppt/media/image105.wmf" ContentType="image/x-wmf"/>
  <Override PartName="/ppt/media/image194.png" ContentType="image/png"/>
  <Override PartName="/ppt/media/image25.png" ContentType="image/png"/>
  <Override PartName="/ppt/media/image13.png" ContentType="image/png"/>
  <Override PartName="/ppt/media/image106.wmf" ContentType="image/x-wmf"/>
  <Override PartName="/ppt/media/image195.png" ContentType="image/png"/>
  <Override PartName="/ppt/media/image26.png" ContentType="image/png"/>
  <Override PartName="/ppt/media/image14.png" ContentType="image/png"/>
  <Override PartName="/ppt/media/image107.wmf" ContentType="image/x-wmf"/>
  <Override PartName="/ppt/media/image1.png" ContentType="image/png"/>
  <Override PartName="/ppt/media/image196.png" ContentType="image/png"/>
  <Override PartName="/ppt/media/image7.tif" ContentType="image/tiff"/>
  <Override PartName="/ppt/media/image213.tif" ContentType="image/tiff"/>
  <Override PartName="/ppt/media/image27.png" ContentType="image/png"/>
  <Override PartName="/ppt/media/image15.png" ContentType="image/png"/>
  <Override PartName="/ppt/media/image108.wmf" ContentType="image/x-wmf"/>
  <Override PartName="/ppt/media/image168.jpeg" ContentType="image/jpeg"/>
  <Override PartName="/ppt/media/image2.png" ContentType="image/png"/>
  <Override PartName="/ppt/media/image197.png" ContentType="image/png"/>
  <Override PartName="/ppt/media/image29.png" ContentType="image/png"/>
  <Override PartName="/ppt/media/image133.jpeg" ContentType="image/jpeg"/>
  <Override PartName="/ppt/media/image89.png" ContentType="image/png"/>
  <Override PartName="/ppt/media/image192.png" ContentType="image/png"/>
  <Override PartName="/ppt/media/image78.wmf" ContentType="image/x-wmf"/>
  <Override PartName="/ppt/media/image172.png" ContentType="image/png"/>
  <Override PartName="/ppt/media/image30.png" ContentType="image/png"/>
  <Override PartName="/ppt/media/image31.png" ContentType="image/png"/>
  <Override PartName="/ppt/media/image112.wmf" ContentType="image/x-wmf"/>
  <Override PartName="/ppt/media/image32.png" ContentType="image/png"/>
  <Override PartName="/ppt/media/image20.png" ContentType="image/png"/>
  <Override PartName="/ppt/media/image113.wmf" ContentType="image/x-wmf"/>
  <Override PartName="/ppt/media/image33.png" ContentType="image/png"/>
  <Override PartName="/ppt/media/image34.png" ContentType="image/png"/>
  <Override PartName="/ppt/media/image35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76.tif" ContentType="image/tiff"/>
  <Override PartName="/ppt/media/image148.jpeg" ContentType="image/jpeg"/>
  <Override PartName="/ppt/media/image46.png" ContentType="image/png"/>
  <Override PartName="/ppt/media/image97.png" ContentType="image/png"/>
  <Override PartName="/ppt/media/image102.png" ContentType="image/png"/>
  <Override PartName="/ppt/media/image98.png" ContentType="image/png"/>
  <Override PartName="/ppt/media/image103.png" ContentType="image/png"/>
  <Override PartName="/ppt/media/image99.png" ContentType="image/png"/>
  <Override PartName="/ppt/media/image104.png" ContentType="image/png"/>
  <Override PartName="/ppt/media/image110.png" ContentType="image/png"/>
  <Override PartName="/ppt/media/image111.png" ContentType="image/png"/>
  <Override PartName="/ppt/media/image114.png" ContentType="image/png"/>
  <Override PartName="/ppt/media/image174.jpeg" ContentType="image/jpeg"/>
  <Override PartName="/ppt/media/image115.png" ContentType="image/png"/>
  <Override PartName="/ppt/media/image116.png" ContentType="image/png"/>
  <Override PartName="/ppt/media/image118.png" ContentType="image/png"/>
  <Override PartName="/ppt/media/image120.png" ContentType="image/png"/>
  <Override PartName="/ppt/media/image121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40.png" ContentType="image/png"/>
  <Override PartName="/ppt/media/image126.jpeg" ContentType="image/jpeg"/>
  <Override PartName="/ppt/media/image18.jpeg" ContentType="image/jpeg"/>
  <Override PartName="/ppt/media/image127.png" ContentType="image/png"/>
  <Override PartName="/ppt/media/image60.png" ContentType="image/png"/>
  <Override PartName="/ppt/media/image128.jpeg" ContentType="image/jpeg"/>
  <Override PartName="/ppt/media/image130.jpeg" ContentType="image/jpeg"/>
  <Override PartName="/ppt/media/image131.jpeg" ContentType="image/jpeg"/>
  <Override PartName="/ppt/media/image132.png" ContentType="image/png"/>
  <Override PartName="/ppt/media/image214.jpeg" ContentType="image/jpeg"/>
  <Override PartName="/ppt/media/image136.png" ContentType="image/png"/>
  <Override PartName="/ppt/media/image200.png" ContentType="image/png"/>
  <Override PartName="/ppt/media/image140.png" ContentType="image/png"/>
  <Override PartName="/ppt/media/image202.png" ContentType="image/png"/>
  <Override PartName="/ppt/media/image142.png" ContentType="image/png"/>
  <Override PartName="/ppt/media/image204.png" ContentType="image/png"/>
  <Override PartName="/ppt/media/image144.png" ContentType="image/png"/>
  <Override PartName="/ppt/media/image205.png" ContentType="image/png"/>
  <Override PartName="/ppt/media/image145.png" ContentType="image/png"/>
  <Override PartName="/ppt/media/image206.png" ContentType="image/png"/>
  <Override PartName="/ppt/media/image146.png" ContentType="image/png"/>
  <Override PartName="/ppt/media/image207.png" ContentType="image/png"/>
  <Override PartName="/ppt/media/image147.png" ContentType="image/png"/>
  <Override PartName="/ppt/media/image210.png" ContentType="image/png"/>
  <Override PartName="/ppt/media/image150.png" ContentType="image/png"/>
  <Override PartName="/ppt/media/image211.png" ContentType="image/png"/>
  <Override PartName="/ppt/media/image151.png" ContentType="image/png"/>
  <Override PartName="/ppt/media/image212.png" ContentType="image/png"/>
  <Override PartName="/ppt/media/image152.png" ContentType="image/png"/>
  <Override PartName="/ppt/media/image72.tif" ContentType="image/tiff"/>
  <Override PartName="/ppt/media/image153.png" ContentType="image/png"/>
  <Override PartName="/ppt/media/image73.tif" ContentType="image/tiff"/>
  <Override PartName="/ppt/media/image154.png" ContentType="image/png"/>
  <Override PartName="/ppt/media/image157.jpeg" ContentType="image/jpeg"/>
  <Override PartName="/ppt/media/image160.png" ContentType="image/png"/>
  <Override PartName="/ppt/media/image47.wmf" ContentType="image/x-wmf"/>
  <Override PartName="/ppt/media/image161.png" ContentType="image/png"/>
  <Override PartName="/ppt/media/image162.png" ContentType="image/png"/>
  <Override PartName="/ppt/media/image163.png" ContentType="image/png"/>
  <Override PartName="/ppt/media/image166.png" ContentType="image/png"/>
  <Override PartName="/ppt/media/image173.png" ContentType="image/png"/>
  <Override PartName="/ppt/media/image177.png" ContentType="image/png"/>
  <Override PartName="/ppt/media/image178.png" ContentType="image/png"/>
  <Override PartName="/ppt/media/image179.jpeg" ContentType="image/jpeg"/>
  <Override PartName="/ppt/media/image182.jpeg" ContentType="image/jpeg"/>
  <Override PartName="/ppt/media/image188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9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374" r:id="rId129"/>
    <p:sldId id="375" r:id="rId130"/>
    <p:sldId id="376" r:id="rId131"/>
  </p:sldIdLst>
  <p:sldSz cx="9144000" cy="6858000"/>
  <p:notesSz cx="7315200" cy="96012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100" Type="http://schemas.openxmlformats.org/officeDocument/2006/relationships/slide" Target="slides/slide90.xml"/><Relationship Id="rId101" Type="http://schemas.openxmlformats.org/officeDocument/2006/relationships/slide" Target="slides/slide91.xml"/><Relationship Id="rId102" Type="http://schemas.openxmlformats.org/officeDocument/2006/relationships/slide" Target="slides/slide92.xml"/><Relationship Id="rId103" Type="http://schemas.openxmlformats.org/officeDocument/2006/relationships/slide" Target="slides/slide93.xml"/><Relationship Id="rId104" Type="http://schemas.openxmlformats.org/officeDocument/2006/relationships/slide" Target="slides/slide94.xml"/><Relationship Id="rId105" Type="http://schemas.openxmlformats.org/officeDocument/2006/relationships/slide" Target="slides/slide95.xml"/><Relationship Id="rId106" Type="http://schemas.openxmlformats.org/officeDocument/2006/relationships/slide" Target="slides/slide96.xml"/><Relationship Id="rId107" Type="http://schemas.openxmlformats.org/officeDocument/2006/relationships/slide" Target="slides/slide97.xml"/><Relationship Id="rId108" Type="http://schemas.openxmlformats.org/officeDocument/2006/relationships/slide" Target="slides/slide98.xml"/><Relationship Id="rId109" Type="http://schemas.openxmlformats.org/officeDocument/2006/relationships/slide" Target="slides/slide99.xml"/><Relationship Id="rId110" Type="http://schemas.openxmlformats.org/officeDocument/2006/relationships/slide" Target="slides/slide100.xml"/><Relationship Id="rId111" Type="http://schemas.openxmlformats.org/officeDocument/2006/relationships/slide" Target="slides/slide101.xml"/><Relationship Id="rId112" Type="http://schemas.openxmlformats.org/officeDocument/2006/relationships/slide" Target="slides/slide102.xml"/><Relationship Id="rId113" Type="http://schemas.openxmlformats.org/officeDocument/2006/relationships/slide" Target="slides/slide103.xml"/><Relationship Id="rId114" Type="http://schemas.openxmlformats.org/officeDocument/2006/relationships/slide" Target="slides/slide104.xml"/><Relationship Id="rId115" Type="http://schemas.openxmlformats.org/officeDocument/2006/relationships/slide" Target="slides/slide105.xml"/><Relationship Id="rId116" Type="http://schemas.openxmlformats.org/officeDocument/2006/relationships/slide" Target="slides/slide106.xml"/><Relationship Id="rId117" Type="http://schemas.openxmlformats.org/officeDocument/2006/relationships/slide" Target="slides/slide107.xml"/><Relationship Id="rId118" Type="http://schemas.openxmlformats.org/officeDocument/2006/relationships/slide" Target="slides/slide108.xml"/><Relationship Id="rId119" Type="http://schemas.openxmlformats.org/officeDocument/2006/relationships/slide" Target="slides/slide109.xml"/><Relationship Id="rId120" Type="http://schemas.openxmlformats.org/officeDocument/2006/relationships/slide" Target="slides/slide110.xml"/><Relationship Id="rId121" Type="http://schemas.openxmlformats.org/officeDocument/2006/relationships/slide" Target="slides/slide111.xml"/><Relationship Id="rId122" Type="http://schemas.openxmlformats.org/officeDocument/2006/relationships/slide" Target="slides/slide112.xml"/><Relationship Id="rId123" Type="http://schemas.openxmlformats.org/officeDocument/2006/relationships/slide" Target="slides/slide113.xml"/><Relationship Id="rId124" Type="http://schemas.openxmlformats.org/officeDocument/2006/relationships/slide" Target="slides/slide114.xml"/><Relationship Id="rId125" Type="http://schemas.openxmlformats.org/officeDocument/2006/relationships/slide" Target="slides/slide115.xml"/><Relationship Id="rId126" Type="http://schemas.openxmlformats.org/officeDocument/2006/relationships/slide" Target="slides/slide116.xml"/><Relationship Id="rId127" Type="http://schemas.openxmlformats.org/officeDocument/2006/relationships/slide" Target="slides/slide117.xml"/><Relationship Id="rId128" Type="http://schemas.openxmlformats.org/officeDocument/2006/relationships/slide" Target="slides/slide118.xml"/><Relationship Id="rId129" Type="http://schemas.openxmlformats.org/officeDocument/2006/relationships/slide" Target="slides/slide119.xml"/><Relationship Id="rId130" Type="http://schemas.openxmlformats.org/officeDocument/2006/relationships/slide" Target="slides/slide120.xml"/><Relationship Id="rId131" Type="http://schemas.openxmlformats.org/officeDocument/2006/relationships/slide" Target="slides/slide1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0F56A8F-E32D-4281-87A3-4D2DDE52A065}" type="slidenum">
              <a:rPr b="0"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73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
</Relationships>
</file>

<file path=ppt/notesSlides/_rels/notesSlide74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
</Relationships>
</file>

<file path=ppt/notesSlides/_rels/notesSlide86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
</Relationships>
</file>

<file path=ppt/notesSlides/_rels/notesSlide93.xml.rels><?xml version="1.0" encoding="UTF-8"?>
<Relationships xmlns="http://schemas.openxmlformats.org/package/2006/relationships"><Relationship Id="rId1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93.xml"/><Relationship Id="rId3" Type="http://schemas.openxmlformats.org/officeDocument/2006/relationships/notesMaster" Target="../notesMasters/notesMaster1.xml"/>
</Relationships>
</file>

<file path=ppt/notesSlides/_rels/notesSlide94.xml.rels><?xml version="1.0" encoding="UTF-8"?>
<Relationships xmlns="http://schemas.openxmlformats.org/package/2006/relationships"><Relationship Id="rId1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94.xml"/><Relationship Id="rId3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TextShape 1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79982A4E-FE9B-45A6-9B51-5B7548D3225A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81" name="PlaceHolder 2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3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65260FBC-0624-40E6-9F0C-197951B8A5CD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5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159340F4-92E3-404B-A2B8-FFACE5EBCFDC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7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D99E6FA1-520B-45E3-A93D-9C32C476414E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9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E4089F40-9DDD-4C37-A6F5-D3DDC717499F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Airbag se deployé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Aucun policier etait blesse dans cet experience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1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BF52B9EA-CE25-45AB-A62B-4F7825DD7850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TextShape 1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0F30FA4A-3A74-4608-AC15-9CB22F813633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93" name="PlaceHolder 2"/>
          <p:cNvSpPr>
            <a:spLocks noGrp="1"/>
          </p:cNvSpPr>
          <p:nvPr>
            <p:ph type="body"/>
          </p:nvPr>
        </p:nvSpPr>
        <p:spPr>
          <a:xfrm>
            <a:off x="974880" y="4560840"/>
            <a:ext cx="536544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5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75C428AD-9D42-4245-9320-1F49BC53BDB2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7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pPr marL="216000" indent="-216000">
              <a:lnSpc>
                <a:spcPct val="100000"/>
              </a:lnSpc>
            </a:pPr>
            <a:r>
              <a:rPr b="0"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Sense the spacetime strain through the phase difference between 2 perpendicular arms  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7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pPr marL="216000" indent="-216000">
              <a:lnSpc>
                <a:spcPct val="100000"/>
              </a:lnSpc>
            </a:pPr>
            <a:r>
              <a:rPr b="0" lang="fr-FR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Sense the spacetime strain through the phase difference between 2 perpendicular arms  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8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PlaceHolder 1"/>
          <p:cNvSpPr>
            <a:spLocks noGrp="1"/>
          </p:cNvSpPr>
          <p:nvPr>
            <p:ph type="body"/>
          </p:nvPr>
        </p:nvSpPr>
        <p:spPr>
          <a:xfrm>
            <a:off x="976320" y="4560840"/>
            <a:ext cx="5362200" cy="4319280"/>
          </a:xfrm>
          <a:prstGeom prst="rect">
            <a:avLst/>
          </a:prstGeom>
        </p:spPr>
        <p:txBody>
          <a:bodyPr lIns="96120" rIns="96120" tIns="47880" bIns="47880"/>
          <a:p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9" name="TextShape 2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08C836F1-6301-45EC-BFC4-32937B60D37D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9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TextShape 1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6656D142-5CB4-400C-B994-11B5703A26BC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1" name="PlaceHolder 2"/>
          <p:cNvSpPr>
            <a:spLocks noGrp="1"/>
          </p:cNvSpPr>
          <p:nvPr>
            <p:ph type="body"/>
          </p:nvPr>
        </p:nvSpPr>
        <p:spPr>
          <a:xfrm>
            <a:off x="975240" y="4560480"/>
            <a:ext cx="5364000" cy="4320360"/>
          </a:xfrm>
          <a:prstGeom prst="rect">
            <a:avLst/>
          </a:prstGeom>
        </p:spPr>
        <p:txBody>
          <a:bodyPr lIns="96120" rIns="96120" tIns="47880" bIns="47880"/>
          <a:p>
            <a:r>
              <a:rPr b="0"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P0900125-v8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9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TextShape 1"/>
          <p:cNvSpPr txBox="1"/>
          <p:nvPr/>
        </p:nvSpPr>
        <p:spPr>
          <a:xfrm>
            <a:off x="4145040" y="9121680"/>
            <a:ext cx="3169800" cy="479160"/>
          </a:xfrm>
          <a:prstGeom prst="rect">
            <a:avLst/>
          </a:prstGeom>
          <a:noFill/>
          <a:ln w="12600">
            <a:noFill/>
          </a:ln>
        </p:spPr>
        <p:txBody>
          <a:bodyPr lIns="96120" rIns="96120" tIns="47880" bIns="47880" anchor="b"/>
          <a:p>
            <a:pPr algn="r">
              <a:lnSpc>
                <a:spcPct val="100000"/>
              </a:lnSpc>
            </a:pPr>
            <a:fld id="{3FEFEE91-6549-4E83-8839-A6B33CE18B23}" type="slidenum">
              <a:rPr b="0" lang="fr-FR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fr-FR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 type="body"/>
          </p:nvPr>
        </p:nvSpPr>
        <p:spPr>
          <a:xfrm>
            <a:off x="975240" y="4560480"/>
            <a:ext cx="5364000" cy="4320360"/>
          </a:xfrm>
          <a:prstGeom prst="rect">
            <a:avLst/>
          </a:prstGeom>
        </p:spPr>
        <p:txBody>
          <a:bodyPr lIns="96120" rIns="96120" tIns="47880" bIns="47880"/>
          <a:p>
            <a:r>
              <a:rPr b="0"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P0900125-v8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0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4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tif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Master title 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style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59009C2-B892-4501-8EB6-F158808B363F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PlaceHolder 6"/>
          <p:cNvSpPr>
            <a:spLocks noGrp="1"/>
          </p:cNvSpPr>
          <p:nvPr>
            <p:ph type="title"/>
          </p:nvPr>
        </p:nvSpPr>
        <p:spPr>
          <a:xfrm>
            <a:off x="2100240" y="253080"/>
            <a:ext cx="5114520" cy="699840"/>
          </a:xfrm>
          <a:prstGeom prst="rect">
            <a:avLst/>
          </a:prstGeom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title style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533520" y="1355760"/>
            <a:ext cx="7772040" cy="4641480"/>
          </a:xfrm>
          <a:prstGeom prst="rect">
            <a:avLst/>
          </a:prstGeom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text styles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8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B5A430C-3AC7-47CC-A118-6DF88E6CA66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</a:t>
            </a:fld>
            <a:r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of 125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PlaceHolder 6"/>
          <p:cNvSpPr>
            <a:spLocks noGrp="1"/>
          </p:cNvSpPr>
          <p:nvPr>
            <p:ph type="title"/>
          </p:nvPr>
        </p:nvSpPr>
        <p:spPr>
          <a:xfrm>
            <a:off x="2100240" y="253080"/>
            <a:ext cx="5114520" cy="699840"/>
          </a:xfrm>
          <a:prstGeom prst="rect">
            <a:avLst/>
          </a:prstGeom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title style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8B80E75-AEF9-4F82-8802-F1D61328F55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 hidden="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 hidden="1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3" hidden="1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4" hidden="1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5" hidden="1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6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7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8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9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PlaceHolder 10"/>
          <p:cNvSpPr>
            <a:spLocks noGrp="1"/>
          </p:cNvSpPr>
          <p:nvPr>
            <p:ph type="title"/>
          </p:nvPr>
        </p:nvSpPr>
        <p:spPr>
          <a:xfrm>
            <a:off x="1454040" y="0"/>
            <a:ext cx="7238520" cy="1142640"/>
          </a:xfrm>
          <a:prstGeom prst="rect">
            <a:avLst/>
          </a:prstGeom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title style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6" name="PlaceHolder 11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text styles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12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Click to edit Master text styles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1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9" name="PlaceHolder 14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8C42983-DA8D-45C9-AB22-4BA3A7EEE33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40" name="Picture 12" descr=""/>
          <p:cNvPicPr/>
          <p:nvPr/>
        </p:nvPicPr>
        <p:blipFill>
          <a:blip r:embed="rId2"/>
          <a:stretch/>
        </p:blipFill>
        <p:spPr>
          <a:xfrm>
            <a:off x="118440" y="129960"/>
            <a:ext cx="1086480" cy="89352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PlaceHolder 6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C4B876C-9208-4850-82CC-42E84294C43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2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PlaceHolder 6"/>
          <p:cNvSpPr>
            <a:spLocks noGrp="1"/>
          </p:cNvSpPr>
          <p:nvPr>
            <p:ph type="body"/>
          </p:nvPr>
        </p:nvSpPr>
        <p:spPr>
          <a:xfrm>
            <a:off x="892800" y="4473720"/>
            <a:ext cx="7357680" cy="4069800"/>
          </a:xfrm>
          <a:prstGeom prst="rect">
            <a:avLst/>
          </a:prstGeom>
        </p:spPr>
        <p:txBody>
          <a:bodyPr lIns="92160" rIns="92160" tIns="46080" bIns="46080"/>
          <a:p>
            <a:pPr algn="ctr">
              <a:lnSpc>
                <a:spcPct val="100000"/>
              </a:lnSpc>
            </a:pPr>
            <a:r>
              <a:rPr b="0" lang="en-US" sz="1690" spc="267" strike="noStrike" cap="all">
                <a:solidFill>
                  <a:srgbClr val="a8c1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</a:t>
            </a:r>
            <a:r>
              <a:rPr b="0" lang="en-US" sz="1690" spc="267" strike="noStrike" cap="all">
                <a:solidFill>
                  <a:srgbClr val="a8c1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Johnny Appleseed</a:t>
            </a:r>
            <a:endParaRPr b="0" lang="en-US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892800" y="2986920"/>
            <a:ext cx="7357680" cy="4069800"/>
          </a:xfrm>
          <a:prstGeom prst="rect">
            <a:avLst/>
          </a:prstGeom>
        </p:spPr>
        <p:txBody>
          <a:bodyPr lIns="92160" rIns="92160" tIns="46080" bIns="4608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“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Type a quote here.”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8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D35F557-5CEE-4BC3-BD5C-84EB04DC7F5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5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3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4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5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PlaceHolder 6"/>
          <p:cNvSpPr>
            <a:spLocks noGrp="1"/>
          </p:cNvSpPr>
          <p:nvPr>
            <p:ph type="title"/>
          </p:nvPr>
        </p:nvSpPr>
        <p:spPr>
          <a:xfrm>
            <a:off x="2100240" y="253080"/>
            <a:ext cx="5114520" cy="699840"/>
          </a:xfrm>
          <a:prstGeom prst="rect">
            <a:avLst/>
          </a:prstGeom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Title Text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body"/>
          </p:nvPr>
        </p:nvSpPr>
        <p:spPr>
          <a:xfrm>
            <a:off x="533520" y="1355760"/>
            <a:ext cx="7772040" cy="4641480"/>
          </a:xfrm>
          <a:prstGeom prst="rect">
            <a:avLst/>
          </a:prstGeom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Body Level One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Body Level Two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Body Level Three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Body Level Four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tarSymbol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Body Level Five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8"/>
          <p:cNvSpPr>
            <a:spLocks noGrp="1"/>
          </p:cNvSpPr>
          <p:nvPr>
            <p:ph type="sldNum"/>
          </p:nvPr>
        </p:nvSpPr>
        <p:spPr>
          <a:xfrm>
            <a:off x="8093160" y="6608880"/>
            <a:ext cx="1050480" cy="24876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A891974-DFFE-42E5-9D0C-AA056E1EC56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 hidden="1"/>
          <p:cNvSpPr/>
          <p:nvPr/>
        </p:nvSpPr>
        <p:spPr>
          <a:xfrm>
            <a:off x="0" y="6629760"/>
            <a:ext cx="1966680" cy="2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/>
          <a:p>
            <a:pPr>
              <a:lnSpc>
                <a:spcPct val="100000"/>
              </a:lnSpc>
            </a:pPr>
            <a:r>
              <a:rPr b="0" lang="fr-FR" sz="9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G2100281</a:t>
            </a:r>
            <a:endParaRPr b="0" lang="fr-FR" sz="9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 hidden="1"/>
          <p:cNvSpPr/>
          <p:nvPr/>
        </p:nvSpPr>
        <p:spPr>
          <a:xfrm>
            <a:off x="4430880" y="6485040"/>
            <a:ext cx="28224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3" hidden="1"/>
          <p:cNvSpPr/>
          <p:nvPr/>
        </p:nvSpPr>
        <p:spPr>
          <a:xfrm>
            <a:off x="4481640" y="3189240"/>
            <a:ext cx="352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4" hidden="1"/>
          <p:cNvSpPr/>
          <p:nvPr/>
        </p:nvSpPr>
        <p:spPr>
          <a:xfrm>
            <a:off x="4481640" y="3108240"/>
            <a:ext cx="52200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5" hidden="1"/>
          <p:cNvSpPr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chemeClr val="accent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PlaceHolder 6"/>
          <p:cNvSpPr>
            <a:spLocks noGrp="1"/>
          </p:cNvSpPr>
          <p:nvPr>
            <p:ph type="sldNum"/>
          </p:nvPr>
        </p:nvSpPr>
        <p:spPr>
          <a:xfrm>
            <a:off x="8424360" y="6480720"/>
            <a:ext cx="240840" cy="258480"/>
          </a:xfrm>
          <a:prstGeom prst="rect">
            <a:avLst/>
          </a:prstGeom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D26780D-4C8B-42A7-ADF8-3A9F812F253D}" type="slidenum">
              <a:rPr b="1" lang="fr-FR" sz="1270" spc="-1" strike="noStrike">
                <a:solidFill>
                  <a:srgbClr val="c0c0c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7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8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9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191.jpeg"/><Relationship Id="rId2" Type="http://schemas.openxmlformats.org/officeDocument/2006/relationships/slideLayout" Target="../slideLayouts/slideLayout29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slideLayout" Target="../slideLayouts/slideLayout13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193.png"/><Relationship Id="rId2" Type="http://schemas.openxmlformats.org/officeDocument/2006/relationships/image" Target="../media/image194.png"/><Relationship Id="rId3" Type="http://schemas.openxmlformats.org/officeDocument/2006/relationships/slideLayout" Target="../slideLayouts/slideLayout13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195.png"/><Relationship Id="rId2" Type="http://schemas.openxmlformats.org/officeDocument/2006/relationships/slideLayout" Target="../slideLayouts/slideLayout13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196.png"/><Relationship Id="rId2" Type="http://schemas.openxmlformats.org/officeDocument/2006/relationships/slideLayout" Target="../slideLayouts/slideLayout13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hyperlink" Target="https://gwic.ligo.org/3Gsubcomm/documents.shtml" TargetMode="External"/><Relationship Id="rId2" Type="http://schemas.openxmlformats.org/officeDocument/2006/relationships/slideLayout" Target="../slideLayouts/slideLayout13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197.png"/><Relationship Id="rId2" Type="http://schemas.openxmlformats.org/officeDocument/2006/relationships/slideLayout" Target="../slideLayouts/slideLayout13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198.png"/><Relationship Id="rId2" Type="http://schemas.openxmlformats.org/officeDocument/2006/relationships/slideLayout" Target="../slideLayouts/slideLayout13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image" Target="../media/image199.png"/><Relationship Id="rId2" Type="http://schemas.openxmlformats.org/officeDocument/2006/relationships/slideLayout" Target="../slideLayouts/slideLayout13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201.jpeg"/><Relationship Id="rId2" Type="http://schemas.openxmlformats.org/officeDocument/2006/relationships/slideLayout" Target="../slideLayouts/slideLayout13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202.png"/><Relationship Id="rId2" Type="http://schemas.openxmlformats.org/officeDocument/2006/relationships/slideLayout" Target="../slideLayouts/slideLayout13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image" Target="../media/image203.png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slideLayout" Target="../slideLayouts/slideLayout13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slideLayout" Target="../slideLayouts/slideLayout75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208.png"/><Relationship Id="rId2" Type="http://schemas.openxmlformats.org/officeDocument/2006/relationships/image" Target="../media/image209.png"/><Relationship Id="rId3" Type="http://schemas.openxmlformats.org/officeDocument/2006/relationships/slideLayout" Target="../slideLayouts/slideLayout75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210.png"/><Relationship Id="rId2" Type="http://schemas.openxmlformats.org/officeDocument/2006/relationships/slideLayout" Target="../slideLayouts/slideLayout75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slideLayout" Target="../slideLayouts/slideLayout13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slideLayout" Target="../slideLayouts/slideLayout13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image" Target="../media/image213.tif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image" Target="../media/image214.jpeg"/><Relationship Id="rId2" Type="http://schemas.openxmlformats.org/officeDocument/2006/relationships/slideLayout" Target="../slideLayouts/slideLayout8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wmf"/><Relationship Id="rId5" Type="http://schemas.openxmlformats.org/officeDocument/2006/relationships/image" Target="../media/image55.wmf"/><Relationship Id="rId6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image" Target="../media/image72.tif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3.tif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tif"/><Relationship Id="rId5" Type="http://schemas.openxmlformats.org/officeDocument/2006/relationships/image" Target="../media/image77.png"/><Relationship Id="rId6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wmf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dcc.ligo.org/LIGO-P720002/public" TargetMode="External"/><Relationship Id="rId2" Type="http://schemas.openxmlformats.org/officeDocument/2006/relationships/hyperlink" Target="https://arxiv.org/search/gr-qc?searchtype=author&amp;query=LIGO+Scientific+Collaboration" TargetMode="External"/><Relationship Id="rId3" Type="http://schemas.openxmlformats.org/officeDocument/2006/relationships/hyperlink" Target="https://arxiv.org/pdf/1411.4547" TargetMode="External"/><Relationship Id="rId4" Type="http://schemas.openxmlformats.org/officeDocument/2006/relationships/hyperlink" Target="https://link.springer.com/article/10.1007/s41114-019-0022-2" TargetMode="External"/><Relationship Id="rId5" Type="http://schemas.openxmlformats.org/officeDocument/2006/relationships/hyperlink" Target="https://arxiv.org/abs/1604.00439" TargetMode="External"/><Relationship Id="rId6" Type="http://schemas.openxmlformats.org/officeDocument/2006/relationships/hyperlink" Target="https://export.arxiv.org/pdf/2003.13443" TargetMode="External"/><Relationship Id="rId7" Type="http://schemas.openxmlformats.org/officeDocument/2006/relationships/hyperlink" Target="https://arxiv.org/pdf/1908.11170" TargetMode="External"/><Relationship Id="rId8" Type="http://schemas.openxmlformats.org/officeDocument/2006/relationships/hyperlink" Target="http://www.et-gw.eu/" TargetMode="External"/><Relationship Id="rId9" Type="http://schemas.openxmlformats.org/officeDocument/2006/relationships/hyperlink" Target="https://cosmicexplorer.org/" TargetMode="External"/><Relationship Id="rId10" Type="http://schemas.openxmlformats.org/officeDocument/2006/relationships/hyperlink" Target="https://export.arxiv.org/pdf/1707.01615" TargetMode="External"/><Relationship Id="rId11" Type="http://schemas.openxmlformats.org/officeDocument/2006/relationships/hyperlink" Target="https://arxiv.org/pdf/2009.04496" TargetMode="External"/><Relationship Id="rId12" Type="http://schemas.openxmlformats.org/officeDocument/2006/relationships/hyperlink" Target="https://dms.cosmos.esa.int/COSMOS/doc_fetch.php?id=3753414" TargetMode="External"/><Relationship Id="rId1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5.wmf"/><Relationship Id="rId2" Type="http://schemas.openxmlformats.org/officeDocument/2006/relationships/image" Target="../media/image106.wmf"/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9.wmf"/><Relationship Id="rId2" Type="http://schemas.openxmlformats.org/officeDocument/2006/relationships/slideLayout" Target="../slideLayouts/slideLayout2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10.png"/><Relationship Id="rId2" Type="http://schemas.openxmlformats.org/officeDocument/2006/relationships/image" Target="../media/image111.pn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12.wmf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3.wmf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hyperlink" Target="https://www.fantasticpestcontrol.co.uk/pest-profiles/wasps/" TargetMode="External"/><Relationship Id="rId4" Type="http://schemas.openxmlformats.org/officeDocument/2006/relationships/image" Target="../media/image125.png"/><Relationship Id="rId5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26.jpeg"/><Relationship Id="rId2" Type="http://schemas.openxmlformats.org/officeDocument/2006/relationships/image" Target="../media/image127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slideLayout" Target="../slideLayouts/slideLayout37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30.jpeg"/><Relationship Id="rId2" Type="http://schemas.openxmlformats.org/officeDocument/2006/relationships/slideLayout" Target="../slideLayouts/slideLayout4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image" Target="../media/image13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slideLayout" Target="../slideLayouts/slideLayout49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image" Target="../media/image138.jpeg"/><Relationship Id="rId3" Type="http://schemas.openxmlformats.org/officeDocument/2006/relationships/slideLayout" Target="../slideLayouts/slideLayout49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slideLayout" Target="../slideLayouts/slideLayout49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43.jpeg"/><Relationship Id="rId2" Type="http://schemas.openxmlformats.org/officeDocument/2006/relationships/slideLayout" Target="../slideLayouts/slideLayout49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hyperlink" Target="https://git.io/gwpy-ligo-scattering-animation" TargetMode="Externa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48.jpeg"/><Relationship Id="rId2" Type="http://schemas.openxmlformats.org/officeDocument/2006/relationships/image" Target="../media/image14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slideLayout" Target="../slideLayouts/slideLayout49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52.png"/><Relationship Id="rId2" Type="http://schemas.openxmlformats.org/officeDocument/2006/relationships/image" Target="../media/image153.png"/><Relationship Id="rId3" Type="http://schemas.openxmlformats.org/officeDocument/2006/relationships/slideLayout" Target="../slideLayouts/slideLayout49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hyperlink" Target="https://alog.ligo-wa.caltech.edu/aLOG/" TargetMode="External"/><Relationship Id="rId5" Type="http://schemas.openxmlformats.org/officeDocument/2006/relationships/image" Target="../media/image157.jpeg"/><Relationship Id="rId6" Type="http://schemas.openxmlformats.org/officeDocument/2006/relationships/slideLayout" Target="../slideLayouts/slideLayout49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58.tif"/><Relationship Id="rId2" Type="http://schemas.openxmlformats.org/officeDocument/2006/relationships/image" Target="../media/image159.tif"/><Relationship Id="rId3" Type="http://schemas.openxmlformats.org/officeDocument/2006/relationships/hyperlink" Target="https://alog.ligo-wa.caltech.edu/aLOG/index.php?callRep=32503" TargetMode="External"/><Relationship Id="rId4" Type="http://schemas.openxmlformats.org/officeDocument/2006/relationships/slideLayout" Target="../slideLayouts/slideLayout49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60.png"/><Relationship Id="rId2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slideLayout" Target="../slideLayouts/slideLayout49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64.wmf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65.wmf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67.jpeg"/><Relationship Id="rId2" Type="http://schemas.openxmlformats.org/officeDocument/2006/relationships/image" Target="../media/image168.jpeg"/><Relationship Id="rId3" Type="http://schemas.openxmlformats.org/officeDocument/2006/relationships/image" Target="../media/image169.jpeg"/><Relationship Id="rId4" Type="http://schemas.openxmlformats.org/officeDocument/2006/relationships/image" Target="../media/image170.jpeg"/><Relationship Id="rId5" Type="http://schemas.openxmlformats.org/officeDocument/2006/relationships/image" Target="../media/image171.jpeg"/><Relationship Id="rId6" Type="http://schemas.openxmlformats.org/officeDocument/2006/relationships/image" Target="../media/image172.png"/><Relationship Id="rId7" Type="http://schemas.openxmlformats.org/officeDocument/2006/relationships/slideLayout" Target="../slideLayouts/slideLayout49.xml"/><Relationship Id="rId8" Type="http://schemas.openxmlformats.org/officeDocument/2006/relationships/notesSlide" Target="../notesSlides/notesSlide86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jpeg"/><Relationship Id="rId3" Type="http://schemas.openxmlformats.org/officeDocument/2006/relationships/image" Target="../media/image175.jpeg"/><Relationship Id="rId4" Type="http://schemas.openxmlformats.org/officeDocument/2006/relationships/image" Target="../media/image176.jpeg"/><Relationship Id="rId5" Type="http://schemas.openxmlformats.org/officeDocument/2006/relationships/slideLayout" Target="../slideLayouts/slideLayout2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177.png"/><Relationship Id="rId2" Type="http://schemas.openxmlformats.org/officeDocument/2006/relationships/slideLayout" Target="../slideLayouts/slideLayout2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178.png"/><Relationship Id="rId2" Type="http://schemas.openxmlformats.org/officeDocument/2006/relationships/image" Target="../media/image179.jpe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jpeg"/><Relationship Id="rId6" Type="http://schemas.openxmlformats.org/officeDocument/2006/relationships/image" Target="../media/image183.png"/><Relationship Id="rId7" Type="http://schemas.openxmlformats.org/officeDocument/2006/relationships/slideLayout" Target="../slideLayouts/slideLayout37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93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94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slideLayout" Target="../slideLayouts/slideLayout13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slideLayout" Target="../slideLayouts/slideLayout13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slideLayout" Target="../slideLayouts/slideLayout29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608040" y="112680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Gravitational Wave Detectors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0" name="TextShape 2"/>
          <p:cNvSpPr txBox="1"/>
          <p:nvPr/>
        </p:nvSpPr>
        <p:spPr>
          <a:xfrm>
            <a:off x="1282680" y="2531160"/>
            <a:ext cx="6400440" cy="9252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Gravitational waves: a new messenger to explore the universe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3-4 March 2021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608040" y="3747960"/>
            <a:ext cx="7772040" cy="66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81"/>
              </a:spcBef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David Shoemaker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81"/>
              </a:spcBef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MIT LIGO/LISA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ontent Placeholder 4" descr=""/>
          <p:cNvPicPr/>
          <p:nvPr/>
        </p:nvPicPr>
        <p:blipFill>
          <a:blip r:embed="rId1"/>
          <a:stretch/>
        </p:blipFill>
        <p:spPr>
          <a:xfrm>
            <a:off x="838080" y="1719360"/>
            <a:ext cx="6874200" cy="5138280"/>
          </a:xfrm>
          <a:prstGeom prst="rect">
            <a:avLst/>
          </a:prstGeom>
          <a:ln>
            <a:noFill/>
          </a:ln>
        </p:spPr>
      </p:pic>
      <p:sp>
        <p:nvSpPr>
          <p:cNvPr id="385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Current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LIGO-Virgo noise floor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 = ΔL/L ~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-23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a 1 Hz bandwidth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89F4E21-361E-47AC-B843-7F884FD041F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extShape 1"/>
          <p:cNvSpPr txBox="1"/>
          <p:nvPr/>
        </p:nvSpPr>
        <p:spPr>
          <a:xfrm>
            <a:off x="1641600" y="315720"/>
            <a:ext cx="59446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Next Generation Observatories: Cosmic Explorer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80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96D64E5-2D6C-4EAE-A503-FE140395189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81" name="Picture 3" descr=""/>
          <p:cNvPicPr/>
          <p:nvPr/>
        </p:nvPicPr>
        <p:blipFill>
          <a:blip r:embed="rId1"/>
          <a:stretch/>
        </p:blipFill>
        <p:spPr>
          <a:xfrm>
            <a:off x="0" y="1753200"/>
            <a:ext cx="9143640" cy="510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4" dur="indefinite" restart="never" nodeType="tmRoot">
          <p:childTnLst>
            <p:seq>
              <p:cTn id="23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4" descr=""/>
          <p:cNvPicPr/>
          <p:nvPr/>
        </p:nvPicPr>
        <p:blipFill>
          <a:blip r:embed="rId1"/>
          <a:stretch/>
        </p:blipFill>
        <p:spPr>
          <a:xfrm>
            <a:off x="3463560" y="1879560"/>
            <a:ext cx="5680080" cy="4978080"/>
          </a:xfrm>
          <a:prstGeom prst="rect">
            <a:avLst/>
          </a:prstGeom>
          <a:ln>
            <a:noFill/>
          </a:ln>
        </p:spPr>
      </p:pic>
      <p:sp>
        <p:nvSpPr>
          <p:cNvPr id="1083" name="TextShape 1"/>
          <p:cNvSpPr txBox="1"/>
          <p:nvPr/>
        </p:nvSpPr>
        <p:spPr>
          <a:xfrm>
            <a:off x="1842120" y="465120"/>
            <a:ext cx="56908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 Telescope: Underground multi-ifo Triangle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84" name="TextShape 2"/>
          <p:cNvSpPr txBox="1"/>
          <p:nvPr/>
        </p:nvSpPr>
        <p:spPr>
          <a:xfrm>
            <a:off x="289440" y="1222920"/>
            <a:ext cx="801612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10km arms – philosophy is to stretch technologies to overcome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test-mass motions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Underground to reduce seismic and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Newtonian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Also helps with site in Europe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Triangular to give 2 polarizations,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‘null stream’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High- and low-frequency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High-power for NSNS signals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Cryogenic low-frequency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BHBH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BE23C89-D263-487E-A5ED-DBB87A3852C1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36" dur="indefinite" restart="never" nodeType="tmRoot">
          <p:childTnLst>
            <p:seq>
              <p:cTn id="23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extShape 1"/>
          <p:cNvSpPr txBox="1"/>
          <p:nvPr/>
        </p:nvSpPr>
        <p:spPr>
          <a:xfrm>
            <a:off x="2100240" y="394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Cosmic Explorer: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Make arms 10x longer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87" name="TextShape 2"/>
          <p:cNvSpPr txBox="1"/>
          <p:nvPr/>
        </p:nvSpPr>
        <p:spPr>
          <a:xfrm>
            <a:off x="142200" y="1355760"/>
            <a:ext cx="8605080" cy="53496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Philosophy is the stretch the arms, and start with known technologies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                        grows with length –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not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most noise sources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Thermal noise, radiation pressure, seismic, Newtonian unchanged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Coating thermal noise improves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faster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than linearly with length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Concept offers sensitivity without new measurement challenges;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start at room temperature, modest laser power, etc.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Will install more challenging technologies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when timely – Low initial risk is key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Baseline of two detectors: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40km arms: maximize reach for cosmology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20km arms: focused on NSNS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Have identified many possible  sites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Sagitta is 31 meters…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Find ‘bowls’ which are in fact flat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US; elsewhere, e.g., Australia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Work on reducing cost of vacuum system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70DC68E-045B-4690-A723-ED923847660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89" name="Picture 5" descr=""/>
          <p:cNvPicPr/>
          <p:nvPr/>
        </p:nvPicPr>
        <p:blipFill>
          <a:blip r:embed="rId1"/>
          <a:stretch/>
        </p:blipFill>
        <p:spPr>
          <a:xfrm>
            <a:off x="5872320" y="3318480"/>
            <a:ext cx="3250080" cy="3539160"/>
          </a:xfrm>
          <a:prstGeom prst="rect">
            <a:avLst/>
          </a:prstGeom>
          <a:ln>
            <a:noFill/>
          </a:ln>
        </p:spPr>
      </p:pic>
      <p:pic>
        <p:nvPicPr>
          <p:cNvPr id="1090" name="Picture 6" descr=""/>
          <p:cNvPicPr/>
          <p:nvPr/>
        </p:nvPicPr>
        <p:blipFill>
          <a:blip r:embed="rId2"/>
          <a:stretch/>
        </p:blipFill>
        <p:spPr>
          <a:xfrm>
            <a:off x="1303560" y="1682280"/>
            <a:ext cx="1415880" cy="343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8" dur="indefinite" restart="never" nodeType="tmRoot">
          <p:childTnLst>
            <p:seq>
              <p:cTn id="2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92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3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FDE7C7E-D64D-4F4A-B0D0-C7CE4356FA8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94" name="Picture 4" descr=""/>
          <p:cNvPicPr/>
          <p:nvPr/>
        </p:nvPicPr>
        <p:blipFill>
          <a:blip r:embed="rId1"/>
          <a:srcRect l="0" t="9769" r="0" b="0"/>
          <a:stretch/>
        </p:blipFill>
        <p:spPr>
          <a:xfrm>
            <a:off x="1044360" y="2031120"/>
            <a:ext cx="6750000" cy="4826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0" dur="indefinite" restart="never" nodeType="tmRoot">
          <p:childTnLst>
            <p:seq>
              <p:cTn id="24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Shape 1"/>
          <p:cNvSpPr txBox="1"/>
          <p:nvPr/>
        </p:nvSpPr>
        <p:spPr>
          <a:xfrm>
            <a:off x="1918080" y="313560"/>
            <a:ext cx="54712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Reach of 3G detectors for BH: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Edge of the universe 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96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wq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7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8058492-C2A8-44DC-B611-F8839AD7388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98" name="Picture 6" descr=""/>
          <p:cNvPicPr/>
          <p:nvPr/>
        </p:nvPicPr>
        <p:blipFill>
          <a:blip r:embed="rId1"/>
          <a:srcRect l="0" t="20000" r="0" b="-20000"/>
          <a:stretch/>
        </p:blipFill>
        <p:spPr>
          <a:xfrm>
            <a:off x="0" y="1371600"/>
            <a:ext cx="9143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2" dur="indefinite" restart="never" nodeType="tmRoot">
          <p:childTnLst>
            <p:seq>
              <p:cTn id="24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TextShape 1"/>
          <p:cNvSpPr txBox="1"/>
          <p:nvPr/>
        </p:nvSpPr>
        <p:spPr>
          <a:xfrm>
            <a:off x="1377360" y="227160"/>
            <a:ext cx="61574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Next Generation Observatories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0" name="TextShape 2"/>
          <p:cNvSpPr txBox="1"/>
          <p:nvPr/>
        </p:nvSpPr>
        <p:spPr>
          <a:xfrm>
            <a:off x="700560" y="1355760"/>
            <a:ext cx="7772040" cy="5066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When could this new wave of ground instruments come into play?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Appears 15 years from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=0 is a feasible baseline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Initial LIGO: 1989 proposal, and at design sensitivity 2005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LIGO: 1999 White Paper, GW150914 in 2015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Modulo funding, could envision 2030’s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Should hope – and strive and plan – to have great instruments ready to ‘catch’ the end phase of binaries seen in space-based LISA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Worldwide community working together on concepts and the best observatory configuration for the science targets, e.g.,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GWIC </a:t>
            </a:r>
            <a:r>
              <a:rPr b="0" lang="en-US" sz="18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1"/>
              </a:rPr>
              <a:t>https://gwic.ligo.org/3Gsubcomm/documents.shtml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Crucial for all these endeavors: to expand the scientific community planning on exploiting these instruments far beyond the GR/GW enclave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Costs are like TMT/GMT/ELT – needs a comparable audience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Events like GW170817 help!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1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552FF0D-ACB2-498B-AE11-2C2A55F2A4DD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44" dur="indefinite" restart="never" nodeType="tmRoot">
          <p:childTnLst>
            <p:seq>
              <p:cTn id="24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Shape 1"/>
          <p:cNvSpPr txBox="1"/>
          <p:nvPr/>
        </p:nvSpPr>
        <p:spPr>
          <a:xfrm>
            <a:off x="1839960" y="227160"/>
            <a:ext cx="556056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Broad spectrum of GW sources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3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4" name="Picture 3" descr=""/>
          <p:cNvPicPr/>
          <p:nvPr/>
        </p:nvPicPr>
        <p:blipFill>
          <a:blip r:embed="rId1"/>
          <a:srcRect l="0" t="10038" r="0" b="0"/>
          <a:stretch/>
        </p:blipFill>
        <p:spPr>
          <a:xfrm>
            <a:off x="829080" y="1600200"/>
            <a:ext cx="7729560" cy="5230440"/>
          </a:xfrm>
          <a:prstGeom prst="rect">
            <a:avLst/>
          </a:prstGeom>
          <a:ln>
            <a:noFill/>
          </a:ln>
        </p:spPr>
      </p:pic>
      <p:sp>
        <p:nvSpPr>
          <p:cNvPr id="1105" name="CustomShape 3"/>
          <p:cNvSpPr/>
          <p:nvPr/>
        </p:nvSpPr>
        <p:spPr>
          <a:xfrm>
            <a:off x="7234560" y="6427080"/>
            <a:ext cx="11336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Nanograv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6" name="CustomShape 4"/>
          <p:cNvSpPr/>
          <p:nvPr/>
        </p:nvSpPr>
        <p:spPr>
          <a:xfrm>
            <a:off x="3352680" y="2540160"/>
            <a:ext cx="1544040" cy="2834280"/>
          </a:xfrm>
          <a:prstGeom prst="roundRect">
            <a:avLst>
              <a:gd name="adj" fmla="val 16667"/>
            </a:avLst>
          </a:prstGeom>
          <a:noFill/>
          <a:ln w="7632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46" dur="indefinite" restart="never" nodeType="tmRoot">
          <p:childTnLst>
            <p:seq>
              <p:cTn id="24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 Timing Arrays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08" name="TextShape 2"/>
          <p:cNvSpPr txBox="1"/>
          <p:nvPr/>
        </p:nvSpPr>
        <p:spPr>
          <a:xfrm>
            <a:off x="91440" y="1355760"/>
            <a:ext cx="8957160" cy="53514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Pulsars: spinning Neutron Stars; magnetic fields lead to beamed EM emission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Significant number have their ‘beacons’ pointing at Earth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Form extremely stable clocks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If a GW passes between us and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pulsar, the time-of-arrival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the clock pulse will be shifted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Looking at a collection of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pulsars scattered in space,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unique signal corresponding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GWs can be inferred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Sensitive to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very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massive BH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- 10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⦿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Astrophysical stochastic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background best candidate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 indication of a signal!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Measurements continuing…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698136A-473F-4999-BB55-DD0D8A966F7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10" name="Image" descr=""/>
          <p:cNvPicPr/>
          <p:nvPr/>
        </p:nvPicPr>
        <p:blipFill>
          <a:blip r:embed="rId1"/>
          <a:stretch/>
        </p:blipFill>
        <p:spPr>
          <a:xfrm>
            <a:off x="3891240" y="2862720"/>
            <a:ext cx="5252400" cy="3939120"/>
          </a:xfrm>
          <a:prstGeom prst="rect">
            <a:avLst/>
          </a:prstGeom>
          <a:ln w="12600">
            <a:noFill/>
          </a:ln>
        </p:spPr>
      </p:pic>
      <p:sp>
        <p:nvSpPr>
          <p:cNvPr id="1111" name="CustomShape 4"/>
          <p:cNvSpPr/>
          <p:nvPr/>
        </p:nvSpPr>
        <p:spPr>
          <a:xfrm>
            <a:off x="7494120" y="6398280"/>
            <a:ext cx="1549080" cy="307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55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David J Champion</a:t>
            </a:r>
            <a:endParaRPr b="0" lang="fr-FR" sz="15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8" dur="indefinite" restart="never" nodeType="tmRoot">
          <p:childTnLst>
            <p:seq>
              <p:cTn id="24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Picture 4" descr=""/>
          <p:cNvPicPr/>
          <p:nvPr/>
        </p:nvPicPr>
        <p:blipFill>
          <a:blip r:embed="rId1"/>
          <a:stretch/>
        </p:blipFill>
        <p:spPr>
          <a:xfrm>
            <a:off x="212760" y="3232440"/>
            <a:ext cx="8092800" cy="3625200"/>
          </a:xfrm>
          <a:prstGeom prst="rect">
            <a:avLst/>
          </a:prstGeom>
          <a:ln>
            <a:noFill/>
          </a:ln>
        </p:spPr>
      </p:pic>
      <p:sp>
        <p:nvSpPr>
          <p:cNvPr id="1113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PTA ‘Instrument’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14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 Mass offered by the Pulsar and its rotation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Radio Telescope catches many low-SNR ‘blips’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De-dispersion (originating in the interstellar medium)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Blips ‘folded’ on top of eachother to increase SNR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Fit’ of signals from multiple pulsars to models of passing GWs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4927750-ECB2-4869-B244-B470986A5B5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50" dur="indefinite" restart="never" nodeType="tmRoot">
          <p:childTnLst>
            <p:seq>
              <p:cTn id="25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TextShape 1"/>
          <p:cNvSpPr txBox="1"/>
          <p:nvPr/>
        </p:nvSpPr>
        <p:spPr>
          <a:xfrm>
            <a:off x="12492360" y="7358040"/>
            <a:ext cx="368280" cy="4079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fld id="{8A155288-0495-4376-AD36-2976BDBF44FB}" type="slidenum"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17" name="CustomShape 2"/>
          <p:cNvSpPr/>
          <p:nvPr/>
        </p:nvSpPr>
        <p:spPr>
          <a:xfrm>
            <a:off x="898560" y="4680"/>
            <a:ext cx="7346520" cy="1100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338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International Pulsar Timing Array: </a:t>
            </a:r>
            <a:endParaRPr b="0" lang="fr-FR" sz="33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38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Radio telescopes</a:t>
            </a:r>
            <a:endParaRPr b="0" lang="fr-FR" sz="33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8" name="Image" descr=""/>
          <p:cNvPicPr/>
          <p:nvPr/>
        </p:nvPicPr>
        <p:blipFill>
          <a:blip r:embed="rId1"/>
          <a:stretch/>
        </p:blipFill>
        <p:spPr>
          <a:xfrm>
            <a:off x="316440" y="1170000"/>
            <a:ext cx="8304120" cy="5307840"/>
          </a:xfrm>
          <a:prstGeom prst="rect">
            <a:avLst/>
          </a:prstGeom>
          <a:ln w="12600">
            <a:noFill/>
          </a:ln>
        </p:spPr>
      </p:pic>
      <p:sp>
        <p:nvSpPr>
          <p:cNvPr id="1119" name="CustomShape 3"/>
          <p:cNvSpPr/>
          <p:nvPr/>
        </p:nvSpPr>
        <p:spPr>
          <a:xfrm>
            <a:off x="295200" y="6443640"/>
            <a:ext cx="52956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IPTA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0" name="CustomShape 4"/>
          <p:cNvSpPr/>
          <p:nvPr/>
        </p:nvSpPr>
        <p:spPr>
          <a:xfrm rot="18978600">
            <a:off x="3782520" y="2190240"/>
            <a:ext cx="77400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RIP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2" dur="indefinite" restart="never" nodeType="tmRoot">
          <p:childTnLst>
            <p:seq>
              <p:cTn id="25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Content Placeholder 4" descr=""/>
          <p:cNvPicPr/>
          <p:nvPr/>
        </p:nvPicPr>
        <p:blipFill>
          <a:blip r:embed="rId1"/>
          <a:stretch/>
        </p:blipFill>
        <p:spPr>
          <a:xfrm>
            <a:off x="797760" y="2166480"/>
            <a:ext cx="7295040" cy="4641480"/>
          </a:xfrm>
          <a:prstGeom prst="rect">
            <a:avLst/>
          </a:prstGeom>
          <a:ln>
            <a:noFill/>
          </a:ln>
        </p:spPr>
      </p:pic>
      <p:sp>
        <p:nvSpPr>
          <p:cNvPr id="389" name="TextShape 1"/>
          <p:cNvSpPr txBox="1"/>
          <p:nvPr/>
        </p:nvSpPr>
        <p:spPr>
          <a:xfrm>
            <a:off x="2275920" y="367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NS-NS inspiral mapped onto detector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0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EF9E498-5845-46CE-AA65-38C4DF0A803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7186320" y="6260040"/>
            <a:ext cx="6292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J. Read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2" name="Picture 2" descr=""/>
          <p:cNvPicPr/>
          <p:nvPr/>
        </p:nvPicPr>
        <p:blipFill>
          <a:blip r:embed="rId2"/>
          <a:stretch/>
        </p:blipFill>
        <p:spPr>
          <a:xfrm>
            <a:off x="-99000" y="1162800"/>
            <a:ext cx="7599600" cy="1023480"/>
          </a:xfrm>
          <a:prstGeom prst="rect">
            <a:avLst/>
          </a:prstGeom>
          <a:ln>
            <a:noFill/>
          </a:ln>
        </p:spPr>
      </p:pic>
      <p:sp>
        <p:nvSpPr>
          <p:cNvPr id="393" name="CustomShape 4"/>
          <p:cNvSpPr/>
          <p:nvPr/>
        </p:nvSpPr>
        <p:spPr>
          <a:xfrm>
            <a:off x="685800" y="2031840"/>
            <a:ext cx="7407000" cy="1544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extShape 1"/>
          <p:cNvSpPr txBox="1"/>
          <p:nvPr/>
        </p:nvSpPr>
        <p:spPr>
          <a:xfrm>
            <a:off x="955080" y="385200"/>
            <a:ext cx="747756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International Pulsar Timing Array: </a:t>
            </a:r>
            <a:br/>
            <a:r>
              <a:rPr b="0" lang="en-US" sz="3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People</a:t>
            </a:r>
            <a:endParaRPr b="0" lang="en-US" sz="32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2" name="TextShape 2"/>
          <p:cNvSpPr txBox="1"/>
          <p:nvPr/>
        </p:nvSpPr>
        <p:spPr>
          <a:xfrm>
            <a:off x="1036440" y="3429000"/>
            <a:ext cx="7254000" cy="32781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Groups in Europe, India, Australia, US working together to join data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Requires allocation of time on instruments worldwide, bringing data sets into common formats, and number crunching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Pulsars also have personalities – glitches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Finding additional pulsars also improves the sensitivity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Ultimately, the 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(t)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some individual sources should be seen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3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93B82B5-B32B-4A62-8A6B-25BD25C3B12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24" name="Picture 8" descr=""/>
          <p:cNvPicPr/>
          <p:nvPr/>
        </p:nvPicPr>
        <p:blipFill>
          <a:blip r:embed="rId1"/>
          <a:stretch/>
        </p:blipFill>
        <p:spPr>
          <a:xfrm>
            <a:off x="-1800" y="1236240"/>
            <a:ext cx="9143640" cy="194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4" dur="indefinite" restart="never" nodeType="tmRoot">
          <p:childTnLst>
            <p:seq>
              <p:cTn id="25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TextShape 1"/>
          <p:cNvSpPr txBox="1"/>
          <p:nvPr/>
        </p:nvSpPr>
        <p:spPr>
          <a:xfrm>
            <a:off x="1839960" y="227160"/>
            <a:ext cx="556056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Broad spectrum of GW sources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26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7" name="Picture 3" descr=""/>
          <p:cNvPicPr/>
          <p:nvPr/>
        </p:nvPicPr>
        <p:blipFill>
          <a:blip r:embed="rId1"/>
          <a:srcRect l="0" t="10038" r="0" b="0"/>
          <a:stretch/>
        </p:blipFill>
        <p:spPr>
          <a:xfrm>
            <a:off x="829080" y="1600200"/>
            <a:ext cx="7729560" cy="5230440"/>
          </a:xfrm>
          <a:prstGeom prst="rect">
            <a:avLst/>
          </a:prstGeom>
          <a:ln>
            <a:noFill/>
          </a:ln>
        </p:spPr>
      </p:pic>
      <p:sp>
        <p:nvSpPr>
          <p:cNvPr id="1128" name="CustomShape 3"/>
          <p:cNvSpPr/>
          <p:nvPr/>
        </p:nvSpPr>
        <p:spPr>
          <a:xfrm>
            <a:off x="7234560" y="6427080"/>
            <a:ext cx="11336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Nanograv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9" name="CustomShape 4"/>
          <p:cNvSpPr/>
          <p:nvPr/>
        </p:nvSpPr>
        <p:spPr>
          <a:xfrm>
            <a:off x="4714200" y="3332520"/>
            <a:ext cx="1869120" cy="2661480"/>
          </a:xfrm>
          <a:prstGeom prst="roundRect">
            <a:avLst>
              <a:gd name="adj" fmla="val 16667"/>
            </a:avLst>
          </a:prstGeom>
          <a:noFill/>
          <a:ln w="7632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6" dur="indefinite" restart="never" nodeType="tmRoot">
          <p:childTnLst>
            <p:seq>
              <p:cTn id="25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TextShape 1"/>
          <p:cNvSpPr txBox="1"/>
          <p:nvPr/>
        </p:nvSpPr>
        <p:spPr>
          <a:xfrm>
            <a:off x="2272680" y="3484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LISA, targeting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super-massive Black Holes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31" name="Picture 3" descr=""/>
          <p:cNvPicPr/>
          <p:nvPr/>
        </p:nvPicPr>
        <p:blipFill>
          <a:blip r:embed="rId1"/>
          <a:srcRect l="0" t="0" r="0" b="47938"/>
          <a:stretch/>
        </p:blipFill>
        <p:spPr>
          <a:xfrm>
            <a:off x="257400" y="3562560"/>
            <a:ext cx="5932440" cy="2967480"/>
          </a:xfrm>
          <a:prstGeom prst="rect">
            <a:avLst/>
          </a:prstGeom>
          <a:ln>
            <a:noFill/>
          </a:ln>
        </p:spPr>
      </p:pic>
      <p:sp>
        <p:nvSpPr>
          <p:cNvPr id="1132" name="CustomShape 2"/>
          <p:cNvSpPr/>
          <p:nvPr/>
        </p:nvSpPr>
        <p:spPr>
          <a:xfrm>
            <a:off x="6540840" y="6639480"/>
            <a:ext cx="2364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LISA L3 Mission Concept Proposal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3" name="Picture 5" descr=""/>
          <p:cNvPicPr/>
          <p:nvPr/>
        </p:nvPicPr>
        <p:blipFill>
          <a:blip r:embed="rId2"/>
          <a:stretch/>
        </p:blipFill>
        <p:spPr>
          <a:xfrm>
            <a:off x="354600" y="935280"/>
            <a:ext cx="2226240" cy="1928160"/>
          </a:xfrm>
          <a:prstGeom prst="rect">
            <a:avLst/>
          </a:prstGeom>
          <a:ln>
            <a:noFill/>
          </a:ln>
        </p:spPr>
      </p:pic>
      <p:pic>
        <p:nvPicPr>
          <p:cNvPr id="1134" name="Picture 6" descr=""/>
          <p:cNvPicPr/>
          <p:nvPr/>
        </p:nvPicPr>
        <p:blipFill>
          <a:blip r:embed="rId3"/>
          <a:stretch/>
        </p:blipFill>
        <p:spPr>
          <a:xfrm>
            <a:off x="6098040" y="5160960"/>
            <a:ext cx="2898000" cy="1368720"/>
          </a:xfrm>
          <a:prstGeom prst="rect">
            <a:avLst/>
          </a:prstGeom>
          <a:ln>
            <a:noFill/>
          </a:ln>
        </p:spPr>
      </p:pic>
      <p:sp>
        <p:nvSpPr>
          <p:cNvPr id="1135" name="TextShape 3"/>
          <p:cNvSpPr txBox="1"/>
          <p:nvPr/>
        </p:nvSpPr>
        <p:spPr>
          <a:xfrm>
            <a:off x="3175920" y="1315080"/>
            <a:ext cx="574308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2.5x10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km arms: moves best sensitivity to 0.01 Hz, target masses to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solar masses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Servo’ the shield satellites to follow the test masses, protecting against solar wind etc.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Orbit scans sky; sources last years, viewed from 2AU baseline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 interferometry to sense path length changes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due to passing GW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8" dur="indefinite" restart="never" nodeType="tmRoot">
          <p:childTnLst>
            <p:seq>
              <p:cTn id="25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TextShape 1"/>
          <p:cNvSpPr txBox="1"/>
          <p:nvPr/>
        </p:nvSpPr>
        <p:spPr>
          <a:xfrm>
            <a:off x="2799360" y="155880"/>
            <a:ext cx="3544560" cy="7585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ctr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Book"/>
              </a:rPr>
              <a:t>LISA Orbit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ransition spd="med">
    <p:wipe dir="l"/>
  </p:transition>
  <p:timing>
    <p:tnLst>
      <p:par>
        <p:cTn id="260" dur="indefinite" restart="never" nodeType="tmRoot">
          <p:childTnLst>
            <p:seq>
              <p:cTn id="261" dur="indefinite" nodeType="mainSeq"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SCScheme_261027_Link.png" descr=""/>
          <p:cNvPicPr/>
          <p:nvPr/>
        </p:nvPicPr>
        <p:blipFill>
          <a:blip r:embed="rId1"/>
          <a:stretch/>
        </p:blipFill>
        <p:spPr>
          <a:xfrm>
            <a:off x="3184560" y="1207080"/>
            <a:ext cx="5892480" cy="2646360"/>
          </a:xfrm>
          <a:prstGeom prst="rect">
            <a:avLst/>
          </a:prstGeom>
          <a:ln w="12600">
            <a:noFill/>
          </a:ln>
        </p:spPr>
      </p:pic>
      <p:sp>
        <p:nvSpPr>
          <p:cNvPr id="1138" name="CustomShape 1"/>
          <p:cNvSpPr/>
          <p:nvPr/>
        </p:nvSpPr>
        <p:spPr>
          <a:xfrm rot="1859400">
            <a:off x="3130920" y="2838960"/>
            <a:ext cx="1633680" cy="122976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9" name="CustomShape 2"/>
          <p:cNvSpPr/>
          <p:nvPr/>
        </p:nvSpPr>
        <p:spPr>
          <a:xfrm rot="19777200">
            <a:off x="7432920" y="2905920"/>
            <a:ext cx="1633680" cy="122976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0" name="TextShape 3"/>
          <p:cNvSpPr txBox="1"/>
          <p:nvPr/>
        </p:nvSpPr>
        <p:spPr>
          <a:xfrm>
            <a:off x="1968480" y="273600"/>
            <a:ext cx="599256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measurement concept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41" name="TextShape 4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5A63342-09C4-47BB-B83A-E1B8F56B040F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42" name="SCScheme_261027_Constellation.png" descr=""/>
          <p:cNvPicPr/>
          <p:nvPr/>
        </p:nvPicPr>
        <p:blipFill>
          <a:blip r:embed="rId2"/>
          <a:stretch/>
        </p:blipFill>
        <p:spPr>
          <a:xfrm>
            <a:off x="4545360" y="4011120"/>
            <a:ext cx="3170520" cy="2857320"/>
          </a:xfrm>
          <a:prstGeom prst="rect">
            <a:avLst/>
          </a:prstGeom>
          <a:ln w="12600">
            <a:noFill/>
          </a:ln>
        </p:spPr>
      </p:pic>
      <p:sp>
        <p:nvSpPr>
          <p:cNvPr id="1143" name="TextShape 5"/>
          <p:cNvSpPr txBox="1"/>
          <p:nvPr/>
        </p:nvSpPr>
        <p:spPr>
          <a:xfrm>
            <a:off x="66600" y="1355760"/>
            <a:ext cx="82389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Test-mass to test-mass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measurement is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synthesized from: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test-mass to spacecraft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spacecraft  to spacecraft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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spacecraft to test-mass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 W broadcast,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-10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W received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Not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LIGO-style interferometry!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 independent lengths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Combine 6 links on 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Time Delay Interferometry’ to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reconstruct GW waveform,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suppress technical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65" dur="indefinite" restart="never" nodeType="tmRoot">
          <p:childTnLst>
            <p:seq>
              <p:cTn id="2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basic sensing assembly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45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4CB8E52-7DCE-463B-8250-0F83F0CC18A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46" name="Sec4_PayloadCAD.pdf" descr=""/>
          <p:cNvPicPr/>
          <p:nvPr/>
        </p:nvPicPr>
        <p:blipFill>
          <a:blip r:embed="rId1"/>
          <a:stretch/>
        </p:blipFill>
        <p:spPr>
          <a:xfrm>
            <a:off x="1964520" y="2012400"/>
            <a:ext cx="6104880" cy="4845240"/>
          </a:xfrm>
          <a:prstGeom prst="rect">
            <a:avLst/>
          </a:prstGeom>
          <a:ln w="12600">
            <a:noFill/>
          </a:ln>
        </p:spPr>
      </p:pic>
      <p:sp>
        <p:nvSpPr>
          <p:cNvPr id="1147" name="CustomShape 3"/>
          <p:cNvSpPr/>
          <p:nvPr/>
        </p:nvSpPr>
        <p:spPr>
          <a:xfrm>
            <a:off x="2019960" y="6408720"/>
            <a:ext cx="2533320" cy="435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/>
          <a:p>
            <a:pPr>
              <a:lnSpc>
                <a:spcPct val="100000"/>
              </a:lnSpc>
            </a:pPr>
            <a:r>
              <a:rPr b="0" i="1" lang="fr-FR" sz="11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Images courtesy of Airbus D&amp;S GmbH,</a:t>
            </a:r>
            <a:endParaRPr b="0" lang="fr-FR" sz="1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fr-FR" sz="11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Friedrichshafen</a:t>
            </a:r>
            <a:endParaRPr b="0" lang="fr-FR" sz="1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8" name="CustomShape 4"/>
          <p:cNvSpPr/>
          <p:nvPr/>
        </p:nvSpPr>
        <p:spPr>
          <a:xfrm>
            <a:off x="2606400" y="1139760"/>
            <a:ext cx="1361160" cy="731160"/>
          </a:xfrm>
          <a:prstGeom prst="wedgeRoundRectCallout">
            <a:avLst>
              <a:gd name="adj1" fmla="val 47823"/>
              <a:gd name="adj2" fmla="val 183333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Optical Bench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9" name="CustomShape 5"/>
          <p:cNvSpPr/>
          <p:nvPr/>
        </p:nvSpPr>
        <p:spPr>
          <a:xfrm>
            <a:off x="603360" y="1139760"/>
            <a:ext cx="1361160" cy="731160"/>
          </a:xfrm>
          <a:prstGeom prst="wedgeRoundRectCallout">
            <a:avLst>
              <a:gd name="adj1" fmla="val 125435"/>
              <a:gd name="adj2" fmla="val 191667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Telescope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~30cm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0" name="Picture 14" descr=""/>
          <p:cNvPicPr/>
          <p:nvPr/>
        </p:nvPicPr>
        <p:blipFill>
          <a:blip r:embed="rId2"/>
          <a:stretch/>
        </p:blipFill>
        <p:spPr>
          <a:xfrm>
            <a:off x="5017320" y="2032920"/>
            <a:ext cx="3864960" cy="2204280"/>
          </a:xfrm>
          <a:prstGeom prst="rect">
            <a:avLst/>
          </a:prstGeom>
          <a:ln>
            <a:noFill/>
          </a:ln>
        </p:spPr>
      </p:pic>
      <p:sp>
        <p:nvSpPr>
          <p:cNvPr id="1151" name="CustomShape 6"/>
          <p:cNvSpPr/>
          <p:nvPr/>
        </p:nvSpPr>
        <p:spPr>
          <a:xfrm>
            <a:off x="4495680" y="1112760"/>
            <a:ext cx="1361160" cy="731160"/>
          </a:xfrm>
          <a:prstGeom prst="wedgeRoundRectCallout">
            <a:avLst>
              <a:gd name="adj1" fmla="val -58893"/>
              <a:gd name="adj2" fmla="val 200000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 Mass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Housing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2" name="TextShape 7"/>
          <p:cNvSpPr txBox="1"/>
          <p:nvPr/>
        </p:nvSpPr>
        <p:spPr>
          <a:xfrm>
            <a:off x="0" y="3704760"/>
            <a:ext cx="3053520" cy="33210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Most all elements tested in the ‘LISA Pathfinder’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All requirements for LISA demonstrated with margin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Telescope is one new element, along with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2.5x10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km path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67" dur="indefinite" restart="never" nodeType="tmRoot">
          <p:childTnLst>
            <p:seq>
              <p:cTn id="2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NEW_LPF_TranspLCA_2k.jpg" descr=""/>
          <p:cNvPicPr/>
          <p:nvPr/>
        </p:nvPicPr>
        <p:blipFill>
          <a:blip r:embed="rId1"/>
          <a:srcRect l="0" t="10561" r="0" b="0"/>
          <a:stretch/>
        </p:blipFill>
        <p:spPr>
          <a:xfrm>
            <a:off x="3549960" y="2631600"/>
            <a:ext cx="6046920" cy="5408280"/>
          </a:xfrm>
          <a:prstGeom prst="rect">
            <a:avLst/>
          </a:prstGeom>
          <a:ln w="12600">
            <a:noFill/>
          </a:ln>
        </p:spPr>
      </p:pic>
      <p:sp>
        <p:nvSpPr>
          <p:cNvPr id="115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Path Finder 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55" name="TextShape 2"/>
          <p:cNvSpPr txBox="1"/>
          <p:nvPr/>
        </p:nvSpPr>
        <p:spPr>
          <a:xfrm>
            <a:off x="72000" y="1355760"/>
            <a:ext cx="82335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LPF was two test masses, separated by and optical bench of some tens of cm; LISA uses the same test mass setup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Sensors measure distance from test mass to the cage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Low-force thrusters push on spacecraft to keep the cage equidistant from the test mass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Initial balancing is critical!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‘gravitational attraction’</a:t>
            </a:r>
            <a:r>
              <a:rPr b="0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*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the test mass to a paperclip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would be fatal, causing the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spacecraft to chase the paperclip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oblivion…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                  </a:t>
            </a: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*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‘gravitational attraction’ =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                    warpage of spacetime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CEEABCA-E08C-4815-9EE7-BB165119BA1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69" dur="indefinite" restart="never" nodeType="tmRoot">
          <p:childTnLst>
            <p:seq>
              <p:cTn id="2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TextShape 1"/>
          <p:cNvSpPr txBox="1"/>
          <p:nvPr/>
        </p:nvSpPr>
        <p:spPr>
          <a:xfrm>
            <a:off x="1513800" y="253080"/>
            <a:ext cx="593316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Comparison Ground and Space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58" name="TextShape 2"/>
          <p:cNvSpPr txBox="1"/>
          <p:nvPr/>
        </p:nvSpPr>
        <p:spPr>
          <a:xfrm>
            <a:off x="492840" y="11829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From a talk I gave in 1998…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E9B3C2A-91B8-41B5-8611-CF43496AC35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60" name="Picture 4" descr=""/>
          <p:cNvPicPr/>
          <p:nvPr/>
        </p:nvPicPr>
        <p:blipFill>
          <a:blip r:embed="rId1"/>
          <a:stretch/>
        </p:blipFill>
        <p:spPr>
          <a:xfrm>
            <a:off x="755640" y="1638360"/>
            <a:ext cx="7632360" cy="521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1" dur="indefinite" restart="never" nodeType="tmRoot">
          <p:childTnLst>
            <p:seq>
              <p:cTn id="2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Sensitivity curve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2" name="TextShape 2"/>
          <p:cNvSpPr txBox="1"/>
          <p:nvPr/>
        </p:nvSpPr>
        <p:spPr>
          <a:xfrm>
            <a:off x="533520" y="1138320"/>
            <a:ext cx="7772040" cy="48589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Again: stray forces at low frequencies, shot noise at high frequency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See the effect of GW wavelengths shorter than arms at HF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3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FE5C58D-ECB3-40B9-831D-0120C57A2B7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164" name="Image" descr=""/>
          <p:cNvPicPr/>
          <p:nvPr/>
        </p:nvPicPr>
        <p:blipFill>
          <a:blip r:embed="rId1"/>
          <a:stretch/>
        </p:blipFill>
        <p:spPr>
          <a:xfrm>
            <a:off x="962280" y="1874160"/>
            <a:ext cx="7647840" cy="485892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273" dur="indefinite" restart="never" nodeType="tmRoot">
          <p:childTnLst>
            <p:seq>
              <p:cTn id="2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Astrophysics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6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7" name="Picture 3" descr=""/>
          <p:cNvPicPr/>
          <p:nvPr/>
        </p:nvPicPr>
        <p:blipFill>
          <a:blip r:embed="rId1"/>
          <a:stretch/>
        </p:blipFill>
        <p:spPr>
          <a:xfrm>
            <a:off x="838080" y="1177560"/>
            <a:ext cx="7731000" cy="5560920"/>
          </a:xfrm>
          <a:prstGeom prst="rect">
            <a:avLst/>
          </a:prstGeom>
          <a:ln>
            <a:noFill/>
          </a:ln>
        </p:spPr>
      </p:pic>
      <p:sp>
        <p:nvSpPr>
          <p:cNvPr id="1168" name="CustomShape 3"/>
          <p:cNvSpPr/>
          <p:nvPr/>
        </p:nvSpPr>
        <p:spPr>
          <a:xfrm>
            <a:off x="6319440" y="6654240"/>
            <a:ext cx="28267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Credit: LISA L3 Mission Concept Proposal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5" dur="indefinite" restart="never" nodeType="tmRoot">
          <p:childTnLst>
            <p:seq>
              <p:cTn id="2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Content Placeholder 4" descr=""/>
          <p:cNvPicPr/>
          <p:nvPr/>
        </p:nvPicPr>
        <p:blipFill>
          <a:blip r:embed="rId1"/>
          <a:stretch/>
        </p:blipFill>
        <p:spPr>
          <a:xfrm>
            <a:off x="797760" y="2166480"/>
            <a:ext cx="7295040" cy="4641480"/>
          </a:xfrm>
          <a:prstGeom prst="rect">
            <a:avLst/>
          </a:prstGeom>
          <a:ln>
            <a:noFill/>
          </a:ln>
        </p:spPr>
      </p:pic>
      <p:sp>
        <p:nvSpPr>
          <p:cNvPr id="395" name="TextShape 1"/>
          <p:cNvSpPr txBox="1"/>
          <p:nvPr/>
        </p:nvSpPr>
        <p:spPr>
          <a:xfrm>
            <a:off x="2275920" y="367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NS-NS inspiral mapped onto detector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6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4621C8A-6A64-4AD6-9C8F-5431DBB7B36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7" name="CustomShape 3"/>
          <p:cNvSpPr/>
          <p:nvPr/>
        </p:nvSpPr>
        <p:spPr>
          <a:xfrm>
            <a:off x="7186320" y="6260040"/>
            <a:ext cx="6292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J. Read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Picture 2" descr=""/>
          <p:cNvPicPr/>
          <p:nvPr/>
        </p:nvPicPr>
        <p:blipFill>
          <a:blip r:embed="rId2"/>
          <a:stretch/>
        </p:blipFill>
        <p:spPr>
          <a:xfrm>
            <a:off x="-99000" y="1162800"/>
            <a:ext cx="7599600" cy="1023480"/>
          </a:xfrm>
          <a:prstGeom prst="rect">
            <a:avLst/>
          </a:prstGeom>
          <a:ln>
            <a:noFill/>
          </a:ln>
        </p:spPr>
      </p:pic>
      <p:sp>
        <p:nvSpPr>
          <p:cNvPr id="399" name="CustomShape 4"/>
          <p:cNvSpPr/>
          <p:nvPr/>
        </p:nvSpPr>
        <p:spPr>
          <a:xfrm>
            <a:off x="685800" y="2031840"/>
            <a:ext cx="7407000" cy="1544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Picture 9" descr=""/>
          <p:cNvPicPr/>
          <p:nvPr/>
        </p:nvPicPr>
        <p:blipFill>
          <a:blip r:embed="rId3"/>
          <a:stretch/>
        </p:blipFill>
        <p:spPr>
          <a:xfrm>
            <a:off x="1981440" y="1132920"/>
            <a:ext cx="1191600" cy="4960800"/>
          </a:xfrm>
          <a:prstGeom prst="rect">
            <a:avLst/>
          </a:prstGeom>
          <a:ln>
            <a:noFill/>
          </a:ln>
        </p:spPr>
      </p:pic>
      <p:sp>
        <p:nvSpPr>
          <p:cNvPr id="401" name="CustomShape 5"/>
          <p:cNvSpPr/>
          <p:nvPr/>
        </p:nvSpPr>
        <p:spPr>
          <a:xfrm>
            <a:off x="4965840" y="2116800"/>
            <a:ext cx="2424960" cy="1719360"/>
          </a:xfrm>
          <a:prstGeom prst="wedgeRoundRectCallout">
            <a:avLst>
              <a:gd name="adj1" fmla="val -154849"/>
              <a:gd name="adj2" fmla="val 64083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 frequency ‘wall’ – limits duration of signal in band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Done, at last!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70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instrumentation touches fundamental physics in many domains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systems are complex and rich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all source domains are currently mostly or entirely unexplored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all detector domains have clear paths to refinement, improvement, extensions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 interesting environment from a social and career perspective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1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F54AE18-610A-430E-A475-A21D6C0656EC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77" dur="indefinite" restart="never" nodeType="tmRoot">
          <p:childTnLst>
            <p:seq>
              <p:cTn id="2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W Observatories_0000_All.jpg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12600">
            <a:noFill/>
          </a:ln>
        </p:spPr>
      </p:pic>
      <p:sp>
        <p:nvSpPr>
          <p:cNvPr id="1173" name="CustomShape 1"/>
          <p:cNvSpPr/>
          <p:nvPr/>
        </p:nvSpPr>
        <p:spPr>
          <a:xfrm>
            <a:off x="4625280" y="3352320"/>
            <a:ext cx="72000" cy="331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2"/>
          <p:cNvSpPr/>
          <p:nvPr/>
        </p:nvSpPr>
        <p:spPr>
          <a:xfrm>
            <a:off x="689400" y="2235960"/>
            <a:ext cx="120636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LIGO/Virgo</a:t>
            </a:r>
            <a:endParaRPr b="0" lang="fr-FR" sz="16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5" name="CustomShape 3"/>
          <p:cNvSpPr/>
          <p:nvPr/>
        </p:nvSpPr>
        <p:spPr>
          <a:xfrm>
            <a:off x="3196080" y="2235960"/>
            <a:ext cx="53712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LISA</a:t>
            </a:r>
            <a:endParaRPr b="0" lang="fr-FR" sz="16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6" name="CustomShape 4"/>
          <p:cNvSpPr/>
          <p:nvPr/>
        </p:nvSpPr>
        <p:spPr>
          <a:xfrm>
            <a:off x="4613400" y="2235960"/>
            <a:ext cx="215424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Pulsar Timing Array</a:t>
            </a:r>
            <a:endParaRPr b="0" lang="fr-FR" sz="16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7" name="CustomShape 5"/>
          <p:cNvSpPr/>
          <p:nvPr/>
        </p:nvSpPr>
        <p:spPr>
          <a:xfrm>
            <a:off x="6759000" y="2235960"/>
            <a:ext cx="203688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Cosmology Probes</a:t>
            </a:r>
            <a:endParaRPr b="0" lang="fr-FR" sz="169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8" name="CustomShape 6"/>
          <p:cNvSpPr/>
          <p:nvPr/>
        </p:nvSpPr>
        <p:spPr>
          <a:xfrm>
            <a:off x="4714560" y="3441600"/>
            <a:ext cx="72000" cy="331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9" name="CustomShape 7"/>
          <p:cNvSpPr/>
          <p:nvPr/>
        </p:nvSpPr>
        <p:spPr>
          <a:xfrm>
            <a:off x="42120" y="0"/>
            <a:ext cx="9045000" cy="1460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Just the beginning of a new field – </a:t>
            </a:r>
            <a:endParaRPr b="0" lang="fr-FR" sz="3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 instruments, new discoveries, new synergies</a:t>
            </a:r>
            <a:endParaRPr b="0" lang="fr-FR" sz="3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3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9" dur="indefinite" restart="never" nodeType="tmRoot">
          <p:childTnLst>
            <p:seq>
              <p:cTn id="2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Content Placeholder 4" descr=""/>
          <p:cNvPicPr/>
          <p:nvPr/>
        </p:nvPicPr>
        <p:blipFill>
          <a:blip r:embed="rId1"/>
          <a:stretch/>
        </p:blipFill>
        <p:spPr>
          <a:xfrm>
            <a:off x="797760" y="2166480"/>
            <a:ext cx="7295040" cy="4641480"/>
          </a:xfrm>
          <a:prstGeom prst="rect">
            <a:avLst/>
          </a:prstGeom>
          <a:ln>
            <a:noFill/>
          </a:ln>
        </p:spPr>
      </p:pic>
      <p:sp>
        <p:nvSpPr>
          <p:cNvPr id="403" name="TextShape 1"/>
          <p:cNvSpPr txBox="1"/>
          <p:nvPr/>
        </p:nvSpPr>
        <p:spPr>
          <a:xfrm>
            <a:off x="2275920" y="367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NS-NS inspiral mapped onto detector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7A61790-541B-4A45-820E-13A2988AED4C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7186320" y="6260040"/>
            <a:ext cx="6292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J. Read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Picture 2" descr=""/>
          <p:cNvPicPr/>
          <p:nvPr/>
        </p:nvPicPr>
        <p:blipFill>
          <a:blip r:embed="rId2"/>
          <a:stretch/>
        </p:blipFill>
        <p:spPr>
          <a:xfrm>
            <a:off x="-99000" y="1162800"/>
            <a:ext cx="7599600" cy="1023480"/>
          </a:xfrm>
          <a:prstGeom prst="rect">
            <a:avLst/>
          </a:prstGeom>
          <a:ln>
            <a:noFill/>
          </a:ln>
        </p:spPr>
      </p:pic>
      <p:sp>
        <p:nvSpPr>
          <p:cNvPr id="407" name="CustomShape 4"/>
          <p:cNvSpPr/>
          <p:nvPr/>
        </p:nvSpPr>
        <p:spPr>
          <a:xfrm>
            <a:off x="685800" y="2031840"/>
            <a:ext cx="7407000" cy="1544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Picture 9" descr=""/>
          <p:cNvPicPr/>
          <p:nvPr/>
        </p:nvPicPr>
        <p:blipFill>
          <a:blip r:embed="rId3"/>
          <a:stretch/>
        </p:blipFill>
        <p:spPr>
          <a:xfrm>
            <a:off x="3008520" y="1154160"/>
            <a:ext cx="3352320" cy="4834440"/>
          </a:xfrm>
          <a:prstGeom prst="rect">
            <a:avLst/>
          </a:prstGeom>
          <a:ln>
            <a:noFill/>
          </a:ln>
        </p:spPr>
      </p:pic>
      <p:sp>
        <p:nvSpPr>
          <p:cNvPr id="409" name="CustomShape 5"/>
          <p:cNvSpPr/>
          <p:nvPr/>
        </p:nvSpPr>
        <p:spPr>
          <a:xfrm>
            <a:off x="6718680" y="1242000"/>
            <a:ext cx="2424960" cy="1719360"/>
          </a:xfrm>
          <a:prstGeom prst="wedgeRoundRectCallout">
            <a:avLst>
              <a:gd name="adj1" fmla="val -145833"/>
              <a:gd name="adj2" fmla="val 189508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Mid-frequency ‘bucket’ – determines reach, rate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Content Placeholder 4" descr=""/>
          <p:cNvPicPr/>
          <p:nvPr/>
        </p:nvPicPr>
        <p:blipFill>
          <a:blip r:embed="rId1"/>
          <a:stretch/>
        </p:blipFill>
        <p:spPr>
          <a:xfrm>
            <a:off x="797760" y="2166480"/>
            <a:ext cx="7295040" cy="4641480"/>
          </a:xfrm>
          <a:prstGeom prst="rect">
            <a:avLst/>
          </a:prstGeom>
          <a:ln>
            <a:noFill/>
          </a:ln>
        </p:spPr>
      </p:pic>
      <p:sp>
        <p:nvSpPr>
          <p:cNvPr id="411" name="TextShape 1"/>
          <p:cNvSpPr txBox="1"/>
          <p:nvPr/>
        </p:nvSpPr>
        <p:spPr>
          <a:xfrm>
            <a:off x="2275920" y="367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NS-NS inspiral mapped onto detector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2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F17F80F9-9343-46BB-BA3B-02FC8E158A1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3" name="CustomShape 3"/>
          <p:cNvSpPr/>
          <p:nvPr/>
        </p:nvSpPr>
        <p:spPr>
          <a:xfrm>
            <a:off x="7186320" y="6260040"/>
            <a:ext cx="6292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J. Read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Picture 2" descr=""/>
          <p:cNvPicPr/>
          <p:nvPr/>
        </p:nvPicPr>
        <p:blipFill>
          <a:blip r:embed="rId2"/>
          <a:stretch/>
        </p:blipFill>
        <p:spPr>
          <a:xfrm>
            <a:off x="-99000" y="1162800"/>
            <a:ext cx="7599600" cy="1023480"/>
          </a:xfrm>
          <a:prstGeom prst="rect">
            <a:avLst/>
          </a:prstGeom>
          <a:ln>
            <a:noFill/>
          </a:ln>
        </p:spPr>
      </p:pic>
      <p:sp>
        <p:nvSpPr>
          <p:cNvPr id="415" name="CustomShape 4"/>
          <p:cNvSpPr/>
          <p:nvPr/>
        </p:nvSpPr>
        <p:spPr>
          <a:xfrm>
            <a:off x="685800" y="2031840"/>
            <a:ext cx="7407000" cy="1544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6" name="Picture 8" descr=""/>
          <p:cNvPicPr/>
          <p:nvPr/>
        </p:nvPicPr>
        <p:blipFill>
          <a:blip r:embed="rId3"/>
          <a:stretch/>
        </p:blipFill>
        <p:spPr>
          <a:xfrm>
            <a:off x="6409440" y="1117440"/>
            <a:ext cx="1603080" cy="4950720"/>
          </a:xfrm>
          <a:prstGeom prst="rect">
            <a:avLst/>
          </a:prstGeom>
          <a:ln>
            <a:noFill/>
          </a:ln>
        </p:spPr>
      </p:pic>
      <p:sp>
        <p:nvSpPr>
          <p:cNvPr id="417" name="CustomShape 5"/>
          <p:cNvSpPr/>
          <p:nvPr/>
        </p:nvSpPr>
        <p:spPr>
          <a:xfrm>
            <a:off x="1795320" y="1257120"/>
            <a:ext cx="2424960" cy="2171520"/>
          </a:xfrm>
          <a:prstGeom prst="wedgeRoundRectCallout">
            <a:avLst>
              <a:gd name="adj1" fmla="val 171790"/>
              <a:gd name="adj2" fmla="val 101095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 frequency limit – masks final coalescence of BNS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-329400" y="126000"/>
            <a:ext cx="69922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What is our measurement technique?</a:t>
            </a:r>
            <a:endParaRPr b="0" lang="en-US" sz="28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9" name="TextShape 2"/>
          <p:cNvSpPr txBox="1"/>
          <p:nvPr/>
        </p:nvSpPr>
        <p:spPr>
          <a:xfrm>
            <a:off x="19080" y="1276560"/>
            <a:ext cx="3615120" cy="5196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Enhanced </a:t>
            </a: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Michelson interferometers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GWs modulate the distance between the end test mass optic and the beam splitter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interferometer acts as a transducer, turning GWs into photocurrent proportional to the strain amplitude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a given strain 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 Δ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L/L,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TextShape 3"/>
          <p:cNvSpPr txBox="1"/>
          <p:nvPr/>
        </p:nvSpPr>
        <p:spPr>
          <a:xfrm>
            <a:off x="7214760" y="640080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33F5008B-3DFD-4280-BE4F-B20A2698A2D9}" type="slidenum">
              <a:rPr b="0" lang="fr-FR" sz="1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21" name="Content Placeholder 6" descr=""/>
          <p:cNvPicPr/>
          <p:nvPr/>
        </p:nvPicPr>
        <p:blipFill>
          <a:blip r:embed="rId1"/>
          <a:srcRect l="2929" t="0" r="2929" b="0"/>
          <a:stretch/>
        </p:blipFill>
        <p:spPr>
          <a:xfrm>
            <a:off x="6738840" y="33480"/>
            <a:ext cx="2404800" cy="1077120"/>
          </a:xfrm>
          <a:prstGeom prst="rect">
            <a:avLst/>
          </a:prstGeom>
          <a:ln>
            <a:noFill/>
          </a:ln>
        </p:spPr>
      </p:pic>
      <p:pic>
        <p:nvPicPr>
          <p:cNvPr id="422" name="Picture 4" descr=""/>
          <p:cNvPicPr/>
          <p:nvPr/>
        </p:nvPicPr>
        <p:blipFill>
          <a:blip r:embed="rId2"/>
          <a:stretch/>
        </p:blipFill>
        <p:spPr>
          <a:xfrm>
            <a:off x="3664440" y="1150920"/>
            <a:ext cx="5325840" cy="3280680"/>
          </a:xfrm>
          <a:prstGeom prst="rect">
            <a:avLst/>
          </a:prstGeom>
          <a:ln>
            <a:noFill/>
          </a:ln>
        </p:spPr>
      </p:pic>
      <p:pic>
        <p:nvPicPr>
          <p:cNvPr id="423" name="Picture 7" descr=""/>
          <p:cNvPicPr/>
          <p:nvPr/>
        </p:nvPicPr>
        <p:blipFill>
          <a:blip r:embed="rId3"/>
          <a:stretch/>
        </p:blipFill>
        <p:spPr>
          <a:xfrm>
            <a:off x="5118480" y="4320360"/>
            <a:ext cx="3268080" cy="2274840"/>
          </a:xfrm>
          <a:prstGeom prst="rect">
            <a:avLst/>
          </a:prstGeom>
          <a:ln>
            <a:noFill/>
          </a:ln>
        </p:spPr>
      </p:pic>
      <p:sp>
        <p:nvSpPr>
          <p:cNvPr id="424" name="CustomShape 4"/>
          <p:cNvSpPr/>
          <p:nvPr/>
        </p:nvSpPr>
        <p:spPr>
          <a:xfrm rot="16200000">
            <a:off x="4014720" y="5230800"/>
            <a:ext cx="186624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Output power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5"/>
          <p:cNvSpPr/>
          <p:nvPr/>
        </p:nvSpPr>
        <p:spPr>
          <a:xfrm>
            <a:off x="5325120" y="6473520"/>
            <a:ext cx="3314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Path length difference Δ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6" name="Picture 1" descr=""/>
          <p:cNvPicPr/>
          <p:nvPr/>
        </p:nvPicPr>
        <p:blipFill>
          <a:blip r:embed="rId4"/>
          <a:stretch/>
        </p:blipFill>
        <p:spPr>
          <a:xfrm>
            <a:off x="257400" y="5173200"/>
            <a:ext cx="4118760" cy="56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-329400" y="126000"/>
            <a:ext cx="69922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What is our measurement technique?</a:t>
            </a:r>
            <a:endParaRPr b="0" lang="en-US" sz="28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8" name="TextShape 2"/>
          <p:cNvSpPr txBox="1"/>
          <p:nvPr/>
        </p:nvSpPr>
        <p:spPr>
          <a:xfrm>
            <a:off x="19080" y="1276560"/>
            <a:ext cx="3615120" cy="51966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Enhanced </a:t>
            </a: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Michelson interferometers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GWs modulate the distance between the end test mass optic and the beam splitter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interferometer acts as a transducer, turning GWs into photocurrent proportional to the strain amplitude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a given strain 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 Δ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L/L,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Increase arm length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Increase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          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 short wavelength laser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TextShape 3"/>
          <p:cNvSpPr txBox="1"/>
          <p:nvPr/>
        </p:nvSpPr>
        <p:spPr>
          <a:xfrm>
            <a:off x="7214760" y="640080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E7DB2E0-920E-4EA3-A09A-12046AA5640C}" type="slidenum">
              <a:rPr b="0" lang="fr-FR" sz="1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30" name="Content Placeholder 6" descr=""/>
          <p:cNvPicPr/>
          <p:nvPr/>
        </p:nvPicPr>
        <p:blipFill>
          <a:blip r:embed="rId1"/>
          <a:srcRect l="2929" t="0" r="2929" b="0"/>
          <a:stretch/>
        </p:blipFill>
        <p:spPr>
          <a:xfrm>
            <a:off x="6738840" y="33480"/>
            <a:ext cx="2404800" cy="1077120"/>
          </a:xfrm>
          <a:prstGeom prst="rect">
            <a:avLst/>
          </a:prstGeom>
          <a:ln>
            <a:noFill/>
          </a:ln>
        </p:spPr>
      </p:pic>
      <p:pic>
        <p:nvPicPr>
          <p:cNvPr id="431" name="Picture 4" descr=""/>
          <p:cNvPicPr/>
          <p:nvPr/>
        </p:nvPicPr>
        <p:blipFill>
          <a:blip r:embed="rId2"/>
          <a:stretch/>
        </p:blipFill>
        <p:spPr>
          <a:xfrm>
            <a:off x="3664440" y="1150920"/>
            <a:ext cx="5325840" cy="3280680"/>
          </a:xfrm>
          <a:prstGeom prst="rect">
            <a:avLst/>
          </a:prstGeom>
          <a:ln>
            <a:noFill/>
          </a:ln>
        </p:spPr>
      </p:pic>
      <p:pic>
        <p:nvPicPr>
          <p:cNvPr id="432" name="Picture 1" descr=""/>
          <p:cNvPicPr/>
          <p:nvPr/>
        </p:nvPicPr>
        <p:blipFill>
          <a:blip r:embed="rId3"/>
          <a:stretch/>
        </p:blipFill>
        <p:spPr>
          <a:xfrm>
            <a:off x="57960" y="4431600"/>
            <a:ext cx="4118760" cy="569880"/>
          </a:xfrm>
          <a:prstGeom prst="rect">
            <a:avLst/>
          </a:prstGeom>
          <a:ln>
            <a:noFill/>
          </a:ln>
        </p:spPr>
      </p:pic>
      <p:pic>
        <p:nvPicPr>
          <p:cNvPr id="433" name="Picture 2" descr=""/>
          <p:cNvPicPr/>
          <p:nvPr/>
        </p:nvPicPr>
        <p:blipFill>
          <a:blip r:embed="rId4"/>
          <a:stretch/>
        </p:blipFill>
        <p:spPr>
          <a:xfrm>
            <a:off x="2577600" y="5147640"/>
            <a:ext cx="198360" cy="253800"/>
          </a:xfrm>
          <a:prstGeom prst="rect">
            <a:avLst/>
          </a:prstGeom>
          <a:ln>
            <a:noFill/>
          </a:ln>
        </p:spPr>
      </p:pic>
      <p:pic>
        <p:nvPicPr>
          <p:cNvPr id="434" name="Picture 3" descr=""/>
          <p:cNvPicPr/>
          <p:nvPr/>
        </p:nvPicPr>
        <p:blipFill>
          <a:blip r:embed="rId5"/>
          <a:stretch/>
        </p:blipFill>
        <p:spPr>
          <a:xfrm>
            <a:off x="1454400" y="5482440"/>
            <a:ext cx="649440" cy="305640"/>
          </a:xfrm>
          <a:prstGeom prst="rect">
            <a:avLst/>
          </a:prstGeom>
          <a:ln>
            <a:noFill/>
          </a:ln>
        </p:spPr>
      </p:pic>
      <p:pic>
        <p:nvPicPr>
          <p:cNvPr id="435" name="Picture 5" descr=""/>
          <p:cNvPicPr/>
          <p:nvPr/>
        </p:nvPicPr>
        <p:blipFill>
          <a:blip r:embed="rId6"/>
          <a:stretch/>
        </p:blipFill>
        <p:spPr>
          <a:xfrm>
            <a:off x="3259440" y="5801040"/>
            <a:ext cx="668160" cy="299160"/>
          </a:xfrm>
          <a:prstGeom prst="rect">
            <a:avLst/>
          </a:prstGeom>
          <a:ln>
            <a:noFill/>
          </a:ln>
        </p:spPr>
      </p:pic>
      <p:sp>
        <p:nvSpPr>
          <p:cNvPr id="436" name="CustomShape 4"/>
          <p:cNvSpPr/>
          <p:nvPr/>
        </p:nvSpPr>
        <p:spPr>
          <a:xfrm>
            <a:off x="4425120" y="4534560"/>
            <a:ext cx="4317120" cy="1919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Magnitude of h at Earth: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Detectable signals h ~ 10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-21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(1 hair / Alpha Centauri)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1 m, Δ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10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-21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4km, </a:t>
            </a:r>
            <a:r>
              <a:rPr b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Δ</a:t>
            </a:r>
            <a:r>
              <a:rPr b="1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r>
              <a:rPr b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7" name="Picture 15" descr=""/>
          <p:cNvPicPr/>
          <p:nvPr/>
        </p:nvPicPr>
        <p:blipFill>
          <a:blip r:embed="rId7"/>
          <a:stretch/>
        </p:blipFill>
        <p:spPr>
          <a:xfrm>
            <a:off x="5880600" y="3134880"/>
            <a:ext cx="198360" cy="25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7BEBA74-3104-4662-9DA6-C5195CA9F39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39" name="Picture 35" descr=""/>
          <p:cNvPicPr/>
          <p:nvPr/>
        </p:nvPicPr>
        <p:blipFill>
          <a:blip r:embed="rId1"/>
          <a:srcRect l="1323" t="0" r="0" b="0"/>
          <a:stretch/>
        </p:blipFill>
        <p:spPr>
          <a:xfrm>
            <a:off x="2660400" y="1176480"/>
            <a:ext cx="4798080" cy="3212280"/>
          </a:xfrm>
          <a:prstGeom prst="rect">
            <a:avLst/>
          </a:prstGeom>
          <a:ln>
            <a:noFill/>
          </a:ln>
        </p:spPr>
      </p:pic>
      <p:sp>
        <p:nvSpPr>
          <p:cNvPr id="440" name="TextShape 2"/>
          <p:cNvSpPr txBox="1"/>
          <p:nvPr/>
        </p:nvSpPr>
        <p:spPr>
          <a:xfrm>
            <a:off x="4726080" y="5886360"/>
            <a:ext cx="43052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real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instrument is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far more complex than a simple Michelson…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41" name="Picture 1028" descr=""/>
          <p:cNvPicPr/>
          <p:nvPr/>
        </p:nvPicPr>
        <p:blipFill>
          <a:blip r:embed="rId2"/>
          <a:stretch/>
        </p:blipFill>
        <p:spPr>
          <a:xfrm>
            <a:off x="534240" y="3053880"/>
            <a:ext cx="4174920" cy="3196800"/>
          </a:xfrm>
          <a:prstGeom prst="rect">
            <a:avLst/>
          </a:prstGeom>
          <a:ln>
            <a:noFill/>
          </a:ln>
        </p:spPr>
      </p:pic>
      <p:sp>
        <p:nvSpPr>
          <p:cNvPr id="442" name="CustomShape 3"/>
          <p:cNvSpPr/>
          <p:nvPr/>
        </p:nvSpPr>
        <p:spPr>
          <a:xfrm flipV="1">
            <a:off x="4159440" y="3643560"/>
            <a:ext cx="3166560" cy="217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4"/>
          <p:cNvSpPr/>
          <p:nvPr/>
        </p:nvSpPr>
        <p:spPr>
          <a:xfrm rot="19506000">
            <a:off x="4992840" y="4428000"/>
            <a:ext cx="17758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Reality axis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4" name="Picture 1" descr=""/>
          <p:cNvPicPr/>
          <p:nvPr/>
        </p:nvPicPr>
        <p:blipFill>
          <a:blip r:embed="rId3"/>
          <a:stretch/>
        </p:blipFill>
        <p:spPr>
          <a:xfrm>
            <a:off x="5456520" y="0"/>
            <a:ext cx="3687120" cy="2217240"/>
          </a:xfrm>
          <a:prstGeom prst="rect">
            <a:avLst/>
          </a:prstGeom>
          <a:ln>
            <a:noFill/>
          </a:ln>
        </p:spPr>
      </p:pic>
      <p:pic>
        <p:nvPicPr>
          <p:cNvPr id="445" name="Picture 36" descr=""/>
          <p:cNvPicPr/>
          <p:nvPr/>
        </p:nvPicPr>
        <p:blipFill>
          <a:blip r:embed="rId4"/>
          <a:stretch/>
        </p:blipFill>
        <p:spPr>
          <a:xfrm>
            <a:off x="695880" y="5383080"/>
            <a:ext cx="1428480" cy="87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371520" y="4114080"/>
            <a:ext cx="3553920" cy="609480"/>
          </a:xfrm>
          <a:prstGeom prst="rect">
            <a:avLst/>
          </a:prstGeom>
          <a:blipFill>
            <a:blip r:embed="rId1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2"/>
          <p:cNvSpPr/>
          <p:nvPr/>
        </p:nvSpPr>
        <p:spPr>
          <a:xfrm>
            <a:off x="118800" y="3607200"/>
            <a:ext cx="4119120" cy="779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"/>
          <p:cNvSpPr/>
          <p:nvPr/>
        </p:nvSpPr>
        <p:spPr>
          <a:xfrm>
            <a:off x="118800" y="4528080"/>
            <a:ext cx="4119120" cy="779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CustomShape 4"/>
          <p:cNvSpPr/>
          <p:nvPr/>
        </p:nvSpPr>
        <p:spPr>
          <a:xfrm flipH="1">
            <a:off x="681480" y="4050360"/>
            <a:ext cx="433080" cy="796680"/>
          </a:xfrm>
          <a:custGeom>
            <a:avLst/>
            <a:gdLst/>
            <a:ahLst/>
            <a:rect l="l" t="t" r="r" b="b"/>
            <a:pathLst>
              <a:path w="21600" h="28428">
                <a:moveTo>
                  <a:pt x="15513" y="-1"/>
                </a:moveTo>
                <a:cubicBezTo>
                  <a:pt x="19417" y="4029"/>
                  <a:pt x="21600" y="9419"/>
                  <a:pt x="21600" y="15030"/>
                </a:cubicBezTo>
                <a:cubicBezTo>
                  <a:pt x="21600" y="19893"/>
                  <a:pt x="19958" y="24613"/>
                  <a:pt x="16942" y="28428"/>
                </a:cubicBezTo>
                <a:moveTo>
                  <a:pt x="15513" y="-1"/>
                </a:moveTo>
                <a:cubicBezTo>
                  <a:pt x="19417" y="4029"/>
                  <a:pt x="21600" y="9419"/>
                  <a:pt x="21600" y="15030"/>
                </a:cubicBezTo>
                <a:cubicBezTo>
                  <a:pt x="21600" y="19893"/>
                  <a:pt x="19958" y="24613"/>
                  <a:pt x="16942" y="28428"/>
                </a:cubicBezTo>
                <a:lnTo>
                  <a:pt x="0" y="15030"/>
                </a:lnTo>
                <a:close/>
              </a:path>
            </a:pathLst>
          </a:cu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5"/>
          <p:cNvSpPr/>
          <p:nvPr/>
        </p:nvSpPr>
        <p:spPr>
          <a:xfrm>
            <a:off x="3088800" y="4050360"/>
            <a:ext cx="433080" cy="796680"/>
          </a:xfrm>
          <a:custGeom>
            <a:avLst/>
            <a:gdLst/>
            <a:ahLst/>
            <a:rect l="l" t="t" r="r" b="b"/>
            <a:pathLst>
              <a:path w="21600" h="28428">
                <a:moveTo>
                  <a:pt x="15513" y="-1"/>
                </a:moveTo>
                <a:cubicBezTo>
                  <a:pt x="19417" y="4029"/>
                  <a:pt x="21600" y="9419"/>
                  <a:pt x="21600" y="15030"/>
                </a:cubicBezTo>
                <a:cubicBezTo>
                  <a:pt x="21600" y="19893"/>
                  <a:pt x="19958" y="24613"/>
                  <a:pt x="16942" y="28428"/>
                </a:cubicBezTo>
                <a:moveTo>
                  <a:pt x="15513" y="-1"/>
                </a:moveTo>
                <a:cubicBezTo>
                  <a:pt x="19417" y="4029"/>
                  <a:pt x="21600" y="9419"/>
                  <a:pt x="21600" y="15030"/>
                </a:cubicBezTo>
                <a:cubicBezTo>
                  <a:pt x="21600" y="19893"/>
                  <a:pt x="19958" y="24613"/>
                  <a:pt x="16942" y="28428"/>
                </a:cubicBezTo>
                <a:lnTo>
                  <a:pt x="0" y="15030"/>
                </a:lnTo>
                <a:close/>
              </a:path>
            </a:pathLst>
          </a:custGeom>
          <a:noFill/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6"/>
          <p:cNvSpPr/>
          <p:nvPr/>
        </p:nvSpPr>
        <p:spPr>
          <a:xfrm>
            <a:off x="2385360" y="4997160"/>
            <a:ext cx="1136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7"/>
          <p:cNvSpPr/>
          <p:nvPr/>
        </p:nvSpPr>
        <p:spPr>
          <a:xfrm flipH="1" flipV="1">
            <a:off x="755280" y="4989960"/>
            <a:ext cx="1152720" cy="6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1260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TextShape 8"/>
          <p:cNvSpPr txBox="1"/>
          <p:nvPr/>
        </p:nvSpPr>
        <p:spPr>
          <a:xfrm>
            <a:off x="2095560" y="31572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Optical Resonant Cavities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4" name="TextShape 9"/>
          <p:cNvSpPr txBox="1"/>
          <p:nvPr/>
        </p:nvSpPr>
        <p:spPr>
          <a:xfrm>
            <a:off x="533520" y="1355760"/>
            <a:ext cx="82389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Provides spatial and frequency boundary conditions for laser light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If the length is constant, the resonant frequency is also; provides a frequency reference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 a given mirror separation and radius of curvature, fixed transverse modes are resonant; others anti-resonant (so acts as a ‘mode cleaner’)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Need to ‘focus’ the light to match the supported spatial mode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Provides ‘optical gain’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stores photons; typically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for LIGO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TextShape 10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6BB83CA-896D-46C9-B8E0-603699F15E5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6" name="CustomShape 11"/>
          <p:cNvSpPr/>
          <p:nvPr/>
        </p:nvSpPr>
        <p:spPr>
          <a:xfrm>
            <a:off x="5826960" y="6581160"/>
            <a:ext cx="18223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F. Bondu; Siegman, Lasers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7" name="Picture 38" descr=""/>
          <p:cNvPicPr/>
          <p:nvPr/>
        </p:nvPicPr>
        <p:blipFill>
          <a:blip r:embed="rId2"/>
          <a:stretch/>
        </p:blipFill>
        <p:spPr>
          <a:xfrm>
            <a:off x="2563200" y="6546600"/>
            <a:ext cx="105480" cy="144000"/>
          </a:xfrm>
          <a:prstGeom prst="rect">
            <a:avLst/>
          </a:prstGeom>
          <a:ln>
            <a:noFill/>
          </a:ln>
        </p:spPr>
      </p:pic>
      <p:sp>
        <p:nvSpPr>
          <p:cNvPr id="458" name="CustomShape 12"/>
          <p:cNvSpPr/>
          <p:nvPr/>
        </p:nvSpPr>
        <p:spPr>
          <a:xfrm>
            <a:off x="957960" y="3904560"/>
            <a:ext cx="58644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</a:t>
            </a:r>
            <a:r>
              <a:rPr b="0" lang="fr-FR" sz="2000" spc="-1" strike="noStrike" baseline="-25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1,</a:t>
            </a: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r</a:t>
            </a:r>
            <a:r>
              <a:rPr b="0" lang="fr-FR" sz="2000" spc="-1" strike="noStrike" baseline="-25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CustomShape 13"/>
          <p:cNvSpPr/>
          <p:nvPr/>
        </p:nvSpPr>
        <p:spPr>
          <a:xfrm>
            <a:off x="2643840" y="3920040"/>
            <a:ext cx="58644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</a:t>
            </a:r>
            <a:r>
              <a:rPr b="0" lang="fr-FR" sz="2000" spc="-1" strike="noStrike" baseline="-25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2,</a:t>
            </a: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r</a:t>
            </a:r>
            <a:r>
              <a:rPr b="0" lang="fr-FR" sz="2000" spc="-1" strike="noStrike" baseline="-25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0" name="Picture 42" descr=""/>
          <p:cNvPicPr/>
          <p:nvPr/>
        </p:nvPicPr>
        <p:blipFill>
          <a:blip r:embed="rId3"/>
          <a:stretch/>
        </p:blipFill>
        <p:spPr>
          <a:xfrm>
            <a:off x="5309280" y="4135320"/>
            <a:ext cx="2113200" cy="2171880"/>
          </a:xfrm>
          <a:prstGeom prst="rect">
            <a:avLst/>
          </a:prstGeom>
          <a:ln>
            <a:noFill/>
          </a:ln>
        </p:spPr>
      </p:pic>
      <p:pic>
        <p:nvPicPr>
          <p:cNvPr id="461" name="" descr=""/>
          <p:cNvPicPr/>
          <p:nvPr/>
        </p:nvPicPr>
        <p:blipFill>
          <a:blip r:embed="rId4"/>
          <a:stretch/>
        </p:blipFill>
        <p:spPr>
          <a:xfrm>
            <a:off x="749160" y="5283360"/>
            <a:ext cx="2692440" cy="635040"/>
          </a:xfrm>
          <a:prstGeom prst="rect">
            <a:avLst/>
          </a:prstGeom>
          <a:ln>
            <a:noFill/>
          </a:ln>
        </p:spPr>
      </p:pic>
      <p:pic>
        <p:nvPicPr>
          <p:cNvPr id="462" name="" descr=""/>
          <p:cNvPicPr/>
          <p:nvPr/>
        </p:nvPicPr>
        <p:blipFill>
          <a:blip r:embed="rId5"/>
          <a:stretch/>
        </p:blipFill>
        <p:spPr>
          <a:xfrm>
            <a:off x="1422360" y="5867280"/>
            <a:ext cx="1498680" cy="85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2100240" y="3135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Optical Resonant Cavities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4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Triangular cavities are practical for use in transmission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Defines an optical axis; rejects light not in Gaussian fundamental mode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Acts as a ‘low pass filter’ for intensity fluctuations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AC934EAC-1A77-4E53-80C4-44A3DC8BB13D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6" name="CustomShape 4"/>
          <p:cNvSpPr/>
          <p:nvPr/>
        </p:nvSpPr>
        <p:spPr>
          <a:xfrm rot="8100000">
            <a:off x="2363040" y="2979000"/>
            <a:ext cx="685440" cy="151920"/>
          </a:xfrm>
          <a:prstGeom prst="rect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5"/>
          <p:cNvSpPr/>
          <p:nvPr/>
        </p:nvSpPr>
        <p:spPr>
          <a:xfrm flipV="1" rot="2700000">
            <a:off x="2358000" y="3704400"/>
            <a:ext cx="685440" cy="151920"/>
          </a:xfrm>
          <a:prstGeom prst="rect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6"/>
          <p:cNvSpPr/>
          <p:nvPr/>
        </p:nvSpPr>
        <p:spPr>
          <a:xfrm rot="5400000">
            <a:off x="6257160" y="3150720"/>
            <a:ext cx="91404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75" y="9193"/>
                </a:moveTo>
                <a:cubicBezTo>
                  <a:pt x="4427" y="5862"/>
                  <a:pt x="7385" y="3497"/>
                  <a:pt x="10800" y="3497"/>
                </a:cubicBezTo>
                <a:cubicBezTo>
                  <a:pt x="14214" y="3497"/>
                  <a:pt x="17172" y="5862"/>
                  <a:pt x="17924" y="9193"/>
                </a:cubicBezTo>
                <a:lnTo>
                  <a:pt x="21335" y="8423"/>
                </a:lnTo>
                <a:cubicBezTo>
                  <a:pt x="20224" y="3498"/>
                  <a:pt x="15849" y="0"/>
                  <a:pt x="10799" y="0"/>
                </a:cubicBezTo>
                <a:cubicBezTo>
                  <a:pt x="5750" y="0"/>
                  <a:pt x="1375" y="3498"/>
                  <a:pt x="264" y="8423"/>
                </a:cubicBezTo>
                <a:close/>
              </a:path>
            </a:pathLst>
          </a:cu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Line 7"/>
          <p:cNvSpPr/>
          <p:nvPr/>
        </p:nvSpPr>
        <p:spPr>
          <a:xfrm>
            <a:off x="1798920" y="3417120"/>
            <a:ext cx="52578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Line 8"/>
          <p:cNvSpPr/>
          <p:nvPr/>
        </p:nvSpPr>
        <p:spPr>
          <a:xfrm>
            <a:off x="2751480" y="3115440"/>
            <a:ext cx="360" cy="60660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Line 9"/>
          <p:cNvSpPr/>
          <p:nvPr/>
        </p:nvSpPr>
        <p:spPr>
          <a:xfrm flipV="1">
            <a:off x="2751480" y="3417120"/>
            <a:ext cx="4152960" cy="28584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Line 10"/>
          <p:cNvSpPr/>
          <p:nvPr/>
        </p:nvSpPr>
        <p:spPr>
          <a:xfrm>
            <a:off x="2751480" y="3131640"/>
            <a:ext cx="4152960" cy="28548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Line 11"/>
          <p:cNvSpPr/>
          <p:nvPr/>
        </p:nvSpPr>
        <p:spPr>
          <a:xfrm flipV="1">
            <a:off x="1684800" y="3729960"/>
            <a:ext cx="723960" cy="493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Line 12"/>
          <p:cNvSpPr/>
          <p:nvPr/>
        </p:nvSpPr>
        <p:spPr>
          <a:xfrm flipH="1" flipV="1">
            <a:off x="1684800" y="3036240"/>
            <a:ext cx="723960" cy="493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75" name="Picture 15" descr=""/>
          <p:cNvPicPr/>
          <p:nvPr/>
        </p:nvPicPr>
        <p:blipFill>
          <a:blip r:embed="rId1"/>
          <a:stretch/>
        </p:blipFill>
        <p:spPr>
          <a:xfrm>
            <a:off x="4402800" y="4682520"/>
            <a:ext cx="4708800" cy="2106360"/>
          </a:xfrm>
          <a:prstGeom prst="rect">
            <a:avLst/>
          </a:prstGeom>
          <a:ln>
            <a:noFill/>
          </a:ln>
        </p:spPr>
      </p:pic>
      <p:sp>
        <p:nvSpPr>
          <p:cNvPr id="476" name="CustomShape 13"/>
          <p:cNvSpPr/>
          <p:nvPr/>
        </p:nvSpPr>
        <p:spPr>
          <a:xfrm>
            <a:off x="7937280" y="6556320"/>
            <a:ext cx="7358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F. Bondu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7" name="Picture 17" descr=""/>
          <p:cNvPicPr/>
          <p:nvPr/>
        </p:nvPicPr>
        <p:blipFill>
          <a:blip r:embed="rId2"/>
          <a:stretch/>
        </p:blipFill>
        <p:spPr>
          <a:xfrm>
            <a:off x="0" y="4827960"/>
            <a:ext cx="4370760" cy="200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4" descr=""/>
          <p:cNvPicPr/>
          <p:nvPr/>
        </p:nvPicPr>
        <p:blipFill>
          <a:blip r:embed="rId1"/>
          <a:stretch/>
        </p:blipFill>
        <p:spPr>
          <a:xfrm>
            <a:off x="2987640" y="4460040"/>
            <a:ext cx="2390040" cy="239760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Thanks to…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4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Persons loaning slides and more: J. McIver, M. Evans, S. Whitcomb, J.Kissel, J. Kanner, S.L. Danilishin, and many others hopefully acknowledged on slides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LIGO Lab – MIT, Caltech, Hanford and Livingston Observatories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LIGO Scientific Collaboration; Virgo and KAGRA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Consortium and Pulsar Timing Array Collaborations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US National Science Foundation for extraordinary support and perseverance for LIGO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90AA278-806C-46AC-A720-836DCD27E6CD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2100240" y="30384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Pendulums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9" name="TextShape 2"/>
          <p:cNvSpPr txBox="1"/>
          <p:nvPr/>
        </p:nvSpPr>
        <p:spPr>
          <a:xfrm>
            <a:off x="70200" y="1355760"/>
            <a:ext cx="887220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Pendulum suspensions for optics which serve as test masses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Need test masses to be ‘free’ in along the relevant measurement axis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detectors operate in Earth’s gravitational field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Hang optics like a clock pendulum;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above the resonant frequency, mirror is ‘free’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Inertia of the mass provides seismic isolation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Single stage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(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o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/f)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;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two stages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(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o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/f)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4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Provides flexibility for alignment and actuation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C11839A-40DC-4ACE-9145-5F64DFC9A1C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81" name="Picture 12" descr=""/>
          <p:cNvPicPr/>
          <p:nvPr/>
        </p:nvPicPr>
        <p:blipFill>
          <a:blip r:embed="rId1"/>
          <a:stretch/>
        </p:blipFill>
        <p:spPr>
          <a:xfrm>
            <a:off x="5315400" y="2992680"/>
            <a:ext cx="3988800" cy="3864960"/>
          </a:xfrm>
          <a:prstGeom prst="rect">
            <a:avLst/>
          </a:prstGeom>
          <a:ln>
            <a:noFill/>
          </a:ln>
        </p:spPr>
      </p:pic>
      <p:pic>
        <p:nvPicPr>
          <p:cNvPr id="482" name="Picture 5" descr=""/>
          <p:cNvPicPr/>
          <p:nvPr/>
        </p:nvPicPr>
        <p:blipFill>
          <a:blip r:embed="rId2"/>
          <a:stretch/>
        </p:blipFill>
        <p:spPr>
          <a:xfrm>
            <a:off x="2269440" y="4089600"/>
            <a:ext cx="1338120" cy="2643480"/>
          </a:xfrm>
          <a:prstGeom prst="rect">
            <a:avLst/>
          </a:prstGeom>
          <a:ln>
            <a:noFill/>
          </a:ln>
        </p:spPr>
      </p:pic>
      <p:sp>
        <p:nvSpPr>
          <p:cNvPr id="483" name="CustomShape 4"/>
          <p:cNvSpPr/>
          <p:nvPr/>
        </p:nvSpPr>
        <p:spPr>
          <a:xfrm>
            <a:off x="1461960" y="5997600"/>
            <a:ext cx="746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Optic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CustomShape 5"/>
          <p:cNvSpPr/>
          <p:nvPr/>
        </p:nvSpPr>
        <p:spPr>
          <a:xfrm>
            <a:off x="3704040" y="5266080"/>
            <a:ext cx="13438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Suspension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Fibers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CustomShape 6"/>
          <p:cNvSpPr/>
          <p:nvPr/>
        </p:nvSpPr>
        <p:spPr>
          <a:xfrm>
            <a:off x="839880" y="4482000"/>
            <a:ext cx="13957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Penultimate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Mass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2100240" y="30384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Servo control systems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7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Used throughout gravitational-wave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Longitudinal control: holding optical cavities on resonance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Maintaining laser frequency compatible with reference cavity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Angular controls: keeping optical cavities aligned with optical axes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Suppressing noise – ‘Null’ servoes maintaining measured quantity to zero, and reading out control signal as measure of system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29F16C09-BAC7-4BC5-A87D-7A3185F6045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89" name="Picture 4" descr=""/>
          <p:cNvPicPr/>
          <p:nvPr/>
        </p:nvPicPr>
        <p:blipFill>
          <a:blip r:embed="rId1"/>
          <a:stretch/>
        </p:blipFill>
        <p:spPr>
          <a:xfrm>
            <a:off x="60120" y="3676680"/>
            <a:ext cx="9143640" cy="304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2" descr=""/>
          <p:cNvPicPr/>
          <p:nvPr/>
        </p:nvPicPr>
        <p:blipFill>
          <a:blip r:embed="rId1"/>
          <a:stretch/>
        </p:blipFill>
        <p:spPr>
          <a:xfrm>
            <a:off x="5737680" y="4520880"/>
            <a:ext cx="3405960" cy="2336760"/>
          </a:xfrm>
          <a:prstGeom prst="rect">
            <a:avLst/>
          </a:prstGeom>
          <a:ln>
            <a:noFill/>
          </a:ln>
        </p:spPr>
      </p:pic>
      <p:sp>
        <p:nvSpPr>
          <p:cNvPr id="491" name="TextShape 1"/>
          <p:cNvSpPr txBox="1"/>
          <p:nvPr/>
        </p:nvSpPr>
        <p:spPr>
          <a:xfrm>
            <a:off x="451800" y="-3240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Pound-Drever-Hall Cavity control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2" name="CustomShape 2"/>
          <p:cNvSpPr/>
          <p:nvPr/>
        </p:nvSpPr>
        <p:spPr>
          <a:xfrm>
            <a:off x="653040" y="1237680"/>
            <a:ext cx="79815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Modulation (Electro-Optic Modulator) effectively sweeps the frequency back and forth over cavity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Mixer effectively takes difference of signal above and below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Equals zero if on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Send this ‘error signal’ back to control laser frequency – or cavity length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FC8C876-37F6-4D43-9128-5E97DF2D19B4}" type="slidenum">
              <a:rPr b="1" lang="fr-FR" sz="1200" spc="-1" strike="noStrike">
                <a:solidFill>
                  <a:srgbClr val="8b97f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494" name="Picture 7" descr=""/>
          <p:cNvPicPr/>
          <p:nvPr/>
        </p:nvPicPr>
        <p:blipFill>
          <a:blip r:embed="rId2"/>
          <a:stretch/>
        </p:blipFill>
        <p:spPr>
          <a:xfrm>
            <a:off x="-162000" y="2709360"/>
            <a:ext cx="6194520" cy="3385440"/>
          </a:xfrm>
          <a:prstGeom prst="rect">
            <a:avLst/>
          </a:prstGeom>
          <a:ln>
            <a:noFill/>
          </a:ln>
        </p:spPr>
      </p:pic>
      <p:sp>
        <p:nvSpPr>
          <p:cNvPr id="495" name="CustomShape 4"/>
          <p:cNvSpPr/>
          <p:nvPr/>
        </p:nvSpPr>
        <p:spPr>
          <a:xfrm>
            <a:off x="3159720" y="6465240"/>
            <a:ext cx="2473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E.Black,AJP 69-79, 2001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5"/>
          <p:cNvSpPr/>
          <p:nvPr/>
        </p:nvSpPr>
        <p:spPr>
          <a:xfrm>
            <a:off x="2070360" y="5265720"/>
            <a:ext cx="4182840" cy="630360"/>
          </a:xfrm>
          <a:prstGeom prst="curvedConnector3">
            <a:avLst>
              <a:gd name="adj1" fmla="val -3518"/>
            </a:avLst>
          </a:prstGeom>
          <a:noFill/>
          <a:ln>
            <a:round/>
            <a:tailEnd len="lg" type="triangle" w="lg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97" name="Picture 4" descr=""/>
          <p:cNvPicPr/>
          <p:nvPr/>
        </p:nvPicPr>
        <p:blipFill>
          <a:blip r:embed="rId3"/>
          <a:stretch/>
        </p:blipFill>
        <p:spPr>
          <a:xfrm>
            <a:off x="6253560" y="2794320"/>
            <a:ext cx="2327760" cy="1772640"/>
          </a:xfrm>
          <a:prstGeom prst="rect">
            <a:avLst/>
          </a:prstGeom>
          <a:ln>
            <a:noFill/>
          </a:ln>
        </p:spPr>
      </p:pic>
      <p:sp>
        <p:nvSpPr>
          <p:cNvPr id="498" name="CustomShape 6"/>
          <p:cNvSpPr/>
          <p:nvPr/>
        </p:nvSpPr>
        <p:spPr>
          <a:xfrm>
            <a:off x="7224840" y="3878640"/>
            <a:ext cx="5724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7"/>
          <p:cNvSpPr/>
          <p:nvPr/>
        </p:nvSpPr>
        <p:spPr>
          <a:xfrm>
            <a:off x="7498080" y="5541120"/>
            <a:ext cx="136800" cy="136800"/>
          </a:xfrm>
          <a:prstGeom prst="ellipse">
            <a:avLst/>
          </a:prstGeom>
          <a:solidFill>
            <a:srgbClr val="ff0000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icture 2" descr=""/>
          <p:cNvPicPr/>
          <p:nvPr/>
        </p:nvPicPr>
        <p:blipFill>
          <a:blip r:embed="rId1"/>
          <a:stretch/>
        </p:blipFill>
        <p:spPr>
          <a:xfrm>
            <a:off x="5737680" y="4520880"/>
            <a:ext cx="3405960" cy="2336760"/>
          </a:xfrm>
          <a:prstGeom prst="rect">
            <a:avLst/>
          </a:prstGeom>
          <a:ln>
            <a:noFill/>
          </a:ln>
        </p:spPr>
      </p:pic>
      <p:sp>
        <p:nvSpPr>
          <p:cNvPr id="501" name="TextShape 1"/>
          <p:cNvSpPr txBox="1"/>
          <p:nvPr/>
        </p:nvSpPr>
        <p:spPr>
          <a:xfrm>
            <a:off x="451800" y="-3240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Pound-Drever-Hall Cavity control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2" name="CustomShape 2"/>
          <p:cNvSpPr/>
          <p:nvPr/>
        </p:nvSpPr>
        <p:spPr>
          <a:xfrm>
            <a:off x="653040" y="1237680"/>
            <a:ext cx="79815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Modulation (Electro-Optic Modulator) effectively sweeps the frequency back and forth over cavity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Mixer effectively takes difference of signal above and below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Equals zero if on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Send this ‘error signal’ back to control laser frequency – or cavity length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0C7CDBD-4F49-468C-B80C-5A9C421A5D67}" type="slidenum">
              <a:rPr b="1" lang="fr-FR" sz="1200" spc="-1" strike="noStrike">
                <a:solidFill>
                  <a:srgbClr val="8b97f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04" name="Picture 7" descr=""/>
          <p:cNvPicPr/>
          <p:nvPr/>
        </p:nvPicPr>
        <p:blipFill>
          <a:blip r:embed="rId2"/>
          <a:stretch/>
        </p:blipFill>
        <p:spPr>
          <a:xfrm>
            <a:off x="-162000" y="2709360"/>
            <a:ext cx="6194520" cy="3385440"/>
          </a:xfrm>
          <a:prstGeom prst="rect">
            <a:avLst/>
          </a:prstGeom>
          <a:ln>
            <a:noFill/>
          </a:ln>
        </p:spPr>
      </p:pic>
      <p:sp>
        <p:nvSpPr>
          <p:cNvPr id="505" name="CustomShape 4"/>
          <p:cNvSpPr/>
          <p:nvPr/>
        </p:nvSpPr>
        <p:spPr>
          <a:xfrm>
            <a:off x="3159720" y="6465240"/>
            <a:ext cx="2473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E.Black,AJP 69-79, 2001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CustomShape 5"/>
          <p:cNvSpPr/>
          <p:nvPr/>
        </p:nvSpPr>
        <p:spPr>
          <a:xfrm>
            <a:off x="2070360" y="5265720"/>
            <a:ext cx="4182840" cy="630360"/>
          </a:xfrm>
          <a:prstGeom prst="curvedConnector3">
            <a:avLst>
              <a:gd name="adj1" fmla="val -3518"/>
            </a:avLst>
          </a:prstGeom>
          <a:noFill/>
          <a:ln>
            <a:round/>
            <a:tailEnd len="lg" type="triangle" w="lg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507" name="Picture 4" descr=""/>
          <p:cNvPicPr/>
          <p:nvPr/>
        </p:nvPicPr>
        <p:blipFill>
          <a:blip r:embed="rId3"/>
          <a:stretch/>
        </p:blipFill>
        <p:spPr>
          <a:xfrm>
            <a:off x="6253560" y="2794320"/>
            <a:ext cx="2327760" cy="1772640"/>
          </a:xfrm>
          <a:prstGeom prst="rect">
            <a:avLst/>
          </a:prstGeom>
          <a:ln>
            <a:noFill/>
          </a:ln>
        </p:spPr>
      </p:pic>
      <p:sp>
        <p:nvSpPr>
          <p:cNvPr id="508" name="CustomShape 6"/>
          <p:cNvSpPr/>
          <p:nvPr/>
        </p:nvSpPr>
        <p:spPr>
          <a:xfrm flipV="1">
            <a:off x="7269480" y="3788280"/>
            <a:ext cx="575640" cy="234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7"/>
          <p:cNvSpPr/>
          <p:nvPr/>
        </p:nvSpPr>
        <p:spPr>
          <a:xfrm>
            <a:off x="7551360" y="5324400"/>
            <a:ext cx="136800" cy="136800"/>
          </a:xfrm>
          <a:prstGeom prst="ellipse">
            <a:avLst/>
          </a:prstGeom>
          <a:solidFill>
            <a:srgbClr val="ff0000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2" descr=""/>
          <p:cNvPicPr/>
          <p:nvPr/>
        </p:nvPicPr>
        <p:blipFill>
          <a:blip r:embed="rId1"/>
          <a:stretch/>
        </p:blipFill>
        <p:spPr>
          <a:xfrm>
            <a:off x="5737680" y="4520880"/>
            <a:ext cx="3405960" cy="2336760"/>
          </a:xfrm>
          <a:prstGeom prst="rect">
            <a:avLst/>
          </a:prstGeom>
          <a:ln>
            <a:noFill/>
          </a:ln>
        </p:spPr>
      </p:pic>
      <p:sp>
        <p:nvSpPr>
          <p:cNvPr id="511" name="TextShape 1"/>
          <p:cNvSpPr txBox="1"/>
          <p:nvPr/>
        </p:nvSpPr>
        <p:spPr>
          <a:xfrm>
            <a:off x="451800" y="-3240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Basic Building Blocks: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Pound-Drever-Hall Cavity control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2" name="CustomShape 2"/>
          <p:cNvSpPr/>
          <p:nvPr/>
        </p:nvSpPr>
        <p:spPr>
          <a:xfrm>
            <a:off x="653040" y="1237680"/>
            <a:ext cx="79815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Modulation (Electro-Optic Modulator) effectively sweeps the frequency back and forth over cavity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Mixer effectively takes difference of signal above and below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Equals zero if on resonance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Send this ‘error signal’ back to control laser frequency – or cavity length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3" name="TextShape 3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AA8D203-E5F4-49CD-A988-DA09D8369949}" type="slidenum">
              <a:rPr b="1" lang="fr-FR" sz="1200" spc="-1" strike="noStrike">
                <a:solidFill>
                  <a:srgbClr val="8b97f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14" name="Picture 7" descr=""/>
          <p:cNvPicPr/>
          <p:nvPr/>
        </p:nvPicPr>
        <p:blipFill>
          <a:blip r:embed="rId2"/>
          <a:stretch/>
        </p:blipFill>
        <p:spPr>
          <a:xfrm>
            <a:off x="-162000" y="2709360"/>
            <a:ext cx="6194520" cy="3385440"/>
          </a:xfrm>
          <a:prstGeom prst="rect">
            <a:avLst/>
          </a:prstGeom>
          <a:ln>
            <a:noFill/>
          </a:ln>
        </p:spPr>
      </p:pic>
      <p:sp>
        <p:nvSpPr>
          <p:cNvPr id="515" name="CustomShape 4"/>
          <p:cNvSpPr/>
          <p:nvPr/>
        </p:nvSpPr>
        <p:spPr>
          <a:xfrm>
            <a:off x="3159720" y="6465240"/>
            <a:ext cx="24735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E.Black,AJP 69-79, 2001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CustomShape 5"/>
          <p:cNvSpPr/>
          <p:nvPr/>
        </p:nvSpPr>
        <p:spPr>
          <a:xfrm>
            <a:off x="2070360" y="5265720"/>
            <a:ext cx="4182840" cy="630360"/>
          </a:xfrm>
          <a:prstGeom prst="curvedConnector3">
            <a:avLst>
              <a:gd name="adj1" fmla="val -3518"/>
            </a:avLst>
          </a:prstGeom>
          <a:noFill/>
          <a:ln>
            <a:round/>
            <a:tailEnd len="lg" type="triangle" w="lg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517" name="Picture 4" descr=""/>
          <p:cNvPicPr/>
          <p:nvPr/>
        </p:nvPicPr>
        <p:blipFill>
          <a:blip r:embed="rId3"/>
          <a:stretch/>
        </p:blipFill>
        <p:spPr>
          <a:xfrm>
            <a:off x="6253560" y="2794320"/>
            <a:ext cx="2327760" cy="1772640"/>
          </a:xfrm>
          <a:prstGeom prst="rect">
            <a:avLst/>
          </a:prstGeom>
          <a:ln>
            <a:noFill/>
          </a:ln>
        </p:spPr>
      </p:pic>
      <p:sp>
        <p:nvSpPr>
          <p:cNvPr id="518" name="CustomShape 6"/>
          <p:cNvSpPr/>
          <p:nvPr/>
        </p:nvSpPr>
        <p:spPr>
          <a:xfrm flipV="1">
            <a:off x="7726680" y="3218760"/>
            <a:ext cx="319680" cy="90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7"/>
          <p:cNvSpPr/>
          <p:nvPr/>
        </p:nvSpPr>
        <p:spPr>
          <a:xfrm>
            <a:off x="7658280" y="4779360"/>
            <a:ext cx="136800" cy="136800"/>
          </a:xfrm>
          <a:prstGeom prst="ellipse">
            <a:avLst/>
          </a:prstGeom>
          <a:solidFill>
            <a:srgbClr val="ff0000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1362600" y="314280"/>
            <a:ext cx="612900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Useful paradigm in considering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limits to detector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451080" y="1355760"/>
            <a:ext cx="7787160" cy="51876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Ability to measure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position of our test mass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Shot noise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Scattered light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Laser light defects – intensity, position, mode shape, frequency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Electronics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True noise motions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the reference surface on our ‘free test mass’ which can mask GWs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Thermal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Radiation pressure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Environmental mechanical forces – seismic, anthropogenic, weather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Stray electric, magnetic fields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Accidental noise forces from our control systems and sensors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F00BCBD-1816-4F4F-9DF5-F9D2E52284E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Shape 1"/>
          <p:cNvSpPr txBox="1"/>
          <p:nvPr/>
        </p:nvSpPr>
        <p:spPr>
          <a:xfrm>
            <a:off x="1862280" y="246384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What are the ‘fundamental’ limits to sensitivity?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4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57EFD59-26F2-40F2-AB3F-073D6F5DED4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39" descr=""/>
          <p:cNvPicPr/>
          <p:nvPr/>
        </p:nvPicPr>
        <p:blipFill>
          <a:blip r:embed="rId1"/>
          <a:stretch/>
        </p:blipFill>
        <p:spPr>
          <a:xfrm>
            <a:off x="5443200" y="11160"/>
            <a:ext cx="3700440" cy="1915200"/>
          </a:xfrm>
          <a:prstGeom prst="rect">
            <a:avLst/>
          </a:prstGeom>
          <a:ln>
            <a:noFill/>
          </a:ln>
        </p:spPr>
      </p:pic>
      <p:sp>
        <p:nvSpPr>
          <p:cNvPr id="527" name="TextShape 1"/>
          <p:cNvSpPr txBox="1"/>
          <p:nvPr/>
        </p:nvSpPr>
        <p:spPr>
          <a:xfrm>
            <a:off x="0" y="2253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Readout</a:t>
            </a:r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8" name="TextShape 2"/>
          <p:cNvSpPr txBox="1"/>
          <p:nvPr/>
        </p:nvSpPr>
        <p:spPr>
          <a:xfrm>
            <a:off x="0" y="1355760"/>
            <a:ext cx="3835080" cy="55018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Shot noise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ability to resolve a fringe shift due to a GW (Poisson counting statistics)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Zum gegenwärtigen Stand </a:t>
            </a:r>
            <a:br/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des Strahlungsproblems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,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A. Einstein, 1909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Fringe Resolution at high frequencies improves as as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      (laser power)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1/2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C256230-0002-4626-AD2C-4B74EB245BF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30" name="Picture 4" descr=""/>
          <p:cNvPicPr/>
          <p:nvPr/>
        </p:nvPicPr>
        <p:blipFill>
          <a:blip r:embed="rId2"/>
          <a:srcRect l="5409" t="9742" r="10306" b="4039"/>
          <a:stretch/>
        </p:blipFill>
        <p:spPr>
          <a:xfrm>
            <a:off x="3547800" y="2295360"/>
            <a:ext cx="5508360" cy="4354200"/>
          </a:xfrm>
          <a:prstGeom prst="rect">
            <a:avLst/>
          </a:prstGeom>
          <a:ln>
            <a:noFill/>
          </a:ln>
        </p:spPr>
      </p:pic>
      <p:sp>
        <p:nvSpPr>
          <p:cNvPr id="531" name="CustomShape 4"/>
          <p:cNvSpPr/>
          <p:nvPr/>
        </p:nvSpPr>
        <p:spPr>
          <a:xfrm flipH="1">
            <a:off x="8641440" y="3498840"/>
            <a:ext cx="360" cy="97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5"/>
          <p:cNvSpPr/>
          <p:nvPr/>
        </p:nvSpPr>
        <p:spPr>
          <a:xfrm flipH="1">
            <a:off x="7879320" y="4095720"/>
            <a:ext cx="360" cy="9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6"/>
          <p:cNvSpPr/>
          <p:nvPr/>
        </p:nvSpPr>
        <p:spPr>
          <a:xfrm flipH="1">
            <a:off x="7095240" y="4570200"/>
            <a:ext cx="360" cy="9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34" name="Picture 2" descr=""/>
          <p:cNvPicPr/>
          <p:nvPr/>
        </p:nvPicPr>
        <p:blipFill>
          <a:blip r:embed="rId3"/>
          <a:stretch/>
        </p:blipFill>
        <p:spPr>
          <a:xfrm>
            <a:off x="203400" y="4095720"/>
            <a:ext cx="3074400" cy="113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icture 14" descr=""/>
          <p:cNvPicPr/>
          <p:nvPr/>
        </p:nvPicPr>
        <p:blipFill>
          <a:blip r:embed="rId1"/>
          <a:stretch/>
        </p:blipFill>
        <p:spPr>
          <a:xfrm>
            <a:off x="290880" y="2022840"/>
            <a:ext cx="2698560" cy="993240"/>
          </a:xfrm>
          <a:prstGeom prst="rect">
            <a:avLst/>
          </a:prstGeom>
          <a:ln>
            <a:noFill/>
          </a:ln>
        </p:spPr>
      </p:pic>
      <p:pic>
        <p:nvPicPr>
          <p:cNvPr id="536" name="Picture 39" descr=""/>
          <p:cNvPicPr/>
          <p:nvPr/>
        </p:nvPicPr>
        <p:blipFill>
          <a:blip r:embed="rId2"/>
          <a:stretch/>
        </p:blipFill>
        <p:spPr>
          <a:xfrm>
            <a:off x="5443200" y="0"/>
            <a:ext cx="3700440" cy="1915200"/>
          </a:xfrm>
          <a:prstGeom prst="rect">
            <a:avLst/>
          </a:prstGeom>
          <a:ln>
            <a:noFill/>
          </a:ln>
        </p:spPr>
      </p:pic>
      <p:sp>
        <p:nvSpPr>
          <p:cNvPr id="537" name="TextShape 1"/>
          <p:cNvSpPr txBox="1"/>
          <p:nvPr/>
        </p:nvSpPr>
        <p:spPr>
          <a:xfrm>
            <a:off x="28440" y="24300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Readout</a:t>
            </a:r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8" name="TextShape 2"/>
          <p:cNvSpPr txBox="1"/>
          <p:nvPr/>
        </p:nvSpPr>
        <p:spPr>
          <a:xfrm>
            <a:off x="0" y="1177560"/>
            <a:ext cx="3729960" cy="5547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Shot noise – ability to resolve a fringe shift due to a GW (counting statistics)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Radiation Pressure noise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–buffeting of test mass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by photons increases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low-frequency noise –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 heavy test masses!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Standard Quantum Limit’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5950CF6-08A5-43A8-B361-D2BF1C955E1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40" name="Picture 4" descr=""/>
          <p:cNvPicPr/>
          <p:nvPr/>
        </p:nvPicPr>
        <p:blipFill>
          <a:blip r:embed="rId3"/>
          <a:srcRect l="5409" t="9742" r="10306" b="4039"/>
          <a:stretch/>
        </p:blipFill>
        <p:spPr>
          <a:xfrm>
            <a:off x="3547800" y="2295360"/>
            <a:ext cx="5508360" cy="4354200"/>
          </a:xfrm>
          <a:prstGeom prst="rect">
            <a:avLst/>
          </a:prstGeom>
          <a:ln>
            <a:noFill/>
          </a:ln>
        </p:spPr>
      </p:pic>
      <p:sp>
        <p:nvSpPr>
          <p:cNvPr id="541" name="CustomShape 4"/>
          <p:cNvSpPr/>
          <p:nvPr/>
        </p:nvSpPr>
        <p:spPr>
          <a:xfrm flipH="1">
            <a:off x="8641440" y="3498840"/>
            <a:ext cx="360" cy="97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5"/>
          <p:cNvSpPr/>
          <p:nvPr/>
        </p:nvSpPr>
        <p:spPr>
          <a:xfrm flipH="1">
            <a:off x="7879320" y="4095720"/>
            <a:ext cx="360" cy="9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6"/>
          <p:cNvSpPr/>
          <p:nvPr/>
        </p:nvSpPr>
        <p:spPr>
          <a:xfrm flipH="1">
            <a:off x="7095240" y="4570200"/>
            <a:ext cx="360" cy="97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7"/>
          <p:cNvSpPr/>
          <p:nvPr/>
        </p:nvSpPr>
        <p:spPr>
          <a:xfrm flipV="1">
            <a:off x="4325760" y="4400280"/>
            <a:ext cx="37584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fd150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8"/>
          <p:cNvSpPr/>
          <p:nvPr/>
        </p:nvSpPr>
        <p:spPr>
          <a:xfrm flipV="1">
            <a:off x="4492440" y="4673520"/>
            <a:ext cx="374400" cy="2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fd150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9"/>
          <p:cNvSpPr/>
          <p:nvPr/>
        </p:nvSpPr>
        <p:spPr>
          <a:xfrm flipV="1">
            <a:off x="4701960" y="4949640"/>
            <a:ext cx="375840" cy="242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360">
            <a:solidFill>
              <a:srgbClr val="fd150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47" name="Picture 2" descr=""/>
          <p:cNvPicPr/>
          <p:nvPr/>
        </p:nvPicPr>
        <p:blipFill>
          <a:blip r:embed="rId4"/>
          <a:stretch/>
        </p:blipFill>
        <p:spPr>
          <a:xfrm>
            <a:off x="294840" y="5543280"/>
            <a:ext cx="3140280" cy="857160"/>
          </a:xfrm>
          <a:prstGeom prst="rect">
            <a:avLst/>
          </a:prstGeom>
          <a:ln>
            <a:noFill/>
          </a:ln>
        </p:spPr>
      </p:pic>
      <p:pic>
        <p:nvPicPr>
          <p:cNvPr id="548" name="Picture 3" descr=""/>
          <p:cNvPicPr/>
          <p:nvPr/>
        </p:nvPicPr>
        <p:blipFill>
          <a:blip r:embed="rId5"/>
          <a:stretch/>
        </p:blipFill>
        <p:spPr>
          <a:xfrm>
            <a:off x="834120" y="4570200"/>
            <a:ext cx="1537200" cy="1035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Picture 3" descr=""/>
          <p:cNvPicPr/>
          <p:nvPr/>
        </p:nvPicPr>
        <p:blipFill>
          <a:blip r:embed="rId1"/>
          <a:stretch/>
        </p:blipFill>
        <p:spPr>
          <a:xfrm>
            <a:off x="3775680" y="2207880"/>
            <a:ext cx="5267160" cy="4200480"/>
          </a:xfrm>
          <a:prstGeom prst="rect">
            <a:avLst/>
          </a:prstGeom>
          <a:ln>
            <a:noFill/>
          </a:ln>
        </p:spPr>
      </p:pic>
      <p:sp>
        <p:nvSpPr>
          <p:cNvPr id="550" name="TextShape 1"/>
          <p:cNvSpPr txBox="1"/>
          <p:nvPr/>
        </p:nvSpPr>
        <p:spPr>
          <a:xfrm>
            <a:off x="1900080" y="384120"/>
            <a:ext cx="48560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Internal motion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51" name="TextShape 2"/>
          <p:cNvSpPr txBox="1"/>
          <p:nvPr/>
        </p:nvSpPr>
        <p:spPr>
          <a:xfrm>
            <a:off x="0" y="1187640"/>
            <a:ext cx="4082400" cy="56700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Thermal noise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–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kT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energy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 mechanical mode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Über die von der molekularkinetischen Theorie </a:t>
            </a:r>
            <a:br/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der Wärmegeforderte Bewegung </a:t>
            </a:r>
            <a:br/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von in ruhenden Flüssigkeiten suspendierten Teilchen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,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A. Einstein, 1905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Simple Harmonic Oscillator: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Distributed in frequency according to real part of impedance 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988A777-CA9F-4A44-8172-6D9260FDF4E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53" name="Picture 1" descr=""/>
          <p:cNvPicPr/>
          <p:nvPr/>
        </p:nvPicPr>
        <p:blipFill>
          <a:blip r:embed="rId2"/>
          <a:stretch/>
        </p:blipFill>
        <p:spPr>
          <a:xfrm>
            <a:off x="7112160" y="0"/>
            <a:ext cx="2031480" cy="1729080"/>
          </a:xfrm>
          <a:prstGeom prst="rect">
            <a:avLst/>
          </a:prstGeom>
          <a:ln>
            <a:noFill/>
          </a:ln>
        </p:spPr>
      </p:pic>
      <p:pic>
        <p:nvPicPr>
          <p:cNvPr id="554" name="Picture 10" descr=""/>
          <p:cNvPicPr/>
          <p:nvPr/>
        </p:nvPicPr>
        <p:blipFill>
          <a:blip r:embed="rId3"/>
          <a:stretch/>
        </p:blipFill>
        <p:spPr>
          <a:xfrm>
            <a:off x="145800" y="3906360"/>
            <a:ext cx="3629520" cy="744120"/>
          </a:xfrm>
          <a:prstGeom prst="rect">
            <a:avLst/>
          </a:prstGeom>
          <a:ln>
            <a:noFill/>
          </a:ln>
        </p:spPr>
      </p:pic>
      <p:pic>
        <p:nvPicPr>
          <p:cNvPr id="555" name="Picture 3" descr=""/>
          <p:cNvPicPr/>
          <p:nvPr/>
        </p:nvPicPr>
        <p:blipFill>
          <a:blip r:embed="rId4"/>
          <a:stretch/>
        </p:blipFill>
        <p:spPr>
          <a:xfrm>
            <a:off x="480240" y="5486040"/>
            <a:ext cx="2940480" cy="941760"/>
          </a:xfrm>
          <a:prstGeom prst="rect">
            <a:avLst/>
          </a:prstGeom>
          <a:ln>
            <a:noFill/>
          </a:ln>
        </p:spPr>
      </p:pic>
      <p:pic>
        <p:nvPicPr>
          <p:cNvPr id="556" name="Picture 4" descr=""/>
          <p:cNvPicPr/>
          <p:nvPr/>
        </p:nvPicPr>
        <p:blipFill>
          <a:blip r:embed="rId5"/>
          <a:stretch/>
        </p:blipFill>
        <p:spPr>
          <a:xfrm>
            <a:off x="2654640" y="4967640"/>
            <a:ext cx="926280" cy="285840"/>
          </a:xfrm>
          <a:prstGeom prst="rect">
            <a:avLst/>
          </a:prstGeom>
          <a:ln>
            <a:noFill/>
          </a:ln>
        </p:spPr>
      </p:pic>
      <p:sp>
        <p:nvSpPr>
          <p:cNvPr id="557" name="CustomShape 4"/>
          <p:cNvSpPr/>
          <p:nvPr/>
        </p:nvSpPr>
        <p:spPr>
          <a:xfrm>
            <a:off x="4082760" y="1224720"/>
            <a:ext cx="3029040" cy="106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fr-FR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Low-loss materials, monolithic construction</a:t>
            </a:r>
            <a:endParaRPr b="0" lang="fr-FR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fr-FR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5"/>
          <p:cNvSpPr/>
          <p:nvPr/>
        </p:nvSpPr>
        <p:spPr>
          <a:xfrm>
            <a:off x="7213680" y="3670200"/>
            <a:ext cx="980640" cy="328680"/>
          </a:xfrm>
          <a:prstGeom prst="wedgeRoundRectCallout">
            <a:avLst>
              <a:gd name="adj1" fmla="val -40454"/>
              <a:gd name="adj2" fmla="val 131250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</a:t>
            </a:r>
            <a:r>
              <a:rPr b="0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i="1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Q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9" name="CustomShape 6"/>
          <p:cNvSpPr/>
          <p:nvPr/>
        </p:nvSpPr>
        <p:spPr>
          <a:xfrm>
            <a:off x="6111000" y="4843440"/>
            <a:ext cx="951480" cy="330480"/>
          </a:xfrm>
          <a:prstGeom prst="wedgeRoundRectCallout">
            <a:avLst>
              <a:gd name="adj1" fmla="val 77271"/>
              <a:gd name="adj2" fmla="val -41666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</a:t>
            </a:r>
            <a:r>
              <a:rPr b="0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i="1" lang="fr-FR" sz="1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Q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References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515160" y="1227600"/>
            <a:ext cx="7772040" cy="55202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Weiss R. Electromagnetically coupled broadband gravitational antenna, 1972 – historical interest.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1"/>
              </a:rPr>
              <a:t>https://dcc.ligo.org/LIGO-P720002/public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LIGO The 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2"/>
              </a:rPr>
              <a:t>LIGO Scientific Collaboration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3"/>
              </a:rPr>
              <a:t>https://arxiv.org/pdf/1411.4547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Saulson PR. Fundamentals of interferometric gravitational wave detectors (second edition). World Scientific, 2017 – good general introduction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Siegman AE. Lasers (revised). University Science Books; 1986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Reitze D, Saulson P, Grote H. Advanced interferometric gravitational-wave detectors. World Scientific Publishing; 2019.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Harms J. Terrestrial gravity Fluctuations. Living Reviews in Relativity. 2019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4"/>
              </a:rPr>
              <a:t>https://link.springer.com/article/10.1007/s41114-019-0022-2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Harry G, Bodiya T, DeSalvo R. Optical coatings and thermal noise in precision measurement. Cambridge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Heinert D, Hofmann G, Nawrodt R. Fluctuation dissipation at work: Thermal noise in Reflective optical coatings for GW detectors. In: 2014 IEEE Metrology for Aerospace (MetroAeroSpace); 2014. p. 293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Martynov D, Hall E, Abbott B, et al. Sensitivity of the advanced LIGO detectors at the beginning of gravitational wave astronomy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5"/>
              </a:rPr>
              <a:t>https://arxiv.org/abs/1604.00439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McCuller L, Whittle C, Ganapathy D, et al. Frequency-dependent squeezing for Advanced LIGO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6"/>
              </a:rPr>
              <a:t>https://export.arxiv.org/pdf/2003.13443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guide to LIGO-Virgo detector noise and extraction of transient gravitational-wave signals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7"/>
              </a:rPr>
              <a:t>https://arxiv.org/pdf/1908.11170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 telescope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8"/>
              </a:rPr>
              <a:t>http://www.et-gw.eu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Cosmic explorer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9"/>
              </a:rPr>
              <a:t>https://cosmicexplorer.org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Hobbs G, Dai S. Gravitational wave research using pulsar timing arrays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10"/>
              </a:rPr>
              <a:t>https://export.arxiv.org/pdf/1707.01615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NANOGrav 12.5-year Data Set: Search For An Isotropic Stochastic Gravitational-Wave Background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11"/>
              </a:rPr>
              <a:t>https://arxiv.org/pdf/2009.04496</a:t>
            </a: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241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Mission Proposal </a:t>
            </a:r>
            <a:r>
              <a:rPr b="0" lang="en-US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  <a:hlinkClick r:id="rId12"/>
              </a:rPr>
              <a:t>https://dms.cosmos.esa.int/COSMOS/doc_fetch.php?id=3753414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1A517B3-1154-44A1-92A9-8EC3D9121AB1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1900080" y="384120"/>
            <a:ext cx="48560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Internal motion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61" name="TextShape 2"/>
          <p:cNvSpPr txBox="1"/>
          <p:nvPr/>
        </p:nvSpPr>
        <p:spPr>
          <a:xfrm>
            <a:off x="0" y="1187640"/>
            <a:ext cx="4082400" cy="56700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Thermal noise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–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kT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energy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per mechanical mode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Über die von der molekularkinetischen Theorie </a:t>
            </a:r>
            <a:br/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der Wärmegeforderte Bewegung </a:t>
            </a:r>
            <a:br/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von in ruhenden Flüssigkeiten suspendierten Teilchen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,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A. Einstein, 1905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Simple Harmonic Oscillator: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Distributed in frequency according to real part of impedance 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2B6EA6B1-7A40-4237-85BD-D5873C70E92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63" name="Picture 4" descr=""/>
          <p:cNvPicPr/>
          <p:nvPr/>
        </p:nvPicPr>
        <p:blipFill>
          <a:blip r:embed="rId1"/>
          <a:srcRect l="5409" t="9742" r="10306" b="4039"/>
          <a:stretch/>
        </p:blipFill>
        <p:spPr>
          <a:xfrm>
            <a:off x="3547800" y="2287800"/>
            <a:ext cx="5508360" cy="4354200"/>
          </a:xfrm>
          <a:prstGeom prst="rect">
            <a:avLst/>
          </a:prstGeom>
          <a:ln>
            <a:noFill/>
          </a:ln>
        </p:spPr>
      </p:pic>
      <p:sp>
        <p:nvSpPr>
          <p:cNvPr id="564" name="CustomShape 4"/>
          <p:cNvSpPr/>
          <p:nvPr/>
        </p:nvSpPr>
        <p:spPr>
          <a:xfrm flipH="1">
            <a:off x="4734720" y="4019760"/>
            <a:ext cx="78084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5"/>
          <p:cNvSpPr/>
          <p:nvPr/>
        </p:nvSpPr>
        <p:spPr>
          <a:xfrm flipH="1">
            <a:off x="5124960" y="4614840"/>
            <a:ext cx="782280" cy="4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66" name="Picture 1" descr=""/>
          <p:cNvPicPr/>
          <p:nvPr/>
        </p:nvPicPr>
        <p:blipFill>
          <a:blip r:embed="rId2"/>
          <a:stretch/>
        </p:blipFill>
        <p:spPr>
          <a:xfrm>
            <a:off x="7112160" y="0"/>
            <a:ext cx="2031480" cy="1729080"/>
          </a:xfrm>
          <a:prstGeom prst="rect">
            <a:avLst/>
          </a:prstGeom>
          <a:ln>
            <a:noFill/>
          </a:ln>
        </p:spPr>
      </p:pic>
      <p:pic>
        <p:nvPicPr>
          <p:cNvPr id="567" name="Picture 10" descr=""/>
          <p:cNvPicPr/>
          <p:nvPr/>
        </p:nvPicPr>
        <p:blipFill>
          <a:blip r:embed="rId3"/>
          <a:stretch/>
        </p:blipFill>
        <p:spPr>
          <a:xfrm>
            <a:off x="145800" y="3906360"/>
            <a:ext cx="3629520" cy="744120"/>
          </a:xfrm>
          <a:prstGeom prst="rect">
            <a:avLst/>
          </a:prstGeom>
          <a:ln>
            <a:noFill/>
          </a:ln>
        </p:spPr>
      </p:pic>
      <p:pic>
        <p:nvPicPr>
          <p:cNvPr id="568" name="Picture 3" descr=""/>
          <p:cNvPicPr/>
          <p:nvPr/>
        </p:nvPicPr>
        <p:blipFill>
          <a:blip r:embed="rId4"/>
          <a:stretch/>
        </p:blipFill>
        <p:spPr>
          <a:xfrm>
            <a:off x="480240" y="5486040"/>
            <a:ext cx="2940480" cy="941760"/>
          </a:xfrm>
          <a:prstGeom prst="rect">
            <a:avLst/>
          </a:prstGeom>
          <a:ln>
            <a:noFill/>
          </a:ln>
        </p:spPr>
      </p:pic>
      <p:pic>
        <p:nvPicPr>
          <p:cNvPr id="569" name="Picture 4" descr=""/>
          <p:cNvPicPr/>
          <p:nvPr/>
        </p:nvPicPr>
        <p:blipFill>
          <a:blip r:embed="rId5"/>
          <a:stretch/>
        </p:blipFill>
        <p:spPr>
          <a:xfrm>
            <a:off x="2654640" y="4967640"/>
            <a:ext cx="926280" cy="285840"/>
          </a:xfrm>
          <a:prstGeom prst="rect">
            <a:avLst/>
          </a:prstGeom>
          <a:ln>
            <a:noFill/>
          </a:ln>
        </p:spPr>
      </p:pic>
      <p:sp>
        <p:nvSpPr>
          <p:cNvPr id="570" name="CustomShape 6"/>
          <p:cNvSpPr/>
          <p:nvPr/>
        </p:nvSpPr>
        <p:spPr>
          <a:xfrm>
            <a:off x="4082760" y="1224720"/>
            <a:ext cx="3029040" cy="106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fr-FR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Low-loss materials, monolithic construction</a:t>
            </a:r>
            <a:endParaRPr b="0" lang="fr-FR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fr-FR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Shape 1"/>
          <p:cNvSpPr txBox="1"/>
          <p:nvPr/>
        </p:nvSpPr>
        <p:spPr>
          <a:xfrm>
            <a:off x="1427760" y="298800"/>
            <a:ext cx="48560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Internal motion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2" name="TextShape 2"/>
          <p:cNvSpPr txBox="1"/>
          <p:nvPr/>
        </p:nvSpPr>
        <p:spPr>
          <a:xfrm>
            <a:off x="0" y="1187640"/>
            <a:ext cx="3855600" cy="56700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Advanced LIGO, the dielectric optical coating has a rather large loss tangent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 10</a:t>
            </a:r>
            <a:r>
              <a:rPr b="0" lang="en-US" sz="17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-4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, compared to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r>
            <a:r>
              <a:rPr b="0" lang="en-US" sz="17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-8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for fused silica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Fluctuation-Dissipation theorem says this is where the greatest motion is found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And: the coating is the surface that is sensed by the laser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This is the dominant limit in the critical 50-200 Hz band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3F8EFBE8-9EA3-4C58-BF5E-E243BAC2EF4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74" name="Picture 4" descr=""/>
          <p:cNvPicPr/>
          <p:nvPr/>
        </p:nvPicPr>
        <p:blipFill>
          <a:blip r:embed="rId1"/>
          <a:srcRect l="5409" t="9742" r="10306" b="4039"/>
          <a:stretch/>
        </p:blipFill>
        <p:spPr>
          <a:xfrm>
            <a:off x="3547800" y="2265480"/>
            <a:ext cx="5508360" cy="4354200"/>
          </a:xfrm>
          <a:prstGeom prst="rect">
            <a:avLst/>
          </a:prstGeom>
          <a:ln>
            <a:noFill/>
          </a:ln>
        </p:spPr>
      </p:pic>
      <p:sp>
        <p:nvSpPr>
          <p:cNvPr id="575" name="CustomShape 4"/>
          <p:cNvSpPr/>
          <p:nvPr/>
        </p:nvSpPr>
        <p:spPr>
          <a:xfrm flipH="1">
            <a:off x="5710320" y="4638960"/>
            <a:ext cx="276840" cy="77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76" name="Picture 3" descr=""/>
          <p:cNvPicPr/>
          <p:nvPr/>
        </p:nvPicPr>
        <p:blipFill>
          <a:blip r:embed="rId2"/>
          <a:stretch/>
        </p:blipFill>
        <p:spPr>
          <a:xfrm>
            <a:off x="6340320" y="0"/>
            <a:ext cx="2803320" cy="226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1772280" y="3711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Forces on test mass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78" name="TextShape 2"/>
          <p:cNvSpPr txBox="1"/>
          <p:nvPr/>
        </p:nvSpPr>
        <p:spPr>
          <a:xfrm>
            <a:off x="0" y="1176480"/>
            <a:ext cx="6314400" cy="57891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Ultimate limit on the lowest frequency detectors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on- or  under-ground: 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Newtownian background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wandering net gravity vector;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Forbiddingly large for ~3Hz and lower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ABFF6E3-7333-4E19-B7F1-35726256D1F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80" name="Content Placeholder 4" descr=""/>
          <p:cNvPicPr/>
          <p:nvPr/>
        </p:nvPicPr>
        <p:blipFill>
          <a:blip r:embed="rId1"/>
          <a:stretch/>
        </p:blipFill>
        <p:spPr>
          <a:xfrm rot="60000">
            <a:off x="6928920" y="-44280"/>
            <a:ext cx="2225520" cy="2299680"/>
          </a:xfrm>
          <a:prstGeom prst="rect">
            <a:avLst/>
          </a:prstGeom>
          <a:ln>
            <a:noFill/>
          </a:ln>
        </p:spPr>
      </p:pic>
      <p:pic>
        <p:nvPicPr>
          <p:cNvPr id="581" name="Picture 2" descr=""/>
          <p:cNvPicPr/>
          <p:nvPr/>
        </p:nvPicPr>
        <p:blipFill>
          <a:blip r:embed="rId2"/>
          <a:stretch/>
        </p:blipFill>
        <p:spPr>
          <a:xfrm>
            <a:off x="44640" y="2419200"/>
            <a:ext cx="3728880" cy="1715760"/>
          </a:xfrm>
          <a:prstGeom prst="rect">
            <a:avLst/>
          </a:prstGeom>
          <a:ln>
            <a:noFill/>
          </a:ln>
        </p:spPr>
      </p:pic>
      <p:pic>
        <p:nvPicPr>
          <p:cNvPr id="582" name="Picture 3" descr=""/>
          <p:cNvPicPr/>
          <p:nvPr/>
        </p:nvPicPr>
        <p:blipFill>
          <a:blip r:embed="rId3"/>
          <a:stretch/>
        </p:blipFill>
        <p:spPr>
          <a:xfrm>
            <a:off x="247680" y="4248720"/>
            <a:ext cx="3242160" cy="2456640"/>
          </a:xfrm>
          <a:prstGeom prst="rect">
            <a:avLst/>
          </a:prstGeom>
          <a:ln>
            <a:noFill/>
          </a:ln>
        </p:spPr>
      </p:pic>
      <p:pic>
        <p:nvPicPr>
          <p:cNvPr id="583" name="Picture 4" descr=""/>
          <p:cNvPicPr/>
          <p:nvPr/>
        </p:nvPicPr>
        <p:blipFill>
          <a:blip r:embed="rId4"/>
          <a:stretch/>
        </p:blipFill>
        <p:spPr>
          <a:xfrm>
            <a:off x="4986360" y="2702160"/>
            <a:ext cx="4157280" cy="4002840"/>
          </a:xfrm>
          <a:prstGeom prst="rect">
            <a:avLst/>
          </a:prstGeom>
          <a:ln>
            <a:noFill/>
          </a:ln>
        </p:spPr>
      </p:pic>
      <p:sp>
        <p:nvSpPr>
          <p:cNvPr id="584" name="CustomShape 4"/>
          <p:cNvSpPr/>
          <p:nvPr/>
        </p:nvSpPr>
        <p:spPr>
          <a:xfrm>
            <a:off x="3773880" y="3153960"/>
            <a:ext cx="1065240" cy="2472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5"/>
          <p:cNvSpPr/>
          <p:nvPr/>
        </p:nvSpPr>
        <p:spPr>
          <a:xfrm flipV="1">
            <a:off x="6300360" y="1303920"/>
            <a:ext cx="1741320" cy="215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6"/>
          <p:cNvSpPr/>
          <p:nvPr/>
        </p:nvSpPr>
        <p:spPr>
          <a:xfrm flipV="1">
            <a:off x="7264440" y="1683720"/>
            <a:ext cx="828360" cy="3713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CustomShape 7"/>
          <p:cNvSpPr/>
          <p:nvPr/>
        </p:nvSpPr>
        <p:spPr>
          <a:xfrm flipV="1">
            <a:off x="8093160" y="1456200"/>
            <a:ext cx="101160" cy="318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8"/>
          <p:cNvSpPr/>
          <p:nvPr/>
        </p:nvSpPr>
        <p:spPr>
          <a:xfrm flipV="1">
            <a:off x="6027480" y="1456200"/>
            <a:ext cx="2065320" cy="3614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633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9"/>
          <p:cNvSpPr/>
          <p:nvPr/>
        </p:nvSpPr>
        <p:spPr>
          <a:xfrm>
            <a:off x="3436920" y="6579360"/>
            <a:ext cx="1377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Images: J. Harms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"/>
          <p:cNvSpPr txBox="1"/>
          <p:nvPr/>
        </p:nvSpPr>
        <p:spPr>
          <a:xfrm>
            <a:off x="1772280" y="3711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Forces on test mass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1" name="TextShape 2"/>
          <p:cNvSpPr txBox="1"/>
          <p:nvPr/>
        </p:nvSpPr>
        <p:spPr>
          <a:xfrm>
            <a:off x="0" y="1176480"/>
            <a:ext cx="3882240" cy="57891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LIGO (and Virgo) expect to be limited by this noise source – 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After all technical noise sources beaten down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At low optical power (no radiation pressure noise)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the 10-30 Hz range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would </a:t>
            </a:r>
            <a:r>
              <a:rPr b="1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love</a:t>
            </a:r>
            <a:r>
              <a:rPr b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to be limited only by this noise source!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Want to go a bit lower?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 underground.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Want to go much lower?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 to space.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5A27D8DD-9140-49CC-868C-7FB505B0AF4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93" name="Content Placeholder 4" descr=""/>
          <p:cNvPicPr/>
          <p:nvPr/>
        </p:nvPicPr>
        <p:blipFill>
          <a:blip r:embed="rId1"/>
          <a:stretch/>
        </p:blipFill>
        <p:spPr>
          <a:xfrm rot="60000">
            <a:off x="6928920" y="-44280"/>
            <a:ext cx="2225520" cy="2299680"/>
          </a:xfrm>
          <a:prstGeom prst="rect">
            <a:avLst/>
          </a:prstGeom>
          <a:ln>
            <a:noFill/>
          </a:ln>
        </p:spPr>
      </p:pic>
      <p:sp>
        <p:nvSpPr>
          <p:cNvPr id="594" name="CustomShape 4"/>
          <p:cNvSpPr/>
          <p:nvPr/>
        </p:nvSpPr>
        <p:spPr>
          <a:xfrm>
            <a:off x="3436920" y="6579360"/>
            <a:ext cx="13773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Images: J. Harms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5" name="Picture 1" descr=""/>
          <p:cNvPicPr/>
          <p:nvPr/>
        </p:nvPicPr>
        <p:blipFill>
          <a:blip r:embed="rId2"/>
          <a:stretch/>
        </p:blipFill>
        <p:spPr>
          <a:xfrm>
            <a:off x="4003200" y="2388600"/>
            <a:ext cx="5014080" cy="4007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Interferometry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97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Quantum measurement effects present both limits to sensitivity 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means to improve the sensitivity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First, increase the light power to reduce shot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 power laser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 loss, high-precision optical components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Optical topologies to increase circulating light power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Optical topologies to distribute light power optimally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.until radiation pressure starts to dominate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Second, use squeezed light to improve sensitivity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Manage coupling between light intensity and light phase (pondermotive squeezing)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Sneak around Heisenberg’s uncertainty principle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70C680C-74DF-461E-BB91-CCA0BE8A1D8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Picture 4" descr=""/>
          <p:cNvPicPr/>
          <p:nvPr/>
        </p:nvPicPr>
        <p:blipFill>
          <a:blip r:embed="rId1"/>
          <a:stretch/>
        </p:blipFill>
        <p:spPr>
          <a:xfrm>
            <a:off x="903240" y="1161360"/>
            <a:ext cx="7508520" cy="5571360"/>
          </a:xfrm>
          <a:prstGeom prst="rect">
            <a:avLst/>
          </a:prstGeom>
          <a:ln>
            <a:noFill/>
          </a:ln>
        </p:spPr>
      </p:pic>
      <p:sp>
        <p:nvSpPr>
          <p:cNvPr id="600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and Signal Recycling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1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LIGO, ~2016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59C6EEAA-7ED4-416F-853B-A5C41A08531E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icture 4" descr=""/>
          <p:cNvPicPr/>
          <p:nvPr/>
        </p:nvPicPr>
        <p:blipFill>
          <a:blip r:embed="rId1"/>
          <a:stretch/>
        </p:blipFill>
        <p:spPr>
          <a:xfrm>
            <a:off x="903240" y="1161360"/>
            <a:ext cx="7525800" cy="5584320"/>
          </a:xfrm>
          <a:prstGeom prst="rect">
            <a:avLst/>
          </a:prstGeom>
          <a:ln>
            <a:noFill/>
          </a:ln>
        </p:spPr>
      </p:pic>
      <p:sp>
        <p:nvSpPr>
          <p:cNvPr id="60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and Signal Recycling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5" name="TextShape 2"/>
          <p:cNvSpPr txBox="1"/>
          <p:nvPr/>
        </p:nvSpPr>
        <p:spPr>
          <a:xfrm>
            <a:off x="171360" y="1355760"/>
            <a:ext cx="81338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4km FP cavities on resonance;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 loss, high input transmission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Most (~97%) input light reflected back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BeamSplitter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7138E57-447B-4BC7-ADCA-230001D10C4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7" name="CustomShape 4"/>
          <p:cNvSpPr/>
          <p:nvPr/>
        </p:nvSpPr>
        <p:spPr>
          <a:xfrm>
            <a:off x="4785480" y="1239480"/>
            <a:ext cx="1086840" cy="2519280"/>
          </a:xfrm>
          <a:prstGeom prst="roundRect">
            <a:avLst>
              <a:gd name="adj" fmla="val 16667"/>
            </a:avLst>
          </a:prstGeom>
          <a:noFill/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5"/>
          <p:cNvSpPr/>
          <p:nvPr/>
        </p:nvSpPr>
        <p:spPr>
          <a:xfrm rot="5400000">
            <a:off x="6512760" y="2867040"/>
            <a:ext cx="1086840" cy="2519280"/>
          </a:xfrm>
          <a:prstGeom prst="roundRect">
            <a:avLst>
              <a:gd name="adj" fmla="val 16667"/>
            </a:avLst>
          </a:prstGeom>
          <a:noFill/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09" name="Picture 7" descr=""/>
          <p:cNvPicPr/>
          <p:nvPr/>
        </p:nvPicPr>
        <p:blipFill>
          <a:blip r:embed="rId2"/>
          <a:stretch/>
        </p:blipFill>
        <p:spPr>
          <a:xfrm>
            <a:off x="6861240" y="1364400"/>
            <a:ext cx="1231560" cy="1854000"/>
          </a:xfrm>
          <a:prstGeom prst="rect">
            <a:avLst/>
          </a:prstGeom>
          <a:ln>
            <a:noFill/>
          </a:ln>
        </p:spPr>
      </p:pic>
      <p:sp>
        <p:nvSpPr>
          <p:cNvPr id="610" name="CustomShape 6"/>
          <p:cNvSpPr/>
          <p:nvPr/>
        </p:nvSpPr>
        <p:spPr>
          <a:xfrm flipV="1">
            <a:off x="5515920" y="1453320"/>
            <a:ext cx="1872000" cy="80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icture 4" descr=""/>
          <p:cNvPicPr/>
          <p:nvPr/>
        </p:nvPicPr>
        <p:blipFill>
          <a:blip r:embed="rId1"/>
          <a:stretch/>
        </p:blipFill>
        <p:spPr>
          <a:xfrm>
            <a:off x="903240" y="1176480"/>
            <a:ext cx="7508520" cy="5571360"/>
          </a:xfrm>
          <a:prstGeom prst="rect">
            <a:avLst/>
          </a:prstGeom>
          <a:ln>
            <a:noFill/>
          </a:ln>
        </p:spPr>
      </p:pic>
      <p:sp>
        <p:nvSpPr>
          <p:cNvPr id="612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and Signal Recycling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Michelson Interferometer phase set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to minimum in output, so maximum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reflection toward laser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35F34B44-6199-4149-AB19-672C24DCD9D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15" name="CustomShape 4"/>
          <p:cNvSpPr/>
          <p:nvPr/>
        </p:nvSpPr>
        <p:spPr>
          <a:xfrm rot="5400000">
            <a:off x="4942080" y="1133640"/>
            <a:ext cx="3400200" cy="3387960"/>
          </a:xfrm>
          <a:prstGeom prst="roundRect">
            <a:avLst>
              <a:gd name="adj" fmla="val 16667"/>
            </a:avLst>
          </a:prstGeom>
          <a:noFill/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16" name="Picture 7" descr=""/>
          <p:cNvPicPr/>
          <p:nvPr/>
        </p:nvPicPr>
        <p:blipFill>
          <a:blip r:embed="rId2"/>
          <a:stretch/>
        </p:blipFill>
        <p:spPr>
          <a:xfrm>
            <a:off x="2034000" y="5063760"/>
            <a:ext cx="1666440" cy="1339560"/>
          </a:xfrm>
          <a:prstGeom prst="rect">
            <a:avLst/>
          </a:prstGeom>
          <a:ln>
            <a:noFill/>
          </a:ln>
        </p:spPr>
      </p:pic>
      <p:sp>
        <p:nvSpPr>
          <p:cNvPr id="617" name="CustomShape 5"/>
          <p:cNvSpPr/>
          <p:nvPr/>
        </p:nvSpPr>
        <p:spPr>
          <a:xfrm rot="16200000">
            <a:off x="1424520" y="5596920"/>
            <a:ext cx="102132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Output power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CustomShape 6"/>
          <p:cNvSpPr/>
          <p:nvPr/>
        </p:nvSpPr>
        <p:spPr>
          <a:xfrm>
            <a:off x="2114640" y="6331680"/>
            <a:ext cx="1740240" cy="27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Path length difference Δ</a:t>
            </a:r>
            <a:r>
              <a:rPr b="0" i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9" name="CustomShape 7"/>
          <p:cNvSpPr/>
          <p:nvPr/>
        </p:nvSpPr>
        <p:spPr>
          <a:xfrm flipH="1">
            <a:off x="2836800" y="4972320"/>
            <a:ext cx="2111040" cy="123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8"/>
          <p:cNvSpPr/>
          <p:nvPr/>
        </p:nvSpPr>
        <p:spPr>
          <a:xfrm flipH="1">
            <a:off x="3327120" y="4186800"/>
            <a:ext cx="1013400" cy="105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Picture 4" descr=""/>
          <p:cNvPicPr/>
          <p:nvPr/>
        </p:nvPicPr>
        <p:blipFill>
          <a:blip r:embed="rId1"/>
          <a:stretch/>
        </p:blipFill>
        <p:spPr>
          <a:xfrm>
            <a:off x="903240" y="1161360"/>
            <a:ext cx="7508520" cy="5571360"/>
          </a:xfrm>
          <a:prstGeom prst="rect">
            <a:avLst/>
          </a:prstGeom>
          <a:ln>
            <a:noFill/>
          </a:ln>
        </p:spPr>
      </p:pic>
      <p:sp>
        <p:nvSpPr>
          <p:cNvPr id="622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and Signal Recycling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3" name="TextShape 2"/>
          <p:cNvSpPr txBox="1"/>
          <p:nvPr/>
        </p:nvSpPr>
        <p:spPr>
          <a:xfrm>
            <a:off x="294480" y="1161360"/>
            <a:ext cx="8010720" cy="48358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Form resonant cavity with the ‘mirror’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formed by Michelson, and the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Recycling Cavity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Increases circulating light power ~30x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4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55F0DB4A-7B1A-40CC-A979-3EEAA2F82624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5" name="CustomShape 4"/>
          <p:cNvSpPr/>
          <p:nvPr/>
        </p:nvSpPr>
        <p:spPr>
          <a:xfrm rot="5400000">
            <a:off x="4942080" y="1133640"/>
            <a:ext cx="3400200" cy="338796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6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4100000"/>
          </a:gradFill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5"/>
          <p:cNvSpPr/>
          <p:nvPr/>
        </p:nvSpPr>
        <p:spPr>
          <a:xfrm rot="5400000">
            <a:off x="3307320" y="3266280"/>
            <a:ext cx="578880" cy="751320"/>
          </a:xfrm>
          <a:prstGeom prst="roundRect">
            <a:avLst>
              <a:gd name="adj" fmla="val 16667"/>
            </a:avLst>
          </a:prstGeom>
          <a:noFill/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4" descr=""/>
          <p:cNvPicPr/>
          <p:nvPr/>
        </p:nvPicPr>
        <p:blipFill>
          <a:blip r:embed="rId1"/>
          <a:stretch/>
        </p:blipFill>
        <p:spPr>
          <a:xfrm>
            <a:off x="903240" y="1161360"/>
            <a:ext cx="7508520" cy="5571360"/>
          </a:xfrm>
          <a:prstGeom prst="rect">
            <a:avLst/>
          </a:prstGeom>
          <a:ln>
            <a:noFill/>
          </a:ln>
        </p:spPr>
      </p:pic>
      <p:sp>
        <p:nvSpPr>
          <p:cNvPr id="628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and Signal Recycling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29" name="TextShape 2"/>
          <p:cNvSpPr txBox="1"/>
          <p:nvPr/>
        </p:nvSpPr>
        <p:spPr>
          <a:xfrm>
            <a:off x="294480" y="1161360"/>
            <a:ext cx="8010720" cy="48358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Add the Signal Recycling Mirror,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forming a cavity with Michelson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Can set to resonant, anti-resonant,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or inbetween to extract or store the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 signal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CF049E2-7649-42BE-9A10-7CB9495CC9C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1" name="CustomShape 4"/>
          <p:cNvSpPr/>
          <p:nvPr/>
        </p:nvSpPr>
        <p:spPr>
          <a:xfrm rot="5400000">
            <a:off x="4942080" y="1133640"/>
            <a:ext cx="3400200" cy="338796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6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4100000"/>
          </a:gradFill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5"/>
          <p:cNvSpPr/>
          <p:nvPr/>
        </p:nvSpPr>
        <p:spPr>
          <a:xfrm rot="5400000">
            <a:off x="4629600" y="5164560"/>
            <a:ext cx="392760" cy="670320"/>
          </a:xfrm>
          <a:prstGeom prst="roundRect">
            <a:avLst>
              <a:gd name="adj" fmla="val 16667"/>
            </a:avLst>
          </a:prstGeom>
          <a:noFill/>
          <a:ln w="50760">
            <a:solidFill>
              <a:schemeClr val="accent1">
                <a:lumMod val="75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Scope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0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This is the only talk in the Workshop addressing the practical issues of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GWs creating a real, measurable strain in space already discussed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Data analysis with real-world constraints coming in a later lecture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Designed to give those interested in the theory and astrophysics an idea of the techniques, challenges, and opportunities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Some discussion of detection approaches for all frequency domains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Deeper focus on ground-based detectors for stellar-mass events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Qualitative in orientation; references for deeper study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238ED17C-8389-4AFF-A3EC-87FF52791234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5" descr=""/>
          <p:cNvPicPr/>
          <p:nvPr/>
        </p:nvPicPr>
        <p:blipFill>
          <a:blip r:embed="rId1"/>
          <a:srcRect l="3016" t="0" r="0" b="0"/>
          <a:stretch/>
        </p:blipFill>
        <p:spPr>
          <a:xfrm>
            <a:off x="5465160" y="2762280"/>
            <a:ext cx="3612240" cy="4023000"/>
          </a:xfrm>
          <a:prstGeom prst="rect">
            <a:avLst/>
          </a:prstGeom>
          <a:ln>
            <a:noFill/>
          </a:ln>
        </p:spPr>
      </p:pic>
      <p:sp>
        <p:nvSpPr>
          <p:cNvPr id="63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Squeezed light to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reduce quantum noise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35" name="TextShape 2"/>
          <p:cNvSpPr txBox="1"/>
          <p:nvPr/>
        </p:nvSpPr>
        <p:spPr>
          <a:xfrm>
            <a:off x="66240" y="1355760"/>
            <a:ext cx="82389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Heisenberg Uncertainty Principle of QM dictates that precise values of phase, and amplitude, of light cannot be known at the same time: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can choose however to e.g., know the amplitude less well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look more closely at the phase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This corresponds to reducing the high-frequency Shot Noise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our interferometer noise budget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BUT increasing the low-frequency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Radiation Pressure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This is frequency 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dependent squeezing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Squeezing is made by creating pairs of photons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using an optical parametric oscillator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pairs are quantum-mechanically entangled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have correlated arrival times at the detector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This reduces the randomness of the time distribution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7447587-6C4E-4047-8E98-F25DDE41AE69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37" name="Picture 4" descr=""/>
          <p:cNvPicPr/>
          <p:nvPr/>
        </p:nvPicPr>
        <p:blipFill>
          <a:blip r:embed="rId2"/>
          <a:stretch/>
        </p:blipFill>
        <p:spPr>
          <a:xfrm>
            <a:off x="2943000" y="2135160"/>
            <a:ext cx="2704680" cy="545760"/>
          </a:xfrm>
          <a:prstGeom prst="rect">
            <a:avLst/>
          </a:prstGeom>
          <a:ln>
            <a:noFill/>
          </a:ln>
        </p:spPr>
      </p:pic>
      <p:sp>
        <p:nvSpPr>
          <p:cNvPr id="638" name="CustomShape 4"/>
          <p:cNvSpPr/>
          <p:nvPr/>
        </p:nvSpPr>
        <p:spPr>
          <a:xfrm>
            <a:off x="1148760" y="6581160"/>
            <a:ext cx="31712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W. Unruh, PRD 19, 2888 (1979); S.L. Danilishin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525960" y="-136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Quantum shot noise limits the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 frequency sensitivity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40" name="TextShape 2"/>
          <p:cNvSpPr txBox="1"/>
          <p:nvPr/>
        </p:nvSpPr>
        <p:spPr>
          <a:xfrm>
            <a:off x="6641640" y="617940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CCC2DC3-F0F6-48EA-9150-EC794DC4FC9D}" type="slidenum"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41" name="Picture 8" descr=""/>
          <p:cNvPicPr/>
          <p:nvPr/>
        </p:nvPicPr>
        <p:blipFill>
          <a:blip r:embed="rId1"/>
          <a:srcRect l="0" t="26114" r="0" b="22661"/>
          <a:stretch/>
        </p:blipFill>
        <p:spPr>
          <a:xfrm>
            <a:off x="706320" y="1258560"/>
            <a:ext cx="8089920" cy="5432760"/>
          </a:xfrm>
          <a:prstGeom prst="rect">
            <a:avLst/>
          </a:prstGeom>
          <a:ln>
            <a:noFill/>
          </a:ln>
        </p:spPr>
      </p:pic>
      <p:sp>
        <p:nvSpPr>
          <p:cNvPr id="642" name="CustomShape 3"/>
          <p:cNvSpPr/>
          <p:nvPr/>
        </p:nvSpPr>
        <p:spPr>
          <a:xfrm>
            <a:off x="88560" y="5357520"/>
            <a:ext cx="3393720" cy="130716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/>
          </a:gradFill>
          <a:ln>
            <a:solidFill>
              <a:srgbClr val="073ed6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/>
          <a:p>
            <a:pPr marL="91440"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RADIATION PRESSURE NOISE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            Back-action noise caused by random motion of optics due to fluctuations of the number of impinging photons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7728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Additional displacement noise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CustomShape 4"/>
          <p:cNvSpPr/>
          <p:nvPr/>
        </p:nvSpPr>
        <p:spPr>
          <a:xfrm>
            <a:off x="5494320" y="5351040"/>
            <a:ext cx="3737880" cy="130716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/>
          </a:gradFill>
          <a:ln>
            <a:solidFill>
              <a:srgbClr val="073ed6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/>
          <a:p>
            <a:pPr marL="91440" algn="ctr">
              <a:lnSpc>
                <a:spcPct val="100000"/>
              </a:lnSpc>
            </a:pPr>
            <a:r>
              <a:rPr b="1" lang="fr-FR" sz="1600" spc="-1" strike="noStrike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SHOT NOISE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Photon counting noise due to fluctuations of the number of photon detected at the interferometer output         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b="0" i="1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Limitation of the precision to measure arm displacement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4" name="CustomShape 5"/>
          <p:cNvSpPr/>
          <p:nvPr/>
        </p:nvSpPr>
        <p:spPr>
          <a:xfrm>
            <a:off x="5790960" y="2122200"/>
            <a:ext cx="1911240" cy="639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91440" algn="ctr">
              <a:lnSpc>
                <a:spcPct val="100000"/>
              </a:lnSpc>
            </a:pPr>
            <a:r>
              <a:rPr b="1"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P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= stored power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" algn="ctr">
              <a:lnSpc>
                <a:spcPct val="100000"/>
              </a:lnSpc>
            </a:pPr>
            <a:r>
              <a:rPr b="1"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= mirror mass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CustomShape 6"/>
          <p:cNvSpPr/>
          <p:nvPr/>
        </p:nvSpPr>
        <p:spPr>
          <a:xfrm>
            <a:off x="6020640" y="3369240"/>
            <a:ext cx="1717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b279dc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SHOT NOISE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6" name="CustomShape 7"/>
          <p:cNvSpPr/>
          <p:nvPr/>
        </p:nvSpPr>
        <p:spPr>
          <a:xfrm>
            <a:off x="2474640" y="1784880"/>
            <a:ext cx="20188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b279dc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RADIATION PRESSURE 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b279dc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NOISE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7" name="TextShape 8"/>
          <p:cNvSpPr txBox="1"/>
          <p:nvPr/>
        </p:nvSpPr>
        <p:spPr>
          <a:xfrm>
            <a:off x="3212640" y="6179400"/>
            <a:ext cx="2895120" cy="36468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M. Evans, Amaldi 11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48" name="" descr=""/>
          <p:cNvPicPr/>
          <p:nvPr/>
        </p:nvPicPr>
        <p:blipFill>
          <a:blip r:embed="rId2"/>
          <a:stretch/>
        </p:blipFill>
        <p:spPr>
          <a:xfrm>
            <a:off x="3276720" y="3137040"/>
            <a:ext cx="1359000" cy="736560"/>
          </a:xfrm>
          <a:prstGeom prst="rect">
            <a:avLst/>
          </a:prstGeom>
          <a:ln>
            <a:noFill/>
          </a:ln>
        </p:spPr>
      </p:pic>
      <p:pic>
        <p:nvPicPr>
          <p:cNvPr id="649" name="" descr=""/>
          <p:cNvPicPr/>
          <p:nvPr/>
        </p:nvPicPr>
        <p:blipFill>
          <a:blip r:embed="rId3"/>
          <a:stretch/>
        </p:blipFill>
        <p:spPr>
          <a:xfrm>
            <a:off x="6426360" y="4381560"/>
            <a:ext cx="1320840" cy="69840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4"/>
          <a:stretch/>
        </p:blipFill>
        <p:spPr>
          <a:xfrm>
            <a:off x="431640" y="1359000"/>
            <a:ext cx="1143000" cy="92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extShape 1"/>
          <p:cNvSpPr txBox="1"/>
          <p:nvPr/>
        </p:nvSpPr>
        <p:spPr>
          <a:xfrm>
            <a:off x="654120" y="20520"/>
            <a:ext cx="8229240" cy="9230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 </a:t>
            </a:r>
            <a:r>
              <a:rPr b="1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dependent Squeezing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2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CE1C6FE-309E-4B67-9438-112CAF5596C1}" type="slidenum"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53" name="Picture 5" descr=""/>
          <p:cNvPicPr/>
          <p:nvPr/>
        </p:nvPicPr>
        <p:blipFill>
          <a:blip r:embed="rId1"/>
          <a:srcRect l="0" t="7066" r="0" b="0"/>
          <a:stretch/>
        </p:blipFill>
        <p:spPr>
          <a:xfrm>
            <a:off x="1022400" y="1210680"/>
            <a:ext cx="6958080" cy="5098320"/>
          </a:xfrm>
          <a:prstGeom prst="rect">
            <a:avLst/>
          </a:prstGeom>
          <a:ln>
            <a:noFill/>
          </a:ln>
        </p:spPr>
      </p:pic>
      <p:sp>
        <p:nvSpPr>
          <p:cNvPr id="654" name="CustomShape 3"/>
          <p:cNvSpPr/>
          <p:nvPr/>
        </p:nvSpPr>
        <p:spPr>
          <a:xfrm>
            <a:off x="2061720" y="3930120"/>
            <a:ext cx="1904760" cy="913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RADIATION PRESSURE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worse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5" name="CustomShape 4"/>
          <p:cNvSpPr/>
          <p:nvPr/>
        </p:nvSpPr>
        <p:spPr>
          <a:xfrm>
            <a:off x="2801160" y="3373920"/>
            <a:ext cx="212400" cy="433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6" name="CustomShape 5"/>
          <p:cNvSpPr/>
          <p:nvPr/>
        </p:nvSpPr>
        <p:spPr>
          <a:xfrm rot="10800000">
            <a:off x="7981200" y="3807720"/>
            <a:ext cx="178200" cy="3898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7" name="CustomShape 6"/>
          <p:cNvSpPr/>
          <p:nvPr/>
        </p:nvSpPr>
        <p:spPr>
          <a:xfrm>
            <a:off x="1555920" y="6338880"/>
            <a:ext cx="6665040" cy="395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High frequency improvement, no benefit in BNS-BNS range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TextShape 7"/>
          <p:cNvSpPr txBox="1"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M. Evans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59" name="TextShape 8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M. Evans, Amaldi 11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0" name="CustomShape 9"/>
          <p:cNvSpPr/>
          <p:nvPr/>
        </p:nvSpPr>
        <p:spPr>
          <a:xfrm>
            <a:off x="7417800" y="4120200"/>
            <a:ext cx="1622160" cy="913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SHOT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better by a factor of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6" descr=""/>
          <p:cNvPicPr/>
          <p:nvPr/>
        </p:nvPicPr>
        <p:blipFill>
          <a:blip r:embed="rId1"/>
          <a:srcRect l="2348" t="0" r="0" b="0"/>
          <a:stretch/>
        </p:blipFill>
        <p:spPr>
          <a:xfrm>
            <a:off x="5507640" y="2417400"/>
            <a:ext cx="3682080" cy="4440240"/>
          </a:xfrm>
          <a:prstGeom prst="rect">
            <a:avLst/>
          </a:prstGeom>
          <a:ln>
            <a:noFill/>
          </a:ln>
        </p:spPr>
      </p:pic>
      <p:sp>
        <p:nvSpPr>
          <p:cNvPr id="662" name="TextShape 1"/>
          <p:cNvSpPr txBox="1"/>
          <p:nvPr/>
        </p:nvSpPr>
        <p:spPr>
          <a:xfrm>
            <a:off x="1680120" y="253080"/>
            <a:ext cx="615600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 </a:t>
            </a:r>
            <a:r>
              <a:rPr b="0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Dependent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Squeezing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3" name="TextShape 2"/>
          <p:cNvSpPr txBox="1"/>
          <p:nvPr/>
        </p:nvSpPr>
        <p:spPr>
          <a:xfrm>
            <a:off x="201960" y="1201320"/>
            <a:ext cx="8103600" cy="47955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can be more clever!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can adjust the phase of the squeezed light used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Pass through an optical resonant cavity acting as a filter tuned to the transition from Radiation Pressure to Shot Noise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Heisenberg’s principle still holds at any given frequency, but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 look more carefully at the amplitude at low frequencies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the phase at high frequencies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Being implemented in Virgo and LIGO, probably for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next observing run O5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DD32F46-0ABB-4E6A-84F8-D93CDEE5EBA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5" name="CustomShape 4"/>
          <p:cNvSpPr/>
          <p:nvPr/>
        </p:nvSpPr>
        <p:spPr>
          <a:xfrm>
            <a:off x="-215640" y="6604920"/>
            <a:ext cx="77720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f43b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J. Kimble et al., PRD 65, 022002 (2001); </a:t>
            </a: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S.L. Danilishin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6" name="Picture 5" descr=""/>
          <p:cNvPicPr/>
          <p:nvPr/>
        </p:nvPicPr>
        <p:blipFill>
          <a:blip r:embed="rId2"/>
          <a:srcRect l="0" t="7633" r="0" b="0"/>
          <a:stretch/>
        </p:blipFill>
        <p:spPr>
          <a:xfrm>
            <a:off x="618120" y="4199760"/>
            <a:ext cx="4647960" cy="2404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774720" y="20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 </a:t>
            </a:r>
            <a:r>
              <a:rPr b="0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Dependent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Squeezing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8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A5F836C-A1F8-42E6-84E0-79DDE9D060DE}" type="slidenum"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69" name="CustomShape 3"/>
          <p:cNvSpPr/>
          <p:nvPr/>
        </p:nvSpPr>
        <p:spPr>
          <a:xfrm>
            <a:off x="1727280" y="6356520"/>
            <a:ext cx="6324120" cy="333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High frequency improvement, + 25% BNS-BNS range (200 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250 Mpc)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0" name="Picture 8" descr=""/>
          <p:cNvPicPr/>
          <p:nvPr/>
        </p:nvPicPr>
        <p:blipFill>
          <a:blip r:embed="rId1"/>
          <a:stretch/>
        </p:blipFill>
        <p:spPr>
          <a:xfrm>
            <a:off x="1097280" y="1240920"/>
            <a:ext cx="6870240" cy="5079600"/>
          </a:xfrm>
          <a:prstGeom prst="rect">
            <a:avLst/>
          </a:prstGeom>
          <a:ln>
            <a:noFill/>
          </a:ln>
        </p:spPr>
      </p:pic>
      <p:sp>
        <p:nvSpPr>
          <p:cNvPr id="671" name="TextShape 4"/>
          <p:cNvSpPr txBox="1"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M. Evans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2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M. Evans, Amaldi 11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3" name="CustomShape 6"/>
          <p:cNvSpPr/>
          <p:nvPr/>
        </p:nvSpPr>
        <p:spPr>
          <a:xfrm>
            <a:off x="7417800" y="4120200"/>
            <a:ext cx="1622160" cy="913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SHOT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better by a factor of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4" name="CustomShape 7"/>
          <p:cNvSpPr/>
          <p:nvPr/>
        </p:nvSpPr>
        <p:spPr>
          <a:xfrm>
            <a:off x="131760" y="1718640"/>
            <a:ext cx="1904760" cy="913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RADIATION PRESSURE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better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5" name="CustomShape 8"/>
          <p:cNvSpPr/>
          <p:nvPr/>
        </p:nvSpPr>
        <p:spPr>
          <a:xfrm rot="10800000">
            <a:off x="2461320" y="2428560"/>
            <a:ext cx="212400" cy="433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6" name="CustomShape 9"/>
          <p:cNvSpPr/>
          <p:nvPr/>
        </p:nvSpPr>
        <p:spPr>
          <a:xfrm rot="10800000">
            <a:off x="7981200" y="3807720"/>
            <a:ext cx="178200" cy="3898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774720" y="20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Frequency </a:t>
            </a:r>
            <a:r>
              <a:rPr b="0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Dependent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Squeezing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8" name="TextShape 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A5EC1FA-1911-4A62-8D9C-A861B9943DDB}" type="slidenum"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79" name="CustomShape 3"/>
          <p:cNvSpPr/>
          <p:nvPr/>
        </p:nvSpPr>
        <p:spPr>
          <a:xfrm>
            <a:off x="1727280" y="6356520"/>
            <a:ext cx="6324120" cy="3337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High frequency improvement, + 25% BNS-BNS range (200 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250 Mpc)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0" name="Picture 8" descr=""/>
          <p:cNvPicPr/>
          <p:nvPr/>
        </p:nvPicPr>
        <p:blipFill>
          <a:blip r:embed="rId1"/>
          <a:stretch/>
        </p:blipFill>
        <p:spPr>
          <a:xfrm>
            <a:off x="1097280" y="1240920"/>
            <a:ext cx="6870240" cy="5079600"/>
          </a:xfrm>
          <a:prstGeom prst="rect">
            <a:avLst/>
          </a:prstGeom>
          <a:ln>
            <a:noFill/>
          </a:ln>
        </p:spPr>
      </p:pic>
      <p:sp>
        <p:nvSpPr>
          <p:cNvPr id="681" name="TextShape 4"/>
          <p:cNvSpPr txBox="1"/>
          <p:nvPr/>
        </p:nvSpPr>
        <p:spPr>
          <a:xfrm>
            <a:off x="0" y="1090440"/>
            <a:ext cx="9132480" cy="3780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lIns="90000" rIns="90000" tIns="45000" bIns="45000" anchor="ctr"/>
          <a:p>
            <a:pPr algn="r">
              <a:lnSpc>
                <a:spcPct val="100000"/>
              </a:lnSpc>
            </a:pPr>
            <a:r>
              <a:rPr b="1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M. Evans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82" name="TextShape 5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solidFill>
            <a:srgbClr val="dc0081"/>
          </a:solidFill>
          <a:ln w="9360">
            <a:solidFill>
              <a:srgbClr val="d49fff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M. Evans, Amaldi 11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83" name="CustomShape 6"/>
          <p:cNvSpPr/>
          <p:nvPr/>
        </p:nvSpPr>
        <p:spPr>
          <a:xfrm>
            <a:off x="7417800" y="4120200"/>
            <a:ext cx="1622160" cy="913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SHOT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better by a factor of 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4" name="CustomShape 7"/>
          <p:cNvSpPr/>
          <p:nvPr/>
        </p:nvSpPr>
        <p:spPr>
          <a:xfrm>
            <a:off x="131760" y="1718640"/>
            <a:ext cx="1904760" cy="913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RADIATION PRESSURE NOISE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gets better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CustomShape 8"/>
          <p:cNvSpPr/>
          <p:nvPr/>
        </p:nvSpPr>
        <p:spPr>
          <a:xfrm rot="10800000">
            <a:off x="2461320" y="2428560"/>
            <a:ext cx="212400" cy="433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6" name="CustomShape 9"/>
          <p:cNvSpPr/>
          <p:nvPr/>
        </p:nvSpPr>
        <p:spPr>
          <a:xfrm rot="10800000">
            <a:off x="7981200" y="3807720"/>
            <a:ext cx="178200" cy="3898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solidFill>
              <a:srgbClr val="cf99f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7" name="CustomShape 10"/>
          <p:cNvSpPr/>
          <p:nvPr/>
        </p:nvSpPr>
        <p:spPr>
          <a:xfrm>
            <a:off x="1319040" y="5323320"/>
            <a:ext cx="2810160" cy="923040"/>
          </a:xfrm>
          <a:prstGeom prst="wedgeRoundRectCallout">
            <a:avLst>
              <a:gd name="adj1" fmla="val 62074"/>
              <a:gd name="adj2" fmla="val -136631"/>
              <a:gd name="adj3" fmla="val 16667"/>
            </a:avLst>
          </a:prstGeom>
          <a:solidFill>
            <a:srgbClr val="ff0000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Thermal noise in optical coatings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Picture 3" descr=""/>
          <p:cNvPicPr/>
          <p:nvPr/>
        </p:nvPicPr>
        <p:blipFill>
          <a:blip r:embed="rId1"/>
          <a:stretch/>
        </p:blipFill>
        <p:spPr>
          <a:xfrm>
            <a:off x="3815280" y="2449080"/>
            <a:ext cx="5328360" cy="3254760"/>
          </a:xfrm>
          <a:prstGeom prst="rect">
            <a:avLst/>
          </a:prstGeom>
          <a:ln>
            <a:noFill/>
          </a:ln>
        </p:spPr>
      </p:pic>
      <p:sp>
        <p:nvSpPr>
          <p:cNvPr id="689" name="CustomShape 1"/>
          <p:cNvSpPr/>
          <p:nvPr/>
        </p:nvSpPr>
        <p:spPr>
          <a:xfrm>
            <a:off x="3646440" y="2220480"/>
            <a:ext cx="2664720" cy="53352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TextShape 2"/>
          <p:cNvSpPr txBox="1"/>
          <p:nvPr/>
        </p:nvSpPr>
        <p:spPr>
          <a:xfrm>
            <a:off x="1772280" y="226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Keeping it all aligned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1" name="TextShape 3"/>
          <p:cNvSpPr txBox="1"/>
          <p:nvPr/>
        </p:nvSpPr>
        <p:spPr>
          <a:xfrm>
            <a:off x="0" y="1267920"/>
            <a:ext cx="6764400" cy="53632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All cavities require precision alignment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 cavity optics – ‘Test Masses’ as pendulums, but also…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Beamsplitter, ‘recycling’ mirrors,  filter cavities all suspended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Over 4km baseline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r>
            <a:r>
              <a:rPr b="0" lang="en-US" sz="18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-5</a:t>
            </a: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 motions at 1 Hz, </a:t>
            </a:r>
            <a:br/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</a:t>
            </a:r>
            <a:r>
              <a:rPr b="0" lang="en-US" sz="18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</a:t>
            </a:r>
            <a:r>
              <a:rPr b="0" lang="en-US" sz="1800" spc="-1" strike="noStrike" baseline="30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</a:t>
            </a: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m at 20 Hz; </a:t>
            </a:r>
            <a:br/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dynamic range challenge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Nanoradian alignment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Guided control from </a:t>
            </a:r>
            <a:br/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micron to picometer motion, </a:t>
            </a:r>
            <a:br/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coupled cavities on resonance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Fully digital distributed system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15μsec delay over 4km a</a:t>
            </a:r>
            <a:br/>
            <a:r>
              <a:rPr b="0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limit to servo bandwidth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Control system demands </a:t>
            </a:r>
            <a:br/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are extraordinary</a:t>
            </a:r>
            <a:r>
              <a:rPr b="0" lang="en-US" sz="17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TextShape 4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896F610-4097-4D68-9FDF-52B104C88EF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93" name="Content Placeholder 4" descr=""/>
          <p:cNvPicPr/>
          <p:nvPr/>
        </p:nvPicPr>
        <p:blipFill>
          <a:blip r:embed="rId2"/>
          <a:stretch/>
        </p:blipFill>
        <p:spPr>
          <a:xfrm rot="60000">
            <a:off x="6928920" y="-44280"/>
            <a:ext cx="2225520" cy="2299680"/>
          </a:xfrm>
          <a:prstGeom prst="rect">
            <a:avLst/>
          </a:prstGeom>
          <a:ln>
            <a:noFill/>
          </a:ln>
        </p:spPr>
      </p:pic>
      <p:sp>
        <p:nvSpPr>
          <p:cNvPr id="694" name="CustomShape 5"/>
          <p:cNvSpPr/>
          <p:nvPr/>
        </p:nvSpPr>
        <p:spPr>
          <a:xfrm>
            <a:off x="3887280" y="5792760"/>
            <a:ext cx="5275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1/3 of Seismic controls: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The external laminar flow hydraulic positioning system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extShape 1"/>
          <p:cNvSpPr txBox="1"/>
          <p:nvPr/>
        </p:nvSpPr>
        <p:spPr>
          <a:xfrm>
            <a:off x="2110320" y="30420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Partial Servo-control diagram for interferometer control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96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7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E142B33-5CF5-420B-8477-678969E6E2D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98" name="Picture 4" descr=""/>
          <p:cNvPicPr/>
          <p:nvPr/>
        </p:nvPicPr>
        <p:blipFill>
          <a:blip r:embed="rId1"/>
          <a:stretch/>
        </p:blipFill>
        <p:spPr>
          <a:xfrm>
            <a:off x="0" y="1265400"/>
            <a:ext cx="9143640" cy="5592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extShape 1"/>
          <p:cNvSpPr txBox="1"/>
          <p:nvPr/>
        </p:nvSpPr>
        <p:spPr>
          <a:xfrm>
            <a:off x="1605600" y="339480"/>
            <a:ext cx="57949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 LIGO Target Design Sensitivity, basic noise sources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00" name="TextShape 2"/>
          <p:cNvSpPr txBox="1"/>
          <p:nvPr/>
        </p:nvSpPr>
        <p:spPr>
          <a:xfrm>
            <a:off x="6922800" y="6448680"/>
            <a:ext cx="2133360" cy="3646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CE9C714-D3B1-4625-ABA8-62E888E4848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01" name="Picture 5" descr=""/>
          <p:cNvPicPr/>
          <p:nvPr/>
        </p:nvPicPr>
        <p:blipFill>
          <a:blip r:embed="rId1"/>
          <a:stretch/>
        </p:blipFill>
        <p:spPr>
          <a:xfrm>
            <a:off x="457200" y="1257840"/>
            <a:ext cx="8229240" cy="5190480"/>
          </a:xfrm>
          <a:prstGeom prst="rect">
            <a:avLst/>
          </a:prstGeom>
          <a:ln>
            <a:noFill/>
          </a:ln>
        </p:spPr>
      </p:pic>
      <p:sp>
        <p:nvSpPr>
          <p:cNvPr id="702" name="CustomShape 3"/>
          <p:cNvSpPr/>
          <p:nvPr/>
        </p:nvSpPr>
        <p:spPr>
          <a:xfrm>
            <a:off x="6502320" y="4883760"/>
            <a:ext cx="20570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Test mass coating thermal noise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CustomShape 4"/>
          <p:cNvSpPr/>
          <p:nvPr/>
        </p:nvSpPr>
        <p:spPr>
          <a:xfrm>
            <a:off x="3131640" y="5353920"/>
            <a:ext cx="14144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Suspension thermal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CustomShape 5"/>
          <p:cNvSpPr/>
          <p:nvPr/>
        </p:nvSpPr>
        <p:spPr>
          <a:xfrm>
            <a:off x="3352680" y="4947120"/>
            <a:ext cx="11934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8000ff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Quantum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5" name="CustomShape 6"/>
          <p:cNvSpPr/>
          <p:nvPr/>
        </p:nvSpPr>
        <p:spPr>
          <a:xfrm>
            <a:off x="1981080" y="5677200"/>
            <a:ext cx="137124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Gravity gradients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CustomShape 7"/>
          <p:cNvSpPr/>
          <p:nvPr/>
        </p:nvSpPr>
        <p:spPr>
          <a:xfrm>
            <a:off x="1047960" y="4927680"/>
            <a:ext cx="9964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804000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Seismic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7" name="CustomShape 8"/>
          <p:cNvSpPr/>
          <p:nvPr/>
        </p:nvSpPr>
        <p:spPr>
          <a:xfrm>
            <a:off x="5263200" y="4458600"/>
            <a:ext cx="13838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Total noise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CustomShape 9"/>
          <p:cNvSpPr/>
          <p:nvPr/>
        </p:nvSpPr>
        <p:spPr>
          <a:xfrm>
            <a:off x="2557080" y="2978640"/>
            <a:ext cx="8546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648dfc"/>
                </a:solidFill>
                <a:uFill>
                  <a:solidFill>
                    <a:srgbClr val="ffffff"/>
                  </a:solidFill>
                </a:uFill>
                <a:latin typeface="Arial Hebrew Scholar"/>
                <a:ea typeface="Arial Hebrew Scholar"/>
              </a:rPr>
              <a:t>L1: O2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Picture 2" descr=""/>
          <p:cNvPicPr/>
          <p:nvPr/>
        </p:nvPicPr>
        <p:blipFill>
          <a:blip r:embed="rId1"/>
          <a:stretch/>
        </p:blipFill>
        <p:spPr>
          <a:xfrm>
            <a:off x="0" y="1066680"/>
            <a:ext cx="9143640" cy="5790960"/>
          </a:xfrm>
          <a:prstGeom prst="rect">
            <a:avLst/>
          </a:prstGeom>
          <a:ln>
            <a:noFill/>
          </a:ln>
        </p:spPr>
      </p:pic>
      <p:sp>
        <p:nvSpPr>
          <p:cNvPr id="710" name="TextShape 1"/>
          <p:cNvSpPr txBox="1"/>
          <p:nvPr/>
        </p:nvSpPr>
        <p:spPr>
          <a:xfrm>
            <a:off x="1454040" y="256320"/>
            <a:ext cx="7238520" cy="7660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Then there are the technical noise sources….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0E4F79E-ED8B-48B1-AF41-CCDD4B6EBD5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GWs in GR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3" name="TextShape 2"/>
          <p:cNvSpPr txBox="1"/>
          <p:nvPr/>
        </p:nvSpPr>
        <p:spPr>
          <a:xfrm>
            <a:off x="243720" y="1355760"/>
            <a:ext cx="889992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While tests of deviation from GR are important, the detectors I will discuss are built to be sensitive to GR-predicted signals, so assume waves: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Propagating at the speed of light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Creating strain                      in space with (in general) a time dependence 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(t)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Wavelengths                              – ground based currently in short-antenna limit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Two polarizations, 45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to each other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Ring of free ‘test masses’ is deformed by a passing GW – this enables observation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EDFE00B-E7A1-42B6-BB0F-4EA7722C806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65" name="Picture 7" descr=""/>
          <p:cNvPicPr/>
          <p:nvPr/>
        </p:nvPicPr>
        <p:blipFill>
          <a:blip r:embed="rId1"/>
          <a:stretch/>
        </p:blipFill>
        <p:spPr>
          <a:xfrm>
            <a:off x="2130480" y="2678040"/>
            <a:ext cx="1719000" cy="360360"/>
          </a:xfrm>
          <a:prstGeom prst="rect">
            <a:avLst/>
          </a:prstGeom>
          <a:ln>
            <a:noFill/>
          </a:ln>
        </p:spPr>
      </p:pic>
      <p:pic>
        <p:nvPicPr>
          <p:cNvPr id="366" name="Content Placeholder 6" descr=""/>
          <p:cNvPicPr/>
          <p:nvPr/>
        </p:nvPicPr>
        <p:blipFill>
          <a:blip r:embed="rId2"/>
          <a:srcRect l="2929" t="0" r="2929" b="0"/>
          <a:stretch/>
        </p:blipFill>
        <p:spPr>
          <a:xfrm>
            <a:off x="1377000" y="3859920"/>
            <a:ext cx="6715800" cy="3007800"/>
          </a:xfrm>
          <a:prstGeom prst="rect">
            <a:avLst/>
          </a:prstGeom>
          <a:ln>
            <a:noFill/>
          </a:ln>
        </p:spPr>
      </p:pic>
      <p:pic>
        <p:nvPicPr>
          <p:cNvPr id="367" name="Picture 9" descr=""/>
          <p:cNvPicPr/>
          <p:nvPr/>
        </p:nvPicPr>
        <p:blipFill>
          <a:blip r:embed="rId3"/>
          <a:stretch/>
        </p:blipFill>
        <p:spPr>
          <a:xfrm>
            <a:off x="2199600" y="2387520"/>
            <a:ext cx="1271880" cy="269280"/>
          </a:xfrm>
          <a:prstGeom prst="rect">
            <a:avLst/>
          </a:prstGeom>
          <a:ln>
            <a:noFill/>
          </a:ln>
        </p:spPr>
      </p:pic>
      <p:sp>
        <p:nvSpPr>
          <p:cNvPr id="368" name="CustomShape 4"/>
          <p:cNvSpPr/>
          <p:nvPr/>
        </p:nvSpPr>
        <p:spPr>
          <a:xfrm>
            <a:off x="8172360" y="6359400"/>
            <a:ext cx="4690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ESA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1862280" y="23968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Observatory Infrastructure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3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4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316BC15-15C4-4284-858D-110BB5DD0F69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7" descr=""/>
          <p:cNvPicPr/>
          <p:nvPr/>
        </p:nvPicPr>
        <p:blipFill>
          <a:blip r:embed="rId1"/>
          <a:stretch/>
        </p:blipFill>
        <p:spPr>
          <a:xfrm>
            <a:off x="2585160" y="4631040"/>
            <a:ext cx="3018600" cy="1332360"/>
          </a:xfrm>
          <a:prstGeom prst="rect">
            <a:avLst/>
          </a:prstGeom>
          <a:ln>
            <a:noFill/>
          </a:ln>
        </p:spPr>
      </p:pic>
      <p:pic>
        <p:nvPicPr>
          <p:cNvPr id="716" name="Picture 6" descr=""/>
          <p:cNvPicPr/>
          <p:nvPr/>
        </p:nvPicPr>
        <p:blipFill>
          <a:blip r:embed="rId2"/>
          <a:stretch/>
        </p:blipFill>
        <p:spPr>
          <a:xfrm>
            <a:off x="1050840" y="2036520"/>
            <a:ext cx="6359760" cy="1854360"/>
          </a:xfrm>
          <a:prstGeom prst="rect">
            <a:avLst/>
          </a:prstGeom>
          <a:ln>
            <a:noFill/>
          </a:ln>
        </p:spPr>
      </p:pic>
      <p:sp>
        <p:nvSpPr>
          <p:cNvPr id="717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Vacuum System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8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B99AF41-7847-4C49-B23E-2451ECEA54F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19" name="TextShape 3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3 or 4km path of the laser from BeamSplitter to end mirror must be in an excellent vacuum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Polarizability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⍺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of the remaining gas molecules induces path-length fluctuations; again, Poisson Statistics, and an effect proportional to square root of density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⍴</a:t>
            </a:r>
            <a:r>
              <a:rPr b="0" lang="en-US" sz="22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1/2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along the path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Connect locomotive transformer to tubing for I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 heating to outgas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 pump every 2km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(We just spent ~$50M!)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Beam Tube Scattered Light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1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Laser wavelength determines the minimum beam size after 4km propagation – for 1064nm Nd:YAG, this leads to 10-12cm diameter for 1/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</a:t>
            </a:r>
            <a:r>
              <a:rPr b="0" lang="en-US" sz="22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but in fact must be much further in the tails of Gaussian to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 addition, the mirrors are not perfect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dust’ and point defects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Large-scale ‘waviness’ (~10 nm over 10 cm)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1.2m diameter beam tube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baffles to catch scattered light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70827BF-0642-4D40-BCF8-D5107708ACB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23" name="Content Placeholder 4" descr=""/>
          <p:cNvPicPr/>
          <p:nvPr/>
        </p:nvPicPr>
        <p:blipFill>
          <a:blip r:embed="rId1"/>
          <a:stretch/>
        </p:blipFill>
        <p:spPr>
          <a:xfrm>
            <a:off x="831960" y="4713840"/>
            <a:ext cx="7772040" cy="2070000"/>
          </a:xfrm>
          <a:prstGeom prst="rect">
            <a:avLst/>
          </a:prstGeom>
          <a:ln>
            <a:noFill/>
          </a:ln>
        </p:spPr>
      </p:pic>
      <p:pic>
        <p:nvPicPr>
          <p:cNvPr id="724" name="Picture 5" descr=""/>
          <p:cNvPicPr/>
          <p:nvPr/>
        </p:nvPicPr>
        <p:blipFill>
          <a:blip r:embed="rId2"/>
          <a:stretch/>
        </p:blipFill>
        <p:spPr>
          <a:xfrm>
            <a:off x="5958000" y="2555640"/>
            <a:ext cx="3082680" cy="2070000"/>
          </a:xfrm>
          <a:prstGeom prst="rect">
            <a:avLst/>
          </a:prstGeom>
          <a:ln>
            <a:noFill/>
          </a:ln>
        </p:spPr>
      </p:pic>
      <p:sp>
        <p:nvSpPr>
          <p:cNvPr id="725" name="CustomShape 4"/>
          <p:cNvSpPr/>
          <p:nvPr/>
        </p:nvSpPr>
        <p:spPr>
          <a:xfrm rot="16200000">
            <a:off x="8678160" y="3293280"/>
            <a:ext cx="721800" cy="2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Thorlabs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Civil Construction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7" name="TextShape 2"/>
          <p:cNvSpPr txBox="1"/>
          <p:nvPr/>
        </p:nvSpPr>
        <p:spPr>
          <a:xfrm>
            <a:off x="305280" y="1638360"/>
            <a:ext cx="81777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Light travels in straight lines (when far from black holes)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Earth is not flat (whatever some political partisans may say)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Sagitta for 4km is some 1/3m – some earthmoving needed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Also need stable foundation to support 1.2m beam tube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some weather protection for the beam tube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Turns out that there are are stainless-steel eating microbes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Also wasps and black-widow spiders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rodents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and, worst of all, humans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(We just spent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another ~$60M)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EE06C3D8-BAD1-4489-9CE8-2F4C4AFBBBC1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29" name="Picture 4" descr=""/>
          <p:cNvPicPr/>
          <p:nvPr/>
        </p:nvPicPr>
        <p:blipFill>
          <a:blip r:embed="rId1"/>
          <a:stretch/>
        </p:blipFill>
        <p:spPr>
          <a:xfrm>
            <a:off x="6410880" y="3947400"/>
            <a:ext cx="2728080" cy="2910240"/>
          </a:xfrm>
          <a:prstGeom prst="rect">
            <a:avLst/>
          </a:prstGeom>
          <a:ln>
            <a:noFill/>
          </a:ln>
        </p:spPr>
      </p:pic>
      <p:sp>
        <p:nvSpPr>
          <p:cNvPr id="730" name="CustomShape 4"/>
          <p:cNvSpPr/>
          <p:nvPr/>
        </p:nvSpPr>
        <p:spPr>
          <a:xfrm rot="16200000">
            <a:off x="8562960" y="5914080"/>
            <a:ext cx="808560" cy="27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Wikipedia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1" name="Picture 6" descr=""/>
          <p:cNvPicPr/>
          <p:nvPr/>
        </p:nvPicPr>
        <p:blipFill>
          <a:blip r:embed="rId2"/>
          <a:stretch/>
        </p:blipFill>
        <p:spPr>
          <a:xfrm>
            <a:off x="2733120" y="5219640"/>
            <a:ext cx="1128240" cy="945720"/>
          </a:xfrm>
          <a:prstGeom prst="rect">
            <a:avLst/>
          </a:prstGeom>
          <a:ln>
            <a:noFill/>
          </a:ln>
        </p:spPr>
      </p:pic>
      <p:sp>
        <p:nvSpPr>
          <p:cNvPr id="732" name="CustomShape 5"/>
          <p:cNvSpPr/>
          <p:nvPr/>
        </p:nvSpPr>
        <p:spPr>
          <a:xfrm>
            <a:off x="1353240" y="6461640"/>
            <a:ext cx="24076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  <a:hlinkClick r:id="rId3"/>
              </a:rPr>
              <a:t>fantasticpestcontrol.co.uk</a:t>
            </a: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, terro.com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3" name="Picture 8" descr=""/>
          <p:cNvPicPr/>
          <p:nvPr/>
        </p:nvPicPr>
        <p:blipFill>
          <a:blip r:embed="rId4"/>
          <a:stretch/>
        </p:blipFill>
        <p:spPr>
          <a:xfrm>
            <a:off x="1283760" y="5014080"/>
            <a:ext cx="1570320" cy="1234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Shape 1"/>
          <p:cNvSpPr txBox="1"/>
          <p:nvPr/>
        </p:nvSpPr>
        <p:spPr>
          <a:xfrm>
            <a:off x="649080" y="361440"/>
            <a:ext cx="7845840" cy="6069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Civil Construction: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Beam Tube cover, foundation, earthmoving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35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A96654C-0AE5-45D2-9489-D97A2B53CC9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36" name="Picture 8" descr=""/>
          <p:cNvPicPr/>
          <p:nvPr/>
        </p:nvPicPr>
        <p:blipFill>
          <a:blip r:embed="rId1"/>
          <a:srcRect l="0" t="4962" r="0" b="0"/>
          <a:stretch/>
        </p:blipFill>
        <p:spPr>
          <a:xfrm>
            <a:off x="0" y="1160280"/>
            <a:ext cx="9143640" cy="5699880"/>
          </a:xfrm>
          <a:prstGeom prst="rect">
            <a:avLst/>
          </a:prstGeom>
          <a:ln>
            <a:noFill/>
          </a:ln>
        </p:spPr>
      </p:pic>
      <p:pic>
        <p:nvPicPr>
          <p:cNvPr id="737" name="Content Placeholder 12" descr=""/>
          <p:cNvPicPr/>
          <p:nvPr/>
        </p:nvPicPr>
        <p:blipFill>
          <a:blip r:embed="rId2"/>
          <a:srcRect l="0" t="0" r="7833" b="0"/>
          <a:stretch/>
        </p:blipFill>
        <p:spPr>
          <a:xfrm>
            <a:off x="0" y="1160280"/>
            <a:ext cx="3472200" cy="2509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Picture 2" descr=""/>
          <p:cNvPicPr/>
          <p:nvPr/>
        </p:nvPicPr>
        <p:blipFill>
          <a:blip r:embed="rId1"/>
          <a:stretch/>
        </p:blipFill>
        <p:spPr>
          <a:xfrm>
            <a:off x="838800" y="1233000"/>
            <a:ext cx="7720560" cy="5142960"/>
          </a:xfrm>
          <a:prstGeom prst="rect">
            <a:avLst/>
          </a:prstGeom>
          <a:ln>
            <a:noFill/>
          </a:ln>
        </p:spPr>
      </p:pic>
      <p:sp>
        <p:nvSpPr>
          <p:cNvPr id="739" name="CustomShape 1"/>
          <p:cNvSpPr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worst of all, humans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Picture 2" descr=""/>
          <p:cNvPicPr/>
          <p:nvPr/>
        </p:nvPicPr>
        <p:blipFill>
          <a:blip r:embed="rId1"/>
          <a:stretch/>
        </p:blipFill>
        <p:spPr>
          <a:xfrm>
            <a:off x="0" y="1066680"/>
            <a:ext cx="9143640" cy="5790960"/>
          </a:xfrm>
          <a:prstGeom prst="rect">
            <a:avLst/>
          </a:prstGeom>
          <a:ln>
            <a:noFill/>
          </a:ln>
        </p:spPr>
      </p:pic>
      <p:sp>
        <p:nvSpPr>
          <p:cNvPr id="741" name="TextShape 1"/>
          <p:cNvSpPr txBox="1"/>
          <p:nvPr/>
        </p:nvSpPr>
        <p:spPr>
          <a:xfrm>
            <a:off x="1454040" y="256320"/>
            <a:ext cx="7238520" cy="7660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Then there are the technical noise sources….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2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CD41B20-F9D8-4D1D-910B-7024F0284A2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3" name="CustomShape 3"/>
          <p:cNvSpPr/>
          <p:nvPr/>
        </p:nvSpPr>
        <p:spPr>
          <a:xfrm>
            <a:off x="1454040" y="1325160"/>
            <a:ext cx="2532240" cy="1236960"/>
          </a:xfrm>
          <a:prstGeom prst="wedgeRoundRectCallout">
            <a:avLst>
              <a:gd name="adj1" fmla="val 84813"/>
              <a:gd name="adj2" fmla="val 269938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Resolution of 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~2x10</a:t>
            </a:r>
            <a:r>
              <a:rPr b="0" lang="fr-FR" sz="2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-20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meters in 1 sec.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Shape 1"/>
          <p:cNvSpPr txBox="1"/>
          <p:nvPr/>
        </p:nvSpPr>
        <p:spPr>
          <a:xfrm>
            <a:off x="952560" y="2552760"/>
            <a:ext cx="7238520" cy="7660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Let’s look at the actual LIGO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layout and hardware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45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E2B1CC2-CAE2-4CC7-9427-BC9839A2994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TextShape 1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2D007D2-EB0C-4DEF-93A0-29598966A4D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47" name="Image" descr=""/>
          <p:cNvPicPr/>
          <p:nvPr/>
        </p:nvPicPr>
        <p:blipFill>
          <a:blip r:embed="rId1"/>
          <a:stretch/>
        </p:blipFill>
        <p:spPr>
          <a:xfrm>
            <a:off x="0" y="1510200"/>
            <a:ext cx="9143640" cy="5030640"/>
          </a:xfrm>
          <a:prstGeom prst="rect">
            <a:avLst/>
          </a:prstGeom>
          <a:ln w="12600">
            <a:noFill/>
          </a:ln>
        </p:spPr>
      </p:pic>
      <p:sp>
        <p:nvSpPr>
          <p:cNvPr id="748" name="CustomShape 2"/>
          <p:cNvSpPr/>
          <p:nvPr/>
        </p:nvSpPr>
        <p:spPr>
          <a:xfrm>
            <a:off x="-298080" y="78480"/>
            <a:ext cx="5114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Laser Clean Room; extraterrestrials for scale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9" name="CustomShape 3"/>
          <p:cNvSpPr/>
          <p:nvPr/>
        </p:nvSpPr>
        <p:spPr>
          <a:xfrm>
            <a:off x="4572000" y="0"/>
            <a:ext cx="4571640" cy="2284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200 W, single frequency, single mode, Nd:YAG laser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Challenging requirements: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Symbol"/>
                <a:ea typeface="ＭＳ Ｐゴシック"/>
              </a:rPr>
              <a:t>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Symbol"/>
                <a:ea typeface="ＭＳ Ｐゴシック"/>
              </a:rPr>
              <a:t>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10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-6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Hz/Hz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1/2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Symbol"/>
                <a:ea typeface="ＭＳ Ｐゴシック"/>
              </a:rPr>
              <a:t>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I/I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~ 10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-8 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/Hz</a:t>
            </a:r>
            <a:r>
              <a:rPr b="0" lang="fr-FR" sz="24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1/2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5" dur="indefinite" restart="never" nodeType="tmRoot">
          <p:childTnLst>
            <p:seq>
              <p:cTn id="116" dur="indefinite" nodeType="mainSeq">
                <p:childTnLst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extShape 1"/>
          <p:cNvSpPr txBox="1"/>
          <p:nvPr/>
        </p:nvSpPr>
        <p:spPr>
          <a:xfrm>
            <a:off x="6058080" y="5543640"/>
            <a:ext cx="1428480" cy="34272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6A8EBC5-848C-422C-AB77-AD18C30EF6EE}" type="slidenum">
              <a:rPr b="1" lang="fr-FR" sz="6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51" name="TextShape 2"/>
          <p:cNvSpPr txBox="1"/>
          <p:nvPr/>
        </p:nvSpPr>
        <p:spPr>
          <a:xfrm>
            <a:off x="1774440" y="313560"/>
            <a:ext cx="6399000" cy="7153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Vacuum chambers to </a:t>
            </a:r>
            <a:br/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protect and isolate optics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52" name="Picture 3" descr=""/>
          <p:cNvPicPr/>
          <p:nvPr/>
        </p:nvPicPr>
        <p:blipFill>
          <a:blip r:embed="rId1"/>
          <a:srcRect l="0" t="0" r="0" b="13773"/>
          <a:stretch/>
        </p:blipFill>
        <p:spPr>
          <a:xfrm>
            <a:off x="0" y="1121760"/>
            <a:ext cx="9143640" cy="5823720"/>
          </a:xfrm>
          <a:prstGeom prst="rect">
            <a:avLst/>
          </a:prstGeom>
          <a:ln>
            <a:noFill/>
          </a:ln>
        </p:spPr>
      </p:pic>
      <p:pic>
        <p:nvPicPr>
          <p:cNvPr id="753" name="Picture 7" descr=""/>
          <p:cNvPicPr/>
          <p:nvPr/>
        </p:nvPicPr>
        <p:blipFill>
          <a:blip r:embed="rId2"/>
          <a:srcRect l="35730" t="0" r="13007" b="0"/>
          <a:stretch/>
        </p:blipFill>
        <p:spPr>
          <a:xfrm>
            <a:off x="4790160" y="5715000"/>
            <a:ext cx="548640" cy="983520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Detection methods, Projects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0" name="TextShape 2"/>
          <p:cNvSpPr txBox="1"/>
          <p:nvPr/>
        </p:nvSpPr>
        <p:spPr>
          <a:xfrm>
            <a:off x="487080" y="1286280"/>
            <a:ext cx="84974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B-mode Polarization of the Cosmic Microwave 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Search for a primordial GW Background: A very interesting target!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Does not provide a time series 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h(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)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strain;  not discussed further here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Pulsar timing arrays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Use pulsars as test masses with clocks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Look using radio telescopes for timing shifts in spatially-separated pulsars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Astrophysical stochastic background the initial target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Science target ~10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–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⦿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systems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Space-based laser interferometric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for example  (launch in mid-2030’s)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Science target ~10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 –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⦿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systems;  2.5x10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km arms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and: DECIGO concept targeting primordial Background around 0.1 Hz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laser interferometric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LIGO, Virgo, KAGRA Current;  3 – 4 km arms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 Telescope, Cosmic Explorer future; 10 – 40 km arms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Science target ~ &lt;1 – 10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⦿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systems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60A935A-2A99-4BCF-B25C-88B81E60FD8F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Inspecting mirror during fabrication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55" name="Picture 7" descr=""/>
          <p:cNvPicPr/>
          <p:nvPr/>
        </p:nvPicPr>
        <p:blipFill>
          <a:blip r:embed="rId1"/>
          <a:stretch/>
        </p:blipFill>
        <p:spPr>
          <a:xfrm>
            <a:off x="609480" y="1116720"/>
            <a:ext cx="7728120" cy="577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57" name="CustomShape 1"/>
          <p:cNvSpPr/>
          <p:nvPr/>
        </p:nvSpPr>
        <p:spPr>
          <a:xfrm rot="16200000">
            <a:off x="5395320" y="2888640"/>
            <a:ext cx="63241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5781e5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 Mass</a:t>
            </a:r>
            <a:endParaRPr b="0" lang="fr-FR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CustomShape 2"/>
          <p:cNvSpPr/>
          <p:nvPr/>
        </p:nvSpPr>
        <p:spPr>
          <a:xfrm>
            <a:off x="4581720" y="3803760"/>
            <a:ext cx="4571640" cy="3016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~35 cm diameter, 40 kg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Ultra-high purity fused silica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Challenging requirements: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Symbol"/>
                <a:ea typeface="ＭＳ Ｐゴシック"/>
              </a:rPr>
              <a:t>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/1000 surface figure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 1 ppm absorption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~10 ppm scatter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ctr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0.1 % coating uniformity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9" name="TextShape 3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31EE198-9F98-4A9C-A705-EDD57DBB5219}" type="slidenum">
              <a:rPr b="1" lang="fr-FR" sz="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Shape 1"/>
          <p:cNvSpPr txBox="1"/>
          <p:nvPr/>
        </p:nvSpPr>
        <p:spPr>
          <a:xfrm>
            <a:off x="924480" y="303840"/>
            <a:ext cx="71683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End-mirror assembly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(humans removed before pumpdown)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61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07CDE31-D2D7-4138-BD82-D0EC947711A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63" name="Picture 4" descr=""/>
          <p:cNvPicPr/>
          <p:nvPr/>
        </p:nvPicPr>
        <p:blipFill>
          <a:blip r:embed="rId1"/>
          <a:stretch/>
        </p:blipFill>
        <p:spPr>
          <a:xfrm>
            <a:off x="307800" y="1134360"/>
            <a:ext cx="8527680" cy="564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ustomShape 1"/>
          <p:cNvSpPr/>
          <p:nvPr/>
        </p:nvSpPr>
        <p:spPr>
          <a:xfrm>
            <a:off x="3327840" y="1161360"/>
            <a:ext cx="3506760" cy="5505120"/>
          </a:xfrm>
          <a:prstGeom prst="rect">
            <a:avLst/>
          </a:prstGeom>
          <a:solidFill>
            <a:srgbClr val="dcdee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TextShape 2"/>
          <p:cNvSpPr txBox="1"/>
          <p:nvPr/>
        </p:nvSpPr>
        <p:spPr>
          <a:xfrm>
            <a:off x="2074680" y="308520"/>
            <a:ext cx="6611760" cy="7315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Optic Suspensions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66" name="Line 3"/>
          <p:cNvSpPr/>
          <p:nvPr/>
        </p:nvSpPr>
        <p:spPr>
          <a:xfrm>
            <a:off x="4197960" y="4162680"/>
            <a:ext cx="0" cy="6098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7" name="Line 4"/>
          <p:cNvSpPr/>
          <p:nvPr/>
        </p:nvSpPr>
        <p:spPr>
          <a:xfrm>
            <a:off x="4115880" y="4162680"/>
            <a:ext cx="0" cy="6098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Line 5"/>
          <p:cNvSpPr/>
          <p:nvPr/>
        </p:nvSpPr>
        <p:spPr>
          <a:xfrm>
            <a:off x="5243400" y="4924800"/>
            <a:ext cx="0" cy="990720"/>
          </a:xfrm>
          <a:prstGeom prst="line">
            <a:avLst/>
          </a:prstGeom>
          <a:ln w="1260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Line 6"/>
          <p:cNvSpPr/>
          <p:nvPr/>
        </p:nvSpPr>
        <p:spPr>
          <a:xfrm>
            <a:off x="5091120" y="4924800"/>
            <a:ext cx="0" cy="990720"/>
          </a:xfrm>
          <a:prstGeom prst="line">
            <a:avLst/>
          </a:prstGeom>
          <a:ln w="1260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Line 7"/>
          <p:cNvSpPr/>
          <p:nvPr/>
        </p:nvSpPr>
        <p:spPr>
          <a:xfrm>
            <a:off x="4195080" y="5001120"/>
            <a:ext cx="0" cy="60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Line 8"/>
          <p:cNvSpPr/>
          <p:nvPr/>
        </p:nvSpPr>
        <p:spPr>
          <a:xfrm>
            <a:off x="4118760" y="5001120"/>
            <a:ext cx="0" cy="60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Line 9"/>
          <p:cNvSpPr/>
          <p:nvPr/>
        </p:nvSpPr>
        <p:spPr>
          <a:xfrm>
            <a:off x="5319720" y="4010400"/>
            <a:ext cx="0" cy="60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Line 10"/>
          <p:cNvSpPr/>
          <p:nvPr/>
        </p:nvSpPr>
        <p:spPr>
          <a:xfrm>
            <a:off x="5243400" y="4010400"/>
            <a:ext cx="0" cy="6094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11"/>
          <p:cNvSpPr/>
          <p:nvPr/>
        </p:nvSpPr>
        <p:spPr>
          <a:xfrm>
            <a:off x="3795120" y="4314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4f81b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12"/>
          <p:cNvSpPr/>
          <p:nvPr/>
        </p:nvSpPr>
        <p:spPr>
          <a:xfrm>
            <a:off x="3795120" y="4314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12600">
            <a:solidFill>
              <a:srgbClr val="3a5e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13"/>
          <p:cNvSpPr/>
          <p:nvPr/>
        </p:nvSpPr>
        <p:spPr>
          <a:xfrm>
            <a:off x="4633560" y="43909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00b0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14"/>
          <p:cNvSpPr/>
          <p:nvPr/>
        </p:nvSpPr>
        <p:spPr>
          <a:xfrm>
            <a:off x="4633560" y="43909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CustomShape 15"/>
          <p:cNvSpPr/>
          <p:nvPr/>
        </p:nvSpPr>
        <p:spPr>
          <a:xfrm>
            <a:off x="4480920" y="44672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00b0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CustomShape 16"/>
          <p:cNvSpPr/>
          <p:nvPr/>
        </p:nvSpPr>
        <p:spPr>
          <a:xfrm>
            <a:off x="4480920" y="44672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17"/>
          <p:cNvSpPr/>
          <p:nvPr/>
        </p:nvSpPr>
        <p:spPr>
          <a:xfrm>
            <a:off x="4633560" y="4848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00b0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18"/>
          <p:cNvSpPr/>
          <p:nvPr/>
        </p:nvSpPr>
        <p:spPr>
          <a:xfrm>
            <a:off x="4633560" y="4848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19"/>
          <p:cNvSpPr/>
          <p:nvPr/>
        </p:nvSpPr>
        <p:spPr>
          <a:xfrm>
            <a:off x="4480920" y="4924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00b0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20"/>
          <p:cNvSpPr/>
          <p:nvPr/>
        </p:nvSpPr>
        <p:spPr>
          <a:xfrm>
            <a:off x="4480920" y="4924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21"/>
          <p:cNvSpPr/>
          <p:nvPr/>
        </p:nvSpPr>
        <p:spPr>
          <a:xfrm>
            <a:off x="3719160" y="33242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22"/>
          <p:cNvSpPr/>
          <p:nvPr/>
        </p:nvSpPr>
        <p:spPr>
          <a:xfrm>
            <a:off x="4219200" y="3324240"/>
            <a:ext cx="41400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21600" y="0"/>
                </a:lnTo>
                <a:lnTo>
                  <a:pt x="21600" y="10925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23"/>
          <p:cNvSpPr/>
          <p:nvPr/>
        </p:nvSpPr>
        <p:spPr>
          <a:xfrm>
            <a:off x="3719160" y="3324240"/>
            <a:ext cx="914040" cy="41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9786" y="0"/>
                </a:lnTo>
                <a:lnTo>
                  <a:pt x="21600" y="0"/>
                </a:lnTo>
                <a:lnTo>
                  <a:pt x="11814" y="2160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24"/>
          <p:cNvSpPr/>
          <p:nvPr/>
        </p:nvSpPr>
        <p:spPr>
          <a:xfrm>
            <a:off x="3719160" y="33242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  <a:moveTo>
                  <a:pt x="0" y="10675"/>
                </a:moveTo>
                <a:lnTo>
                  <a:pt x="11814" y="10675"/>
                </a:lnTo>
                <a:lnTo>
                  <a:pt x="21600" y="0"/>
                </a:lnTo>
                <a:moveTo>
                  <a:pt x="11814" y="10675"/>
                </a:moveTo>
                <a:lnTo>
                  <a:pt x="11814" y="21600"/>
                </a:lnTo>
              </a:path>
            </a:pathLst>
          </a:custGeom>
          <a:noFill/>
          <a:ln w="25560">
            <a:solidFill>
              <a:srgbClr val="3a5e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25"/>
          <p:cNvSpPr/>
          <p:nvPr/>
        </p:nvSpPr>
        <p:spPr>
          <a:xfrm>
            <a:off x="4633560" y="34002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26"/>
          <p:cNvSpPr/>
          <p:nvPr/>
        </p:nvSpPr>
        <p:spPr>
          <a:xfrm>
            <a:off x="4633560" y="34002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27"/>
          <p:cNvSpPr/>
          <p:nvPr/>
        </p:nvSpPr>
        <p:spPr>
          <a:xfrm>
            <a:off x="4480920" y="3476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CustomShape 28"/>
          <p:cNvSpPr/>
          <p:nvPr/>
        </p:nvSpPr>
        <p:spPr>
          <a:xfrm>
            <a:off x="4480920" y="3476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29"/>
          <p:cNvSpPr/>
          <p:nvPr/>
        </p:nvSpPr>
        <p:spPr>
          <a:xfrm>
            <a:off x="4633560" y="3781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30"/>
          <p:cNvSpPr/>
          <p:nvPr/>
        </p:nvSpPr>
        <p:spPr>
          <a:xfrm>
            <a:off x="4633560" y="3781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31"/>
          <p:cNvSpPr/>
          <p:nvPr/>
        </p:nvSpPr>
        <p:spPr>
          <a:xfrm>
            <a:off x="4480920" y="38574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32"/>
          <p:cNvSpPr/>
          <p:nvPr/>
        </p:nvSpPr>
        <p:spPr>
          <a:xfrm>
            <a:off x="4480920" y="38574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CustomShape 33"/>
          <p:cNvSpPr/>
          <p:nvPr/>
        </p:nvSpPr>
        <p:spPr>
          <a:xfrm>
            <a:off x="4862160" y="4314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d9d9d9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CustomShape 34"/>
          <p:cNvSpPr/>
          <p:nvPr/>
        </p:nvSpPr>
        <p:spPr>
          <a:xfrm>
            <a:off x="4862160" y="4314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CustomShape 35"/>
          <p:cNvSpPr/>
          <p:nvPr/>
        </p:nvSpPr>
        <p:spPr>
          <a:xfrm>
            <a:off x="4785840" y="33242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36"/>
          <p:cNvSpPr/>
          <p:nvPr/>
        </p:nvSpPr>
        <p:spPr>
          <a:xfrm>
            <a:off x="5285880" y="3324240"/>
            <a:ext cx="41400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21600" y="0"/>
                </a:lnTo>
                <a:lnTo>
                  <a:pt x="21600" y="10925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37"/>
          <p:cNvSpPr/>
          <p:nvPr/>
        </p:nvSpPr>
        <p:spPr>
          <a:xfrm>
            <a:off x="4785840" y="3324240"/>
            <a:ext cx="914040" cy="41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9786" y="0"/>
                </a:lnTo>
                <a:lnTo>
                  <a:pt x="21600" y="0"/>
                </a:lnTo>
                <a:lnTo>
                  <a:pt x="11814" y="2160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38"/>
          <p:cNvSpPr/>
          <p:nvPr/>
        </p:nvSpPr>
        <p:spPr>
          <a:xfrm>
            <a:off x="4785840" y="33242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  <a:moveTo>
                  <a:pt x="0" y="10675"/>
                </a:moveTo>
                <a:lnTo>
                  <a:pt x="11814" y="10675"/>
                </a:lnTo>
                <a:lnTo>
                  <a:pt x="21600" y="0"/>
                </a:lnTo>
                <a:moveTo>
                  <a:pt x="11814" y="10675"/>
                </a:moveTo>
                <a:lnTo>
                  <a:pt x="11814" y="21600"/>
                </a:lnTo>
              </a:path>
            </a:pathLst>
          </a:custGeom>
          <a:noFill/>
          <a:ln w="25560">
            <a:solidFill>
              <a:srgbClr val="3a5e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39"/>
          <p:cNvSpPr/>
          <p:nvPr/>
        </p:nvSpPr>
        <p:spPr>
          <a:xfrm>
            <a:off x="4862160" y="5457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d9d9d9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40"/>
          <p:cNvSpPr/>
          <p:nvPr/>
        </p:nvSpPr>
        <p:spPr>
          <a:xfrm>
            <a:off x="4862160" y="5457600"/>
            <a:ext cx="685440" cy="91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41"/>
          <p:cNvSpPr/>
          <p:nvPr/>
        </p:nvSpPr>
        <p:spPr>
          <a:xfrm>
            <a:off x="3795120" y="5457600"/>
            <a:ext cx="692640" cy="92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d9d9d9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42"/>
          <p:cNvSpPr/>
          <p:nvPr/>
        </p:nvSpPr>
        <p:spPr>
          <a:xfrm>
            <a:off x="3795120" y="5457600"/>
            <a:ext cx="692640" cy="92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CustomShape 43"/>
          <p:cNvSpPr/>
          <p:nvPr/>
        </p:nvSpPr>
        <p:spPr>
          <a:xfrm>
            <a:off x="4127760" y="5510160"/>
            <a:ext cx="378360" cy="41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0" y="10394"/>
                  <a:pt x="9312" y="1033"/>
                  <a:pt x="21486" y="0"/>
                </a:cubicBezTo>
                <a:lnTo>
                  <a:pt x="21600" y="1126"/>
                </a:lnTo>
                <a:lnTo>
                  <a:pt x="21600" y="1126"/>
                </a:lnTo>
                <a:cubicBezTo>
                  <a:pt x="10062" y="2105"/>
                  <a:pt x="1236" y="10979"/>
                  <a:pt x="1236" y="216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44"/>
          <p:cNvSpPr/>
          <p:nvPr/>
        </p:nvSpPr>
        <p:spPr>
          <a:xfrm>
            <a:off x="4044600" y="5591880"/>
            <a:ext cx="664920" cy="66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60" y="10800"/>
                </a:moveTo>
                <a:cubicBezTo>
                  <a:pt x="660" y="16400"/>
                  <a:pt x="5200" y="20940"/>
                  <a:pt x="10800" y="20940"/>
                </a:cubicBezTo>
                <a:cubicBezTo>
                  <a:pt x="16400" y="20940"/>
                  <a:pt x="20940" y="16400"/>
                  <a:pt x="20940" y="10800"/>
                </a:cubicBezTo>
                <a:cubicBezTo>
                  <a:pt x="20940" y="5200"/>
                  <a:pt x="16400" y="660"/>
                  <a:pt x="10800" y="660"/>
                </a:cubicBezTo>
                <a:cubicBezTo>
                  <a:pt x="5200" y="660"/>
                  <a:pt x="660" y="5200"/>
                  <a:pt x="660" y="108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45"/>
          <p:cNvSpPr/>
          <p:nvPr/>
        </p:nvSpPr>
        <p:spPr>
          <a:xfrm>
            <a:off x="4238640" y="5897880"/>
            <a:ext cx="384120" cy="414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0" y="10291"/>
                  <a:pt x="9365" y="884"/>
                  <a:pt x="21503" y="0"/>
                </a:cubicBezTo>
                <a:lnTo>
                  <a:pt x="21600" y="1151"/>
                </a:lnTo>
                <a:lnTo>
                  <a:pt x="21600" y="1151"/>
                </a:lnTo>
                <a:cubicBezTo>
                  <a:pt x="10110" y="1988"/>
                  <a:pt x="1245" y="10894"/>
                  <a:pt x="1245" y="216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46"/>
          <p:cNvSpPr/>
          <p:nvPr/>
        </p:nvSpPr>
        <p:spPr>
          <a:xfrm>
            <a:off x="4247280" y="5484600"/>
            <a:ext cx="361800" cy="41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0" y="10693"/>
                  <a:pt x="9156" y="1465"/>
                  <a:pt x="21431" y="0"/>
                </a:cubicBezTo>
                <a:lnTo>
                  <a:pt x="21600" y="1101"/>
                </a:lnTo>
                <a:lnTo>
                  <a:pt x="21600" y="1101"/>
                </a:lnTo>
                <a:cubicBezTo>
                  <a:pt x="9952" y="2491"/>
                  <a:pt x="1263" y="11249"/>
                  <a:pt x="1263" y="216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47"/>
          <p:cNvSpPr/>
          <p:nvPr/>
        </p:nvSpPr>
        <p:spPr>
          <a:xfrm>
            <a:off x="4141800" y="5928120"/>
            <a:ext cx="361800" cy="41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0" y="10693"/>
                  <a:pt x="9156" y="1465"/>
                  <a:pt x="21431" y="0"/>
                </a:cubicBezTo>
                <a:lnTo>
                  <a:pt x="21600" y="1101"/>
                </a:lnTo>
                <a:lnTo>
                  <a:pt x="21600" y="1101"/>
                </a:lnTo>
                <a:cubicBezTo>
                  <a:pt x="9952" y="2491"/>
                  <a:pt x="1263" y="11249"/>
                  <a:pt x="1263" y="216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48"/>
          <p:cNvSpPr/>
          <p:nvPr/>
        </p:nvSpPr>
        <p:spPr>
          <a:xfrm>
            <a:off x="4111200" y="5657760"/>
            <a:ext cx="536400" cy="53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60" y="10800"/>
                </a:moveTo>
                <a:cubicBezTo>
                  <a:pt x="660" y="16400"/>
                  <a:pt x="5200" y="20940"/>
                  <a:pt x="10800" y="20940"/>
                </a:cubicBezTo>
                <a:cubicBezTo>
                  <a:pt x="16400" y="20940"/>
                  <a:pt x="20940" y="16400"/>
                  <a:pt x="20940" y="10800"/>
                </a:cubicBezTo>
                <a:cubicBezTo>
                  <a:pt x="20940" y="5200"/>
                  <a:pt x="16400" y="660"/>
                  <a:pt x="10800" y="660"/>
                </a:cubicBezTo>
                <a:cubicBezTo>
                  <a:pt x="5200" y="660"/>
                  <a:pt x="660" y="5200"/>
                  <a:pt x="660" y="10800"/>
                </a:cubicBezTo>
                <a:close/>
              </a:path>
            </a:pathLst>
          </a:custGeom>
          <a:solidFill>
            <a:srgbClr val="ffff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49"/>
          <p:cNvSpPr/>
          <p:nvPr/>
        </p:nvSpPr>
        <p:spPr>
          <a:xfrm>
            <a:off x="5046840" y="4207320"/>
            <a:ext cx="105480" cy="1022400"/>
          </a:xfrm>
          <a:custGeom>
            <a:avLst/>
            <a:gdLst/>
            <a:ahLst/>
            <a:rect l="l" t="t" r="r" b="b"/>
            <a:pathLst>
              <a:path w="21190" h="21600">
                <a:moveTo>
                  <a:pt x="560" y="0"/>
                </a:moveTo>
                <a:cubicBezTo>
                  <a:pt x="75" y="4670"/>
                  <a:pt x="-410" y="9340"/>
                  <a:pt x="560" y="12447"/>
                </a:cubicBezTo>
                <a:cubicBezTo>
                  <a:pt x="1530" y="15553"/>
                  <a:pt x="2940" y="17116"/>
                  <a:pt x="6379" y="18642"/>
                </a:cubicBezTo>
                <a:cubicBezTo>
                  <a:pt x="9817" y="20167"/>
                  <a:pt x="15503" y="20884"/>
                  <a:pt x="21190" y="21600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50"/>
          <p:cNvSpPr/>
          <p:nvPr/>
        </p:nvSpPr>
        <p:spPr>
          <a:xfrm>
            <a:off x="5123160" y="4208040"/>
            <a:ext cx="105480" cy="1022400"/>
          </a:xfrm>
          <a:custGeom>
            <a:avLst/>
            <a:gdLst/>
            <a:ahLst/>
            <a:rect l="l" t="t" r="r" b="b"/>
            <a:pathLst>
              <a:path w="21190" h="21600">
                <a:moveTo>
                  <a:pt x="560" y="0"/>
                </a:moveTo>
                <a:cubicBezTo>
                  <a:pt x="75" y="4670"/>
                  <a:pt x="-410" y="9340"/>
                  <a:pt x="560" y="12447"/>
                </a:cubicBezTo>
                <a:cubicBezTo>
                  <a:pt x="1530" y="15553"/>
                  <a:pt x="2940" y="17116"/>
                  <a:pt x="6379" y="18642"/>
                </a:cubicBezTo>
                <a:cubicBezTo>
                  <a:pt x="9817" y="20167"/>
                  <a:pt x="15503" y="20884"/>
                  <a:pt x="21190" y="21600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Line 51"/>
          <p:cNvSpPr/>
          <p:nvPr/>
        </p:nvSpPr>
        <p:spPr>
          <a:xfrm>
            <a:off x="5056200" y="4162680"/>
            <a:ext cx="0" cy="76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Line 52"/>
          <p:cNvSpPr/>
          <p:nvPr/>
        </p:nvSpPr>
        <p:spPr>
          <a:xfrm>
            <a:off x="5129280" y="4162680"/>
            <a:ext cx="0" cy="763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Line 53"/>
          <p:cNvSpPr/>
          <p:nvPr/>
        </p:nvSpPr>
        <p:spPr>
          <a:xfrm>
            <a:off x="5167440" y="4924800"/>
            <a:ext cx="0" cy="990720"/>
          </a:xfrm>
          <a:prstGeom prst="line">
            <a:avLst/>
          </a:prstGeom>
          <a:ln w="1260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Line 54"/>
          <p:cNvSpPr/>
          <p:nvPr/>
        </p:nvSpPr>
        <p:spPr>
          <a:xfrm>
            <a:off x="5014800" y="4924800"/>
            <a:ext cx="0" cy="990720"/>
          </a:xfrm>
          <a:prstGeom prst="line">
            <a:avLst/>
          </a:prstGeom>
          <a:ln w="1260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Line 55"/>
          <p:cNvSpPr/>
          <p:nvPr/>
        </p:nvSpPr>
        <p:spPr>
          <a:xfrm>
            <a:off x="3969360" y="4162680"/>
            <a:ext cx="0" cy="6098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Line 56"/>
          <p:cNvSpPr/>
          <p:nvPr/>
        </p:nvSpPr>
        <p:spPr>
          <a:xfrm>
            <a:off x="4042440" y="4162680"/>
            <a:ext cx="0" cy="6098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Line 57"/>
          <p:cNvSpPr/>
          <p:nvPr/>
        </p:nvSpPr>
        <p:spPr>
          <a:xfrm>
            <a:off x="3969000" y="3247920"/>
            <a:ext cx="54720" cy="3808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Line 58"/>
          <p:cNvSpPr/>
          <p:nvPr/>
        </p:nvSpPr>
        <p:spPr>
          <a:xfrm>
            <a:off x="4023720" y="3247920"/>
            <a:ext cx="54720" cy="3808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Line 59"/>
          <p:cNvSpPr/>
          <p:nvPr/>
        </p:nvSpPr>
        <p:spPr>
          <a:xfrm flipH="1">
            <a:off x="4308840" y="3095280"/>
            <a:ext cx="54720" cy="381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Line 60"/>
          <p:cNvSpPr/>
          <p:nvPr/>
        </p:nvSpPr>
        <p:spPr>
          <a:xfrm flipH="1">
            <a:off x="4252320" y="3095280"/>
            <a:ext cx="54720" cy="381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61"/>
          <p:cNvSpPr/>
          <p:nvPr/>
        </p:nvSpPr>
        <p:spPr>
          <a:xfrm>
            <a:off x="379512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62"/>
          <p:cNvSpPr/>
          <p:nvPr/>
        </p:nvSpPr>
        <p:spPr>
          <a:xfrm>
            <a:off x="379512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6" name="CustomShape 63"/>
          <p:cNvSpPr/>
          <p:nvPr/>
        </p:nvSpPr>
        <p:spPr>
          <a:xfrm>
            <a:off x="3642840" y="29430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CustomShape 64"/>
          <p:cNvSpPr/>
          <p:nvPr/>
        </p:nvSpPr>
        <p:spPr>
          <a:xfrm>
            <a:off x="3642840" y="29430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8" name="CustomShape 65"/>
          <p:cNvSpPr/>
          <p:nvPr/>
        </p:nvSpPr>
        <p:spPr>
          <a:xfrm>
            <a:off x="3719160" y="24098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CustomShape 66"/>
          <p:cNvSpPr/>
          <p:nvPr/>
        </p:nvSpPr>
        <p:spPr>
          <a:xfrm>
            <a:off x="4219200" y="2409840"/>
            <a:ext cx="41400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21600" y="0"/>
                </a:lnTo>
                <a:lnTo>
                  <a:pt x="21600" y="10925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0" name="CustomShape 67"/>
          <p:cNvSpPr/>
          <p:nvPr/>
        </p:nvSpPr>
        <p:spPr>
          <a:xfrm>
            <a:off x="3719160" y="2409840"/>
            <a:ext cx="914040" cy="41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9786" y="0"/>
                </a:lnTo>
                <a:lnTo>
                  <a:pt x="21600" y="0"/>
                </a:lnTo>
                <a:lnTo>
                  <a:pt x="11814" y="2160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CustomShape 68"/>
          <p:cNvSpPr/>
          <p:nvPr/>
        </p:nvSpPr>
        <p:spPr>
          <a:xfrm>
            <a:off x="3719160" y="24098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  <a:moveTo>
                  <a:pt x="0" y="10675"/>
                </a:moveTo>
                <a:lnTo>
                  <a:pt x="11814" y="10675"/>
                </a:lnTo>
                <a:lnTo>
                  <a:pt x="21600" y="0"/>
                </a:lnTo>
                <a:moveTo>
                  <a:pt x="11814" y="10675"/>
                </a:moveTo>
                <a:lnTo>
                  <a:pt x="11814" y="21600"/>
                </a:lnTo>
              </a:path>
            </a:pathLst>
          </a:custGeom>
          <a:noFill/>
          <a:ln w="25560">
            <a:solidFill>
              <a:srgbClr val="3a5e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2" name="CustomShape 69"/>
          <p:cNvSpPr/>
          <p:nvPr/>
        </p:nvSpPr>
        <p:spPr>
          <a:xfrm>
            <a:off x="4252320" y="2333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CustomShape 70"/>
          <p:cNvSpPr/>
          <p:nvPr/>
        </p:nvSpPr>
        <p:spPr>
          <a:xfrm>
            <a:off x="4252320" y="2333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CustomShape 71"/>
          <p:cNvSpPr/>
          <p:nvPr/>
        </p:nvSpPr>
        <p:spPr>
          <a:xfrm>
            <a:off x="3871440" y="2943000"/>
            <a:ext cx="151920" cy="151920"/>
          </a:xfrm>
          <a:prstGeom prst="ellipse">
            <a:avLst/>
          </a:prstGeom>
          <a:solidFill>
            <a:srgbClr val="ffc000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Line 72"/>
          <p:cNvSpPr/>
          <p:nvPr/>
        </p:nvSpPr>
        <p:spPr>
          <a:xfrm>
            <a:off x="5056920" y="3247920"/>
            <a:ext cx="54720" cy="3808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Line 73"/>
          <p:cNvSpPr/>
          <p:nvPr/>
        </p:nvSpPr>
        <p:spPr>
          <a:xfrm>
            <a:off x="5111640" y="3247920"/>
            <a:ext cx="54720" cy="38088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Line 74"/>
          <p:cNvSpPr/>
          <p:nvPr/>
        </p:nvSpPr>
        <p:spPr>
          <a:xfrm flipH="1">
            <a:off x="5375520" y="3095280"/>
            <a:ext cx="55080" cy="381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Line 75"/>
          <p:cNvSpPr/>
          <p:nvPr/>
        </p:nvSpPr>
        <p:spPr>
          <a:xfrm flipH="1">
            <a:off x="5319000" y="3095280"/>
            <a:ext cx="55080" cy="38124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CustomShape 76"/>
          <p:cNvSpPr/>
          <p:nvPr/>
        </p:nvSpPr>
        <p:spPr>
          <a:xfrm>
            <a:off x="4785840" y="24098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CustomShape 77"/>
          <p:cNvSpPr/>
          <p:nvPr/>
        </p:nvSpPr>
        <p:spPr>
          <a:xfrm>
            <a:off x="5285880" y="2409840"/>
            <a:ext cx="41400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21600" y="0"/>
                </a:lnTo>
                <a:lnTo>
                  <a:pt x="21600" y="10925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1" name="CustomShape 78"/>
          <p:cNvSpPr/>
          <p:nvPr/>
        </p:nvSpPr>
        <p:spPr>
          <a:xfrm>
            <a:off x="4785840" y="2409840"/>
            <a:ext cx="914040" cy="41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lnTo>
                  <a:pt x="9786" y="0"/>
                </a:lnTo>
                <a:lnTo>
                  <a:pt x="21600" y="0"/>
                </a:lnTo>
                <a:lnTo>
                  <a:pt x="11814" y="2160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79"/>
          <p:cNvSpPr/>
          <p:nvPr/>
        </p:nvSpPr>
        <p:spPr>
          <a:xfrm>
            <a:off x="4785840" y="2409840"/>
            <a:ext cx="914040" cy="837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10675"/>
                </a:moveTo>
                <a:lnTo>
                  <a:pt x="9786" y="0"/>
                </a:lnTo>
                <a:lnTo>
                  <a:pt x="21600" y="0"/>
                </a:lnTo>
                <a:lnTo>
                  <a:pt x="21600" y="10925"/>
                </a:lnTo>
                <a:lnTo>
                  <a:pt x="11814" y="21600"/>
                </a:lnTo>
                <a:lnTo>
                  <a:pt x="0" y="21600"/>
                </a:lnTo>
                <a:close/>
                <a:moveTo>
                  <a:pt x="0" y="10675"/>
                </a:moveTo>
                <a:lnTo>
                  <a:pt x="11814" y="10675"/>
                </a:lnTo>
                <a:lnTo>
                  <a:pt x="21600" y="0"/>
                </a:lnTo>
                <a:moveTo>
                  <a:pt x="11814" y="10675"/>
                </a:moveTo>
                <a:lnTo>
                  <a:pt x="11814" y="21600"/>
                </a:lnTo>
              </a:path>
            </a:pathLst>
          </a:custGeom>
          <a:noFill/>
          <a:ln w="25560">
            <a:solidFill>
              <a:srgbClr val="3a5e8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80"/>
          <p:cNvSpPr/>
          <p:nvPr/>
        </p:nvSpPr>
        <p:spPr>
          <a:xfrm>
            <a:off x="5319360" y="2333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81"/>
          <p:cNvSpPr/>
          <p:nvPr/>
        </p:nvSpPr>
        <p:spPr>
          <a:xfrm>
            <a:off x="5319360" y="23335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5" name="CustomShape 82"/>
          <p:cNvSpPr/>
          <p:nvPr/>
        </p:nvSpPr>
        <p:spPr>
          <a:xfrm>
            <a:off x="547164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CustomShape 83"/>
          <p:cNvSpPr/>
          <p:nvPr/>
        </p:nvSpPr>
        <p:spPr>
          <a:xfrm>
            <a:off x="547164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CustomShape 84"/>
          <p:cNvSpPr/>
          <p:nvPr/>
        </p:nvSpPr>
        <p:spPr>
          <a:xfrm>
            <a:off x="5319360" y="29430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85"/>
          <p:cNvSpPr/>
          <p:nvPr/>
        </p:nvSpPr>
        <p:spPr>
          <a:xfrm>
            <a:off x="5319360" y="294300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86"/>
          <p:cNvSpPr/>
          <p:nvPr/>
        </p:nvSpPr>
        <p:spPr>
          <a:xfrm>
            <a:off x="5623920" y="2638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87"/>
          <p:cNvSpPr/>
          <p:nvPr/>
        </p:nvSpPr>
        <p:spPr>
          <a:xfrm>
            <a:off x="5623920" y="263844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Line 88"/>
          <p:cNvSpPr/>
          <p:nvPr/>
        </p:nvSpPr>
        <p:spPr>
          <a:xfrm>
            <a:off x="3969000" y="2104920"/>
            <a:ext cx="130680" cy="5331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Line 89"/>
          <p:cNvSpPr/>
          <p:nvPr/>
        </p:nvSpPr>
        <p:spPr>
          <a:xfrm flipH="1">
            <a:off x="4296600" y="1952280"/>
            <a:ext cx="73080" cy="5335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90"/>
          <p:cNvSpPr/>
          <p:nvPr/>
        </p:nvSpPr>
        <p:spPr>
          <a:xfrm>
            <a:off x="402372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91"/>
          <p:cNvSpPr/>
          <p:nvPr/>
        </p:nvSpPr>
        <p:spPr>
          <a:xfrm>
            <a:off x="402372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Line 92"/>
          <p:cNvSpPr/>
          <p:nvPr/>
        </p:nvSpPr>
        <p:spPr>
          <a:xfrm>
            <a:off x="5035680" y="2104920"/>
            <a:ext cx="131040" cy="53316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Line 93"/>
          <p:cNvSpPr/>
          <p:nvPr/>
        </p:nvSpPr>
        <p:spPr>
          <a:xfrm flipH="1">
            <a:off x="5366160" y="1952280"/>
            <a:ext cx="73440" cy="53352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CustomShape 94"/>
          <p:cNvSpPr/>
          <p:nvPr/>
        </p:nvSpPr>
        <p:spPr>
          <a:xfrm>
            <a:off x="509076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solidFill>
            <a:srgbClr val="ffc00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CustomShape 95"/>
          <p:cNvSpPr/>
          <p:nvPr/>
        </p:nvSpPr>
        <p:spPr>
          <a:xfrm>
            <a:off x="5090760" y="2562120"/>
            <a:ext cx="151920" cy="151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8000" y="21600"/>
                </a:moveTo>
                <a:cubicBezTo>
                  <a:pt x="16012" y="21600"/>
                  <a:pt x="14400" y="16765"/>
                  <a:pt x="14400" y="10800"/>
                </a:cubicBezTo>
                <a:cubicBezTo>
                  <a:pt x="14400" y="4835"/>
                  <a:pt x="16012" y="0"/>
                  <a:pt x="18000" y="0"/>
                </a:cubicBezTo>
                <a:moveTo>
                  <a:pt x="3600" y="0"/>
                </a:moveTo>
                <a:lnTo>
                  <a:pt x="18000" y="0"/>
                </a:lnTo>
                <a:cubicBezTo>
                  <a:pt x="19988" y="0"/>
                  <a:pt x="21600" y="4835"/>
                  <a:pt x="21600" y="10800"/>
                </a:cubicBezTo>
                <a:cubicBezTo>
                  <a:pt x="21600" y="16765"/>
                  <a:pt x="19988" y="21600"/>
                  <a:pt x="18000" y="21600"/>
                </a:cubicBezTo>
                <a:lnTo>
                  <a:pt x="3600" y="21600"/>
                </a:lnTo>
                <a:cubicBezTo>
                  <a:pt x="1612" y="21600"/>
                  <a:pt x="0" y="16765"/>
                  <a:pt x="0" y="10800"/>
                </a:cubicBezTo>
                <a:cubicBezTo>
                  <a:pt x="0" y="4835"/>
                  <a:pt x="1612" y="0"/>
                  <a:pt x="3600" y="0"/>
                </a:cubicBezTo>
                <a:close/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59" name="CustomShape 96"/>
          <p:cNvSpPr/>
          <p:nvPr/>
        </p:nvSpPr>
        <p:spPr>
          <a:xfrm>
            <a:off x="3965760" y="4852800"/>
            <a:ext cx="118800" cy="152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cubicBezTo>
                  <a:pt x="144" y="6266"/>
                  <a:pt x="288" y="12532"/>
                  <a:pt x="1728" y="15862"/>
                </a:cubicBezTo>
                <a:cubicBezTo>
                  <a:pt x="3168" y="19192"/>
                  <a:pt x="5328" y="19024"/>
                  <a:pt x="8640" y="19980"/>
                </a:cubicBezTo>
                <a:cubicBezTo>
                  <a:pt x="11952" y="20936"/>
                  <a:pt x="21600" y="21600"/>
                  <a:pt x="21600" y="21600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97"/>
          <p:cNvSpPr/>
          <p:nvPr/>
        </p:nvSpPr>
        <p:spPr>
          <a:xfrm>
            <a:off x="4039200" y="4857120"/>
            <a:ext cx="118800" cy="152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cubicBezTo>
                  <a:pt x="144" y="6266"/>
                  <a:pt x="288" y="12532"/>
                  <a:pt x="1728" y="15862"/>
                </a:cubicBezTo>
                <a:cubicBezTo>
                  <a:pt x="3168" y="19192"/>
                  <a:pt x="5328" y="19024"/>
                  <a:pt x="8640" y="19980"/>
                </a:cubicBezTo>
                <a:cubicBezTo>
                  <a:pt x="11952" y="20936"/>
                  <a:pt x="21600" y="21600"/>
                  <a:pt x="21600" y="21600"/>
                </a:cubicBezTo>
              </a:path>
            </a:pathLst>
          </a:custGeom>
          <a:noFill/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CustomShape 98"/>
          <p:cNvSpPr/>
          <p:nvPr/>
        </p:nvSpPr>
        <p:spPr>
          <a:xfrm>
            <a:off x="4709520" y="1385280"/>
            <a:ext cx="1218960" cy="604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Main (test) Chain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2" name="CustomShape 99"/>
          <p:cNvSpPr/>
          <p:nvPr/>
        </p:nvSpPr>
        <p:spPr>
          <a:xfrm>
            <a:off x="3566520" y="1385280"/>
            <a:ext cx="1218960" cy="604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Reaction Chain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3" name="Line 100"/>
          <p:cNvSpPr/>
          <p:nvPr/>
        </p:nvSpPr>
        <p:spPr>
          <a:xfrm>
            <a:off x="5928480" y="5917680"/>
            <a:ext cx="838440" cy="360"/>
          </a:xfrm>
          <a:prstGeom prst="line">
            <a:avLst/>
          </a:prstGeom>
          <a:ln w="355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Line 101"/>
          <p:cNvSpPr/>
          <p:nvPr/>
        </p:nvSpPr>
        <p:spPr>
          <a:xfrm>
            <a:off x="5776200" y="5917680"/>
            <a:ext cx="838080" cy="360"/>
          </a:xfrm>
          <a:prstGeom prst="line">
            <a:avLst/>
          </a:prstGeom>
          <a:ln w="355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Line 102"/>
          <p:cNvSpPr/>
          <p:nvPr/>
        </p:nvSpPr>
        <p:spPr>
          <a:xfrm>
            <a:off x="5623920" y="5917680"/>
            <a:ext cx="838080" cy="360"/>
          </a:xfrm>
          <a:prstGeom prst="line">
            <a:avLst/>
          </a:prstGeom>
          <a:ln w="355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Line 103"/>
          <p:cNvSpPr/>
          <p:nvPr/>
        </p:nvSpPr>
        <p:spPr>
          <a:xfrm>
            <a:off x="5471280" y="5917680"/>
            <a:ext cx="838440" cy="360"/>
          </a:xfrm>
          <a:prstGeom prst="line">
            <a:avLst/>
          </a:prstGeom>
          <a:ln w="3556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104"/>
          <p:cNvSpPr/>
          <p:nvPr/>
        </p:nvSpPr>
        <p:spPr>
          <a:xfrm>
            <a:off x="5928840" y="2336400"/>
            <a:ext cx="609120" cy="604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R0, M0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8" name="CustomShape 105"/>
          <p:cNvSpPr/>
          <p:nvPr/>
        </p:nvSpPr>
        <p:spPr>
          <a:xfrm>
            <a:off x="5928840" y="3339000"/>
            <a:ext cx="609120" cy="348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L1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9" name="CustomShape 106"/>
          <p:cNvSpPr/>
          <p:nvPr/>
        </p:nvSpPr>
        <p:spPr>
          <a:xfrm>
            <a:off x="5928840" y="4546440"/>
            <a:ext cx="609120" cy="348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L2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0" name="CustomShape 107"/>
          <p:cNvSpPr/>
          <p:nvPr/>
        </p:nvSpPr>
        <p:spPr>
          <a:xfrm>
            <a:off x="5928840" y="5384520"/>
            <a:ext cx="609120" cy="348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L3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CustomShape 108"/>
          <p:cNvSpPr/>
          <p:nvPr/>
        </p:nvSpPr>
        <p:spPr>
          <a:xfrm>
            <a:off x="7015320" y="1751040"/>
            <a:ext cx="1978200" cy="4961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/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Electromagnetic sensors/actuators measure position relative to a reaction chain that is also passively isolated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Lower stage actuators used to control/maintain optic cavity length and alignment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‘</a:t>
            </a: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Monolithic’ – optic, penultimate mass, and suspension fibers welded together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2" name="Picture 211" descr=""/>
          <p:cNvPicPr/>
          <p:nvPr/>
        </p:nvPicPr>
        <p:blipFill>
          <a:blip r:embed="rId1"/>
          <a:srcRect l="37702" t="5715" r="37702" b="8001"/>
          <a:stretch/>
        </p:blipFill>
        <p:spPr>
          <a:xfrm>
            <a:off x="88200" y="3600"/>
            <a:ext cx="2649960" cy="6869520"/>
          </a:xfrm>
          <a:prstGeom prst="rect">
            <a:avLst/>
          </a:prstGeom>
          <a:ln>
            <a:noFill/>
          </a:ln>
          <a:scene3d>
            <a:camera prst="orthographicFront">
              <a:rot lat="0" lon="10800000" rev="0"/>
            </a:camera>
            <a:lightRig dir="t" rig="threePt"/>
          </a:scene3d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CustomShape 1"/>
          <p:cNvSpPr/>
          <p:nvPr/>
        </p:nvSpPr>
        <p:spPr>
          <a:xfrm>
            <a:off x="-1440" y="0"/>
            <a:ext cx="9145080" cy="685764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74" name="Picture 2" descr=""/>
          <p:cNvPicPr/>
          <p:nvPr/>
        </p:nvPicPr>
        <p:blipFill>
          <a:blip r:embed="rId1"/>
          <a:stretch/>
        </p:blipFill>
        <p:spPr>
          <a:xfrm>
            <a:off x="533520" y="2520"/>
            <a:ext cx="5151960" cy="6869520"/>
          </a:xfrm>
          <a:prstGeom prst="rect">
            <a:avLst/>
          </a:prstGeom>
          <a:ln>
            <a:noFill/>
          </a:ln>
        </p:spPr>
      </p:pic>
      <p:sp>
        <p:nvSpPr>
          <p:cNvPr id="875" name="CustomShape 2"/>
          <p:cNvSpPr/>
          <p:nvPr/>
        </p:nvSpPr>
        <p:spPr>
          <a:xfrm>
            <a:off x="4952880" y="4876920"/>
            <a:ext cx="360" cy="159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38160">
            <a:solidFill>
              <a:schemeClr val="bg1"/>
            </a:solidFill>
            <a:round/>
            <a:headEnd len="lg" type="triangle" w="lg"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CustomShape 3"/>
          <p:cNvSpPr/>
          <p:nvPr/>
        </p:nvSpPr>
        <p:spPr>
          <a:xfrm rot="16200000">
            <a:off x="4560480" y="5334480"/>
            <a:ext cx="1218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40 cm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CustomShape 4"/>
          <p:cNvSpPr/>
          <p:nvPr/>
        </p:nvSpPr>
        <p:spPr>
          <a:xfrm rot="16200000">
            <a:off x="-2911320" y="3087360"/>
            <a:ext cx="640044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 Mass Suspension</a:t>
            </a:r>
            <a:endParaRPr b="0" lang="fr-FR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8" name="TextShape 5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49E2513-02CE-4569-804B-9D65F3E026EC}" type="slidenum">
              <a:rPr b="1" lang="fr-FR" sz="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79" name="quad_rendering" descr=""/>
          <p:cNvPicPr/>
          <p:nvPr/>
        </p:nvPicPr>
        <p:blipFill>
          <a:blip r:embed="rId2"/>
          <a:stretch/>
        </p:blipFill>
        <p:spPr>
          <a:xfrm>
            <a:off x="5637240" y="0"/>
            <a:ext cx="3516120" cy="685368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extShape 1"/>
          <p:cNvSpPr txBox="1"/>
          <p:nvPr/>
        </p:nvSpPr>
        <p:spPr>
          <a:xfrm>
            <a:off x="1772280" y="226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Measuring Δ</a:t>
            </a:r>
            <a:r>
              <a:rPr b="1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4x10</a:t>
            </a:r>
            <a:r>
              <a:rPr b="1" lang="en-US" sz="3000" spc="-1" strike="noStrike" baseline="30000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-18 </a:t>
            </a:r>
            <a:r>
              <a:rPr b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Forces on test mass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1" name="TextShape 2"/>
          <p:cNvSpPr txBox="1"/>
          <p:nvPr/>
        </p:nvSpPr>
        <p:spPr>
          <a:xfrm>
            <a:off x="0" y="1878840"/>
            <a:ext cx="3835080" cy="498996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Not ‘fundamental physics’, but ‘fundamental to success’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Seismic noise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– must prevent masking of GWs, enable </a:t>
            </a:r>
            <a:br/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practical control systems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aLIGO uses </a:t>
            </a:r>
            <a:r>
              <a:rPr b="1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active servo-controlled platforms, </a:t>
            </a:r>
            <a:br/>
            <a:r>
              <a:rPr b="1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multiple pendulums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4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 layers, each of </a:t>
            </a:r>
            <a:br/>
            <a:r>
              <a:rPr b="0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 degrees-of-freedom </a:t>
            </a:r>
            <a:r>
              <a:rPr b="0" lang="en-US" sz="17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	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A8008E7-51FD-4CD9-BD05-F61CB277AFA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83" name="Picture 4" descr=""/>
          <p:cNvPicPr/>
          <p:nvPr/>
        </p:nvPicPr>
        <p:blipFill>
          <a:blip r:embed="rId1"/>
          <a:srcRect l="5409" t="9742" r="10306" b="4039"/>
          <a:stretch/>
        </p:blipFill>
        <p:spPr>
          <a:xfrm>
            <a:off x="3541320" y="2295360"/>
            <a:ext cx="5508360" cy="4354200"/>
          </a:xfrm>
          <a:prstGeom prst="rect">
            <a:avLst/>
          </a:prstGeom>
          <a:ln>
            <a:noFill/>
          </a:ln>
        </p:spPr>
      </p:pic>
      <p:sp>
        <p:nvSpPr>
          <p:cNvPr id="884" name="CustomShape 4"/>
          <p:cNvSpPr/>
          <p:nvPr/>
        </p:nvSpPr>
        <p:spPr>
          <a:xfrm flipH="1">
            <a:off x="4153320" y="2590560"/>
            <a:ext cx="982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CustomShape 5"/>
          <p:cNvSpPr/>
          <p:nvPr/>
        </p:nvSpPr>
        <p:spPr>
          <a:xfrm flipH="1">
            <a:off x="4224600" y="3195360"/>
            <a:ext cx="982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CustomShape 6"/>
          <p:cNvSpPr/>
          <p:nvPr/>
        </p:nvSpPr>
        <p:spPr>
          <a:xfrm flipH="1">
            <a:off x="4377240" y="3774960"/>
            <a:ext cx="982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chemeClr val="tx1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87" name="Content Placeholder 4" descr=""/>
          <p:cNvPicPr/>
          <p:nvPr/>
        </p:nvPicPr>
        <p:blipFill>
          <a:blip r:embed="rId2"/>
          <a:stretch/>
        </p:blipFill>
        <p:spPr>
          <a:xfrm rot="60000">
            <a:off x="6928920" y="-44280"/>
            <a:ext cx="2225520" cy="229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image14.png" descr=""/>
          <p:cNvPicPr/>
          <p:nvPr/>
        </p:nvPicPr>
        <p:blipFill>
          <a:blip r:embed="rId1"/>
          <a:srcRect l="12992" t="0" r="9485" b="0"/>
          <a:stretch/>
        </p:blipFill>
        <p:spPr>
          <a:xfrm>
            <a:off x="4376880" y="1829160"/>
            <a:ext cx="4766760" cy="43736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89" name="CustomShape 1"/>
          <p:cNvSpPr/>
          <p:nvPr/>
        </p:nvSpPr>
        <p:spPr>
          <a:xfrm>
            <a:off x="1001880" y="204480"/>
            <a:ext cx="7139160" cy="605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Active and passive seismic isolation</a:t>
            </a:r>
            <a:endParaRPr b="0" lang="fr-FR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0" name="Picture 1" descr=""/>
          <p:cNvPicPr/>
          <p:nvPr/>
        </p:nvPicPr>
        <p:blipFill>
          <a:blip r:embed="rId2"/>
          <a:srcRect l="0" t="0" r="16371" b="0"/>
          <a:stretch/>
        </p:blipFill>
        <p:spPr>
          <a:xfrm>
            <a:off x="0" y="1735560"/>
            <a:ext cx="4092120" cy="4140360"/>
          </a:xfrm>
          <a:prstGeom prst="rect">
            <a:avLst/>
          </a:prstGeom>
          <a:ln>
            <a:noFill/>
          </a:ln>
        </p:spPr>
      </p:pic>
    </p:spTree>
  </p:cSld>
  <p:transition>
    <p:fade thruBlk="true"/>
  </p:transition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Picture 1" descr=""/>
          <p:cNvPicPr/>
          <p:nvPr/>
        </p:nvPicPr>
        <p:blipFill>
          <a:blip r:embed="rId1"/>
          <a:stretch/>
        </p:blipFill>
        <p:spPr>
          <a:xfrm>
            <a:off x="0" y="23580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92" name="CustomShape 1"/>
          <p:cNvSpPr/>
          <p:nvPr/>
        </p:nvSpPr>
        <p:spPr>
          <a:xfrm>
            <a:off x="1030680" y="6122880"/>
            <a:ext cx="65908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Seismic Isolation Platform</a:t>
            </a:r>
            <a:endParaRPr b="0" lang="fr-FR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3" name="TextShape 2"/>
          <p:cNvSpPr txBox="1"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0DAE843-DFF1-4E07-8319-C03C8CE754AE}" type="slidenum">
              <a:rPr b="1" lang="fr-FR" sz="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TextShape 1"/>
          <p:cNvSpPr txBox="1"/>
          <p:nvPr/>
        </p:nvSpPr>
        <p:spPr>
          <a:xfrm>
            <a:off x="1231200" y="2417400"/>
            <a:ext cx="668160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Getting from electronic signals to gravitational-wave data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5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D9F9D49-0058-4F74-975A-F5AEA9290EB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Shape 1"/>
          <p:cNvSpPr txBox="1"/>
          <p:nvPr/>
        </p:nvSpPr>
        <p:spPr>
          <a:xfrm>
            <a:off x="1758240" y="394560"/>
            <a:ext cx="58579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Enabling Scientific Interpretation: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Calibration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8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 makes predictions for the luminosity of coalescing binaries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39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at the detector depends on the distance as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/r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Not as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/r</a:t>
            </a:r>
            <a:r>
              <a:rPr b="0" i="1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2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Degeneracy with inclination of orbit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Can obtain a measure of distance to source from the best-fit amplitude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But this requires 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absolute calibration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the detector in Strain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3F7DC370-617E-433E-8A2B-31579F69B45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Detection methods, Projects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D618806-328B-4DDD-9257-A16D32164BDB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4" name="Picture 5" descr=""/>
          <p:cNvPicPr/>
          <p:nvPr/>
        </p:nvPicPr>
        <p:blipFill>
          <a:blip r:embed="rId1"/>
          <a:srcRect l="0" t="6691" r="0" b="0"/>
          <a:stretch/>
        </p:blipFill>
        <p:spPr>
          <a:xfrm>
            <a:off x="829080" y="1600200"/>
            <a:ext cx="7729560" cy="523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TextShape 1"/>
          <p:cNvSpPr txBox="1"/>
          <p:nvPr/>
        </p:nvSpPr>
        <p:spPr>
          <a:xfrm>
            <a:off x="533520" y="1355760"/>
            <a:ext cx="84038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LIGO’s calibration method uses photon pressure on the test masses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1W laser sinusoidally modulated makes an easy-to-see motion of the mirror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F6A1C47-EAFB-4B74-9F88-7D76ABD3AD08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2" name="CustomShape 3"/>
          <p:cNvSpPr/>
          <p:nvPr/>
        </p:nvSpPr>
        <p:spPr>
          <a:xfrm>
            <a:off x="2252520" y="405720"/>
            <a:ext cx="5114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Calibration technique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3" name="Picture 5" descr=""/>
          <p:cNvPicPr/>
          <p:nvPr/>
        </p:nvPicPr>
        <p:blipFill>
          <a:blip r:embed="rId1"/>
          <a:stretch/>
        </p:blipFill>
        <p:spPr>
          <a:xfrm>
            <a:off x="278640" y="2236680"/>
            <a:ext cx="4530960" cy="914040"/>
          </a:xfrm>
          <a:prstGeom prst="rect">
            <a:avLst/>
          </a:prstGeom>
          <a:ln>
            <a:noFill/>
          </a:ln>
        </p:spPr>
      </p:pic>
      <p:pic>
        <p:nvPicPr>
          <p:cNvPr id="904" name="Picture 6" descr=""/>
          <p:cNvPicPr/>
          <p:nvPr/>
        </p:nvPicPr>
        <p:blipFill>
          <a:blip r:embed="rId2"/>
          <a:stretch/>
        </p:blipFill>
        <p:spPr>
          <a:xfrm>
            <a:off x="5104440" y="2260800"/>
            <a:ext cx="4001760" cy="4557600"/>
          </a:xfrm>
          <a:prstGeom prst="rect">
            <a:avLst/>
          </a:prstGeom>
          <a:ln>
            <a:noFill/>
          </a:ln>
        </p:spPr>
      </p:pic>
      <p:pic>
        <p:nvPicPr>
          <p:cNvPr id="905" name="Picture 7" descr=""/>
          <p:cNvPicPr/>
          <p:nvPr/>
        </p:nvPicPr>
        <p:blipFill>
          <a:blip r:embed="rId3"/>
          <a:stretch/>
        </p:blipFill>
        <p:spPr>
          <a:xfrm>
            <a:off x="533520" y="3276000"/>
            <a:ext cx="3657240" cy="344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Calibration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07" name="TextShape 2"/>
          <p:cNvSpPr txBox="1"/>
          <p:nvPr/>
        </p:nvSpPr>
        <p:spPr>
          <a:xfrm>
            <a:off x="533520" y="1355760"/>
            <a:ext cx="7772040" cy="51451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Accuracy is ~5% and ~3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currently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May be able to improve by ~factor 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Uncertainty in the world standards for light intensity a real limit!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Secondary system based on ‘gravitational attraction’ in development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 dynamic Cavendish experiment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depends mainly on the rotor geometry, mass and position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Need to ensure no cross-coupling from mechanical, magnetic, electrostatics, electronics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1" lang="en-US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ability of GW detectors to give distance to source is very nice!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AF43D852-87DB-491C-BA05-DDA45383795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09" name="Picture 4" descr=""/>
          <p:cNvPicPr/>
          <p:nvPr/>
        </p:nvPicPr>
        <p:blipFill>
          <a:blip r:embed="rId1"/>
          <a:stretch/>
        </p:blipFill>
        <p:spPr>
          <a:xfrm>
            <a:off x="2180520" y="4011480"/>
            <a:ext cx="4280400" cy="1887840"/>
          </a:xfrm>
          <a:prstGeom prst="rect">
            <a:avLst/>
          </a:prstGeom>
          <a:ln>
            <a:noFill/>
          </a:ln>
        </p:spPr>
      </p:pic>
      <p:sp>
        <p:nvSpPr>
          <p:cNvPr id="910" name="CustomShape 4"/>
          <p:cNvSpPr/>
          <p:nvPr/>
        </p:nvSpPr>
        <p:spPr>
          <a:xfrm>
            <a:off x="6202080" y="5363640"/>
            <a:ext cx="75708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B. Mours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TextShape 1"/>
          <p:cNvSpPr txBox="1"/>
          <p:nvPr/>
        </p:nvSpPr>
        <p:spPr>
          <a:xfrm>
            <a:off x="1602720" y="380880"/>
            <a:ext cx="593820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Enabling Scientific Interpretation: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Data Quality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2" name="TextShape 2"/>
          <p:cNvSpPr txBox="1"/>
          <p:nvPr/>
        </p:nvSpPr>
        <p:spPr>
          <a:xfrm>
            <a:off x="685800" y="2251440"/>
            <a:ext cx="7772040" cy="37555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Output of detector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is not frequency-independent Gaussian Stationary noise!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CCA9F939-D873-486F-8C7D-A0DEEAC7A71F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TextShape 1"/>
          <p:cNvSpPr txBox="1"/>
          <p:nvPr/>
        </p:nvSpPr>
        <p:spPr>
          <a:xfrm>
            <a:off x="11998800" y="7245720"/>
            <a:ext cx="355680" cy="4107960"/>
          </a:xfrm>
          <a:prstGeom prst="rect">
            <a:avLst/>
          </a:prstGeom>
          <a:noFill/>
          <a:ln w="12600">
            <a:noFill/>
          </a:ln>
        </p:spPr>
        <p:txBody>
          <a:bodyPr lIns="65160" rIns="65160" tIns="65160" bIns="65160" anchor="ctr"/>
          <a:p>
            <a:pPr algn="r">
              <a:lnSpc>
                <a:spcPct val="100000"/>
              </a:lnSpc>
            </a:pPr>
            <a:fld id="{F3FEEA72-9A0D-4986-B3C6-C8671013FF5D}" type="slidenum">
              <a:rPr b="0" lang="fr-FR" sz="1600" spc="-1" strike="noStrike">
                <a:solidFill>
                  <a:srgbClr val="88888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&lt;number&gt;</a:t>
            </a:fld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5" name="TextShape 2"/>
          <p:cNvSpPr txBox="1"/>
          <p:nvPr/>
        </p:nvSpPr>
        <p:spPr>
          <a:xfrm>
            <a:off x="-378360" y="58680"/>
            <a:ext cx="9900000" cy="11062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LIGO data in time and frequency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16" name="CustomShape 3"/>
          <p:cNvSpPr/>
          <p:nvPr/>
        </p:nvSpPr>
        <p:spPr>
          <a:xfrm>
            <a:off x="401040" y="6390360"/>
            <a:ext cx="6945840" cy="296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480" spc="-1" strike="noStrike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Made with GWpy by Duncan Macleod. Code: </a:t>
            </a:r>
            <a:r>
              <a:rPr b="0" lang="fr-FR" sz="148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  <a:hlinkClick r:id="rId1"/>
              </a:rPr>
              <a:t>https://git.io/gwpy-ligo-scattering-animation</a:t>
            </a:r>
            <a:endParaRPr b="0" lang="fr-FR" sz="14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CustomShape 4"/>
          <p:cNvSpPr/>
          <p:nvPr/>
        </p:nvSpPr>
        <p:spPr>
          <a:xfrm>
            <a:off x="107640" y="6611760"/>
            <a:ext cx="3977280" cy="211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fr-FR" sz="920" spc="-1" strike="noStrike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0.5 second FFT; 5 averages covering 1.5 seconds; 50% overlap </a:t>
            </a:r>
            <a:endParaRPr b="0" lang="fr-FR" sz="92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8" name="CustomShape 5"/>
          <p:cNvSpPr/>
          <p:nvPr/>
        </p:nvSpPr>
        <p:spPr>
          <a:xfrm>
            <a:off x="3004200" y="986760"/>
            <a:ext cx="3134880" cy="340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LIGO-Hanford h(t) </a:t>
            </a:r>
            <a:endParaRPr b="0" lang="fr-FR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3" dur="indefinite" restart="never" nodeType="tmRoot">
          <p:childTnLst>
            <p:seq>
              <p:cTn id="154" dur="indefinite" nodeType="mainSeq">
                <p:childTnLst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58" restart="whenNotActive" nodeType="interactiveSeq" fill="hold">
                <p:childTnLst>
                  <p:par>
                    <p:cTn id="159" fill="hold">
                      <p:stCondLst/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extShape 1"/>
          <p:cNvSpPr txBox="1"/>
          <p:nvPr/>
        </p:nvSpPr>
        <p:spPr>
          <a:xfrm>
            <a:off x="11998800" y="7245720"/>
            <a:ext cx="355680" cy="4107960"/>
          </a:xfrm>
          <a:prstGeom prst="rect">
            <a:avLst/>
          </a:prstGeom>
          <a:noFill/>
          <a:ln w="12600">
            <a:noFill/>
          </a:ln>
        </p:spPr>
        <p:txBody>
          <a:bodyPr lIns="65160" rIns="65160" tIns="65160" bIns="65160" anchor="ctr"/>
          <a:p>
            <a:pPr algn="r">
              <a:lnSpc>
                <a:spcPct val="100000"/>
              </a:lnSpc>
            </a:pPr>
            <a:fld id="{CED2A187-7124-4CFF-92A6-E168D3CB3629}" type="slidenum">
              <a:rPr b="0" lang="fr-FR" sz="1600" spc="-1" strike="noStrike">
                <a:solidFill>
                  <a:srgbClr val="88888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&lt;number&gt;</a:t>
            </a:fld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0" name="TextShape 2"/>
          <p:cNvSpPr txBox="1"/>
          <p:nvPr/>
        </p:nvSpPr>
        <p:spPr>
          <a:xfrm>
            <a:off x="-378360" y="132120"/>
            <a:ext cx="9900000" cy="9140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Time-frequency spectrograms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21" name="pasted-image-small.png" descr=""/>
          <p:cNvPicPr/>
          <p:nvPr/>
        </p:nvPicPr>
        <p:blipFill>
          <a:blip r:embed="rId1"/>
          <a:stretch/>
        </p:blipFill>
        <p:spPr>
          <a:xfrm>
            <a:off x="0" y="1787040"/>
            <a:ext cx="9625320" cy="4812480"/>
          </a:xfrm>
          <a:prstGeom prst="rect">
            <a:avLst/>
          </a:prstGeom>
          <a:ln w="12600">
            <a:noFill/>
          </a:ln>
        </p:spPr>
      </p:pic>
      <p:sp>
        <p:nvSpPr>
          <p:cNvPr id="922" name="CustomShape 3"/>
          <p:cNvSpPr/>
          <p:nvPr/>
        </p:nvSpPr>
        <p:spPr>
          <a:xfrm>
            <a:off x="1696320" y="6577200"/>
            <a:ext cx="3006000" cy="296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480" spc="-1" strike="noStrike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Made with GWpy by Duncan Macleod</a:t>
            </a:r>
            <a:endParaRPr b="0" lang="fr-FR" sz="14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3" name="Picture 1" descr=""/>
          <p:cNvPicPr/>
          <p:nvPr/>
        </p:nvPicPr>
        <p:blipFill>
          <a:blip r:embed="rId2"/>
          <a:srcRect l="16018" t="18120" r="0" b="30553"/>
          <a:stretch/>
        </p:blipFill>
        <p:spPr>
          <a:xfrm>
            <a:off x="943920" y="1191960"/>
            <a:ext cx="7747560" cy="91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2" dur="indefinite" restart="never" nodeType="tmRoot">
          <p:childTnLst>
            <p:seq>
              <p:cTn id="1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extShape 1"/>
          <p:cNvSpPr txBox="1"/>
          <p:nvPr/>
        </p:nvSpPr>
        <p:spPr>
          <a:xfrm>
            <a:off x="12492360" y="7358040"/>
            <a:ext cx="368280" cy="40791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/>
          <a:p>
            <a:pPr algn="ctr">
              <a:lnSpc>
                <a:spcPct val="100000"/>
              </a:lnSpc>
            </a:pPr>
            <a:fld id="{D4C88312-1B3B-4BF5-9FC5-EB8334134197}" type="slidenum">
              <a:rPr b="0"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25" name="CustomShape 2"/>
          <p:cNvSpPr/>
          <p:nvPr/>
        </p:nvSpPr>
        <p:spPr>
          <a:xfrm>
            <a:off x="4440240" y="388800"/>
            <a:ext cx="533160" cy="610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26" name="blip_detcharpaper.pdf" descr=""/>
          <p:cNvPicPr/>
          <p:nvPr/>
        </p:nvPicPr>
        <p:blipFill>
          <a:blip r:embed="rId1"/>
          <a:stretch/>
        </p:blipFill>
        <p:spPr>
          <a:xfrm>
            <a:off x="162720" y="3749400"/>
            <a:ext cx="3656520" cy="2742120"/>
          </a:xfrm>
          <a:prstGeom prst="rect">
            <a:avLst/>
          </a:prstGeom>
          <a:ln w="12600">
            <a:noFill/>
          </a:ln>
        </p:spPr>
      </p:pic>
      <p:pic>
        <p:nvPicPr>
          <p:cNvPr id="927" name="zoom-60-200-Hz-spectrogram.pdf" descr=""/>
          <p:cNvPicPr/>
          <p:nvPr/>
        </p:nvPicPr>
        <p:blipFill>
          <a:blip r:embed="rId2"/>
          <a:srcRect l="7135" t="8289" r="6023" b="0"/>
          <a:stretch/>
        </p:blipFill>
        <p:spPr>
          <a:xfrm>
            <a:off x="3897720" y="3752280"/>
            <a:ext cx="5193360" cy="2742120"/>
          </a:xfrm>
          <a:prstGeom prst="rect">
            <a:avLst/>
          </a:prstGeom>
          <a:ln w="12600">
            <a:noFill/>
          </a:ln>
        </p:spPr>
      </p:pic>
      <p:sp>
        <p:nvSpPr>
          <p:cNvPr id="928" name="CustomShape 3"/>
          <p:cNvSpPr/>
          <p:nvPr/>
        </p:nvSpPr>
        <p:spPr>
          <a:xfrm>
            <a:off x="162720" y="1353240"/>
            <a:ext cx="3656520" cy="2187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  <a:spcBef>
                <a:spcPts val="774"/>
              </a:spcBef>
            </a:pPr>
            <a:r>
              <a:rPr b="0" lang="fr-FR" sz="21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Blip glitches</a:t>
            </a:r>
            <a:endParaRPr b="0" lang="fr-FR" sz="21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0280" indent="-259920">
              <a:lnSpc>
                <a:spcPct val="100000"/>
              </a:lnSpc>
              <a:buClr>
                <a:srgbClr val="114ffb"/>
              </a:buClr>
              <a:buSzPct val="75000"/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biggest contributor to the transient GW search backgrounds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0280" indent="-259920">
              <a:lnSpc>
                <a:spcPct val="100000"/>
              </a:lnSpc>
              <a:buClr>
                <a:srgbClr val="114ffb"/>
              </a:buClr>
              <a:buSzPct val="75000"/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Seen in both LIGO detectors 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0280" indent="-259920">
              <a:lnSpc>
                <a:spcPct val="100000"/>
              </a:lnSpc>
              <a:buClr>
                <a:srgbClr val="114ffb"/>
              </a:buClr>
              <a:buSzPct val="75000"/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Non-coincident…2 detectors good!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0280" indent="-259920">
              <a:lnSpc>
                <a:spcPct val="100000"/>
              </a:lnSpc>
              <a:buClr>
                <a:srgbClr val="114ffb"/>
              </a:buClr>
              <a:buSzPct val="75000"/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 known correlation with instrument behavior or environment. 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9" name="CustomShape 4"/>
          <p:cNvSpPr/>
          <p:nvPr/>
        </p:nvSpPr>
        <p:spPr>
          <a:xfrm>
            <a:off x="4443480" y="1319400"/>
            <a:ext cx="4101480" cy="2102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21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60-200 Hz non-stationary noise</a:t>
            </a:r>
            <a:endParaRPr b="0" lang="fr-FR" sz="21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21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560" indent="-160200">
              <a:lnSpc>
                <a:spcPct val="100000"/>
              </a:lnSpc>
              <a:buClr>
                <a:srgbClr val="114ffb"/>
              </a:buClr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Pollutes LIGO-Livingston data in a critical frequency range (~50-500Hz)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560" indent="-160200">
              <a:lnSpc>
                <a:spcPct val="100000"/>
              </a:lnSpc>
              <a:buClr>
                <a:srgbClr val="114ffb"/>
              </a:buClr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Longer duration (10s or 100s of seconds)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560" indent="-160200">
              <a:lnSpc>
                <a:spcPct val="100000"/>
              </a:lnSpc>
              <a:buClr>
                <a:srgbClr val="114ffb"/>
              </a:buClr>
              <a:buFont typeface="Symbol" charset="2"/>
              <a:buChar char=""/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Major contributor to CBC and burst backgrounds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0" name="CustomShape 5"/>
          <p:cNvSpPr/>
          <p:nvPr/>
        </p:nvSpPr>
        <p:spPr>
          <a:xfrm>
            <a:off x="2014560" y="111960"/>
            <a:ext cx="511452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Examples of spectrograms 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 data defects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slow">
    <p:fade thruBlk="true"/>
  </p:transition>
  <p:timing>
    <p:tnLst>
      <p:par>
        <p:cTn id="164" dur="indefinite" restart="never" nodeType="tmRoot">
          <p:childTnLst>
            <p:seq>
              <p:cTn id="1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Image" descr=""/>
          <p:cNvPicPr/>
          <p:nvPr/>
        </p:nvPicPr>
        <p:blipFill>
          <a:blip r:embed="rId1"/>
          <a:stretch/>
        </p:blipFill>
        <p:spPr>
          <a:xfrm>
            <a:off x="1658880" y="861120"/>
            <a:ext cx="6083640" cy="3167280"/>
          </a:xfrm>
          <a:prstGeom prst="rect">
            <a:avLst/>
          </a:prstGeom>
          <a:ln w="12600">
            <a:noFill/>
          </a:ln>
        </p:spPr>
      </p:pic>
      <p:pic>
        <p:nvPicPr>
          <p:cNvPr id="932" name="Image" descr=""/>
          <p:cNvPicPr/>
          <p:nvPr/>
        </p:nvPicPr>
        <p:blipFill>
          <a:blip r:embed="rId2"/>
          <a:stretch/>
        </p:blipFill>
        <p:spPr>
          <a:xfrm>
            <a:off x="1658880" y="3639240"/>
            <a:ext cx="6083640" cy="3167280"/>
          </a:xfrm>
          <a:prstGeom prst="rect">
            <a:avLst/>
          </a:prstGeom>
          <a:ln w="12600">
            <a:noFill/>
          </a:ln>
        </p:spPr>
      </p:pic>
      <p:sp>
        <p:nvSpPr>
          <p:cNvPr id="933" name="TextShape 1"/>
          <p:cNvSpPr txBox="1"/>
          <p:nvPr/>
        </p:nvSpPr>
        <p:spPr>
          <a:xfrm>
            <a:off x="8802360" y="6493680"/>
            <a:ext cx="258840" cy="2674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6E34082-3D57-4731-9564-E6C2466EA2F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34" name="CustomShape 2"/>
          <p:cNvSpPr/>
          <p:nvPr/>
        </p:nvSpPr>
        <p:spPr>
          <a:xfrm>
            <a:off x="128520" y="-84960"/>
            <a:ext cx="9143640" cy="1079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330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Tracking down strain defects: </a:t>
            </a:r>
            <a:endParaRPr b="0" lang="fr-FR" sz="33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330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Using environmental monitors</a:t>
            </a:r>
            <a:endParaRPr b="0" lang="fr-FR" sz="330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5" name="CustomShape 3"/>
          <p:cNvSpPr/>
          <p:nvPr/>
        </p:nvSpPr>
        <p:spPr>
          <a:xfrm>
            <a:off x="4509360" y="1766880"/>
            <a:ext cx="38160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h(t)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6" name="CustomShape 4"/>
          <p:cNvSpPr/>
          <p:nvPr/>
        </p:nvSpPr>
        <p:spPr>
          <a:xfrm>
            <a:off x="3847320" y="5870880"/>
            <a:ext cx="170604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End-Y microphone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CustomShape 5"/>
          <p:cNvSpPr/>
          <p:nvPr/>
        </p:nvSpPr>
        <p:spPr>
          <a:xfrm>
            <a:off x="699840" y="2088720"/>
            <a:ext cx="6228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i="1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</a:t>
            </a: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(t)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8" name="CustomShape 6"/>
          <p:cNvSpPr/>
          <p:nvPr/>
        </p:nvSpPr>
        <p:spPr>
          <a:xfrm>
            <a:off x="53280" y="4665240"/>
            <a:ext cx="16729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Microphone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end station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6" dur="indefinite" restart="never" nodeType="tmRoot">
          <p:childTnLst>
            <p:seq>
              <p:cTn id="167" dur="indefinite" nodeType="mainSeq">
                <p:childTnLst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extShape 1"/>
          <p:cNvSpPr txBox="1"/>
          <p:nvPr/>
        </p:nvSpPr>
        <p:spPr>
          <a:xfrm>
            <a:off x="8748000" y="6509880"/>
            <a:ext cx="258840" cy="2674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CFE5114-CB30-443C-97B0-43130750F73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40" name="TextShape 2"/>
          <p:cNvSpPr txBox="1"/>
          <p:nvPr/>
        </p:nvSpPr>
        <p:spPr>
          <a:xfrm>
            <a:off x="3310560" y="131400"/>
            <a:ext cx="2739240" cy="821160"/>
          </a:xfrm>
          <a:prstGeom prst="rect">
            <a:avLst/>
          </a:prstGeom>
          <a:noFill/>
          <a:ln>
            <a:noFill/>
          </a:ln>
        </p:spPr>
        <p:txBody>
          <a:bodyPr lIns="26640" rIns="26640" tIns="26640" bIns="2664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Ravens!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41" name="CustomShape 3"/>
          <p:cNvSpPr/>
          <p:nvPr/>
        </p:nvSpPr>
        <p:spPr>
          <a:xfrm>
            <a:off x="4536000" y="3263040"/>
            <a:ext cx="72000" cy="331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2" name="Image" descr=""/>
          <p:cNvPicPr/>
          <p:nvPr/>
        </p:nvPicPr>
        <p:blipFill>
          <a:blip r:embed="rId1"/>
          <a:srcRect l="1591" t="2207" r="10426" b="52871"/>
          <a:stretch/>
        </p:blipFill>
        <p:spPr>
          <a:xfrm>
            <a:off x="3498840" y="1226520"/>
            <a:ext cx="3078000" cy="2495160"/>
          </a:xfrm>
          <a:prstGeom prst="rect">
            <a:avLst/>
          </a:prstGeom>
          <a:ln w="12600">
            <a:noFill/>
          </a:ln>
        </p:spPr>
      </p:pic>
      <p:pic>
        <p:nvPicPr>
          <p:cNvPr id="943" name="Image" descr=""/>
          <p:cNvPicPr/>
          <p:nvPr/>
        </p:nvPicPr>
        <p:blipFill>
          <a:blip r:embed="rId2"/>
          <a:srcRect l="14740" t="2502" r="2016" b="2502"/>
          <a:stretch/>
        </p:blipFill>
        <p:spPr>
          <a:xfrm>
            <a:off x="6765480" y="1226520"/>
            <a:ext cx="2284560" cy="4736520"/>
          </a:xfrm>
          <a:prstGeom prst="rect">
            <a:avLst/>
          </a:prstGeom>
          <a:ln w="12600">
            <a:noFill/>
          </a:ln>
        </p:spPr>
      </p:pic>
      <p:pic>
        <p:nvPicPr>
          <p:cNvPr id="944" name="Image" descr=""/>
          <p:cNvPicPr/>
          <p:nvPr/>
        </p:nvPicPr>
        <p:blipFill>
          <a:blip r:embed="rId3"/>
          <a:srcRect l="3019" t="3046" r="3019" b="3046"/>
          <a:stretch/>
        </p:blipFill>
        <p:spPr>
          <a:xfrm>
            <a:off x="140040" y="1217880"/>
            <a:ext cx="3170160" cy="2503440"/>
          </a:xfrm>
          <a:prstGeom prst="rect">
            <a:avLst/>
          </a:prstGeom>
          <a:ln w="12600">
            <a:noFill/>
          </a:ln>
        </p:spPr>
      </p:pic>
      <p:sp>
        <p:nvSpPr>
          <p:cNvPr id="945" name="CustomShape 4"/>
          <p:cNvSpPr/>
          <p:nvPr/>
        </p:nvSpPr>
        <p:spPr>
          <a:xfrm>
            <a:off x="4103640" y="6510600"/>
            <a:ext cx="4456800" cy="286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4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Hanford alog </a:t>
            </a:r>
            <a:r>
              <a:rPr b="0" lang="fr-FR" sz="141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  <a:hlinkClick r:id="rId4"/>
              </a:rPr>
              <a:t>https://alog.ligo-wa.caltech.edu/aLOG/</a:t>
            </a:r>
            <a:r>
              <a:rPr b="0" lang="fr-FR" sz="14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# 37630</a:t>
            </a:r>
            <a:endParaRPr b="0" lang="fr-FR" sz="14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6" name="Picture 1" descr=""/>
          <p:cNvPicPr/>
          <p:nvPr/>
        </p:nvPicPr>
        <p:blipFill>
          <a:blip r:embed="rId5"/>
          <a:stretch/>
        </p:blipFill>
        <p:spPr>
          <a:xfrm>
            <a:off x="665640" y="3863520"/>
            <a:ext cx="5666400" cy="2588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Image" descr=""/>
          <p:cNvPicPr/>
          <p:nvPr/>
        </p:nvPicPr>
        <p:blipFill>
          <a:blip r:embed="rId1"/>
          <a:stretch/>
        </p:blipFill>
        <p:spPr>
          <a:xfrm>
            <a:off x="69840" y="923400"/>
            <a:ext cx="5744520" cy="2948040"/>
          </a:xfrm>
          <a:prstGeom prst="rect">
            <a:avLst/>
          </a:prstGeom>
          <a:ln w="12600">
            <a:noFill/>
          </a:ln>
        </p:spPr>
      </p:pic>
      <p:pic>
        <p:nvPicPr>
          <p:cNvPr id="948" name="Image" descr=""/>
          <p:cNvPicPr/>
          <p:nvPr/>
        </p:nvPicPr>
        <p:blipFill>
          <a:blip r:embed="rId2"/>
          <a:stretch/>
        </p:blipFill>
        <p:spPr>
          <a:xfrm>
            <a:off x="83880" y="3929760"/>
            <a:ext cx="5716080" cy="2933640"/>
          </a:xfrm>
          <a:prstGeom prst="rect">
            <a:avLst/>
          </a:prstGeom>
          <a:ln w="12600">
            <a:noFill/>
          </a:ln>
        </p:spPr>
      </p:pic>
      <p:sp>
        <p:nvSpPr>
          <p:cNvPr id="949" name="CustomShape 1"/>
          <p:cNvSpPr/>
          <p:nvPr/>
        </p:nvSpPr>
        <p:spPr>
          <a:xfrm>
            <a:off x="0" y="186120"/>
            <a:ext cx="9143640" cy="681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Tracking down data defects</a:t>
            </a:r>
            <a:endParaRPr b="0" lang="fr-FR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0" name="CustomShape 2"/>
          <p:cNvSpPr/>
          <p:nvPr/>
        </p:nvSpPr>
        <p:spPr>
          <a:xfrm>
            <a:off x="8506440" y="6509880"/>
            <a:ext cx="742320" cy="264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/>
          <a:p>
            <a:pPr algn="ctr">
              <a:lnSpc>
                <a:spcPct val="100000"/>
              </a:lnSpc>
            </a:pPr>
            <a:fld id="{5AF1067E-3964-4EC9-A131-4FCCC2E69CD7}" type="slidenum">
              <a:rPr b="0" lang="fr-FR" sz="127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27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1" name="CustomShape 3"/>
          <p:cNvSpPr/>
          <p:nvPr/>
        </p:nvSpPr>
        <p:spPr>
          <a:xfrm>
            <a:off x="5874120" y="4429080"/>
            <a:ext cx="2891880" cy="62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Noise monitoring microphone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in Laser enclosure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2" name="CustomShape 4"/>
          <p:cNvSpPr/>
          <p:nvPr/>
        </p:nvSpPr>
        <p:spPr>
          <a:xfrm>
            <a:off x="8506440" y="6509880"/>
            <a:ext cx="742320" cy="264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/>
          <a:p>
            <a:pPr algn="ctr">
              <a:lnSpc>
                <a:spcPct val="100000"/>
              </a:lnSpc>
            </a:pPr>
            <a:fld id="{5A7359E3-5065-4702-91BD-A45205DD4605}" type="slidenum">
              <a:rPr b="0" lang="fr-FR" sz="127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&lt;number&gt;</a:t>
            </a:fld>
            <a:endParaRPr b="0" lang="fr-FR" sz="127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3" name="CustomShape 5"/>
          <p:cNvSpPr/>
          <p:nvPr/>
        </p:nvSpPr>
        <p:spPr>
          <a:xfrm>
            <a:off x="5903640" y="6398280"/>
            <a:ext cx="2833560" cy="376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LHO alog #32503: </a:t>
            </a:r>
            <a:r>
              <a:rPr b="0" lang="fr-FR" sz="1000" spc="-1" strike="noStrike" u="sng">
                <a:solidFill>
                  <a:srgbClr val="00968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  <a:hlinkClick r:id="rId3"/>
              </a:rPr>
              <a:t>https://alog.ligo-wa.caltech.edu/aLOG/index.php?callRep=32503</a:t>
            </a:r>
            <a:endParaRPr b="0" lang="fr-FR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4" name="CustomShape 6"/>
          <p:cNvSpPr/>
          <p:nvPr/>
        </p:nvSpPr>
        <p:spPr>
          <a:xfrm>
            <a:off x="783360" y="1530360"/>
            <a:ext cx="38160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h(t)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CustomShape 7"/>
          <p:cNvSpPr/>
          <p:nvPr/>
        </p:nvSpPr>
        <p:spPr>
          <a:xfrm>
            <a:off x="1131840" y="4409280"/>
            <a:ext cx="161928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Laser microphone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6" name="CustomShape 8"/>
          <p:cNvSpPr/>
          <p:nvPr/>
        </p:nvSpPr>
        <p:spPr>
          <a:xfrm>
            <a:off x="6137280" y="2142720"/>
            <a:ext cx="2365920" cy="620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Spectrogram of </a:t>
            </a:r>
            <a:r>
              <a:rPr b="0" i="1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h(t)</a:t>
            </a: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 –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the interferometer output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3" dur="indefinite" restart="never" nodeType="tmRoot">
          <p:childTnLst>
            <p:seq>
              <p:cTn id="174" dur="indefinite" nodeType="mainSeq">
                <p:childTnLst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Picture 1" descr=""/>
          <p:cNvPicPr/>
          <p:nvPr/>
        </p:nvPicPr>
        <p:blipFill>
          <a:blip r:embed="rId1"/>
          <a:stretch/>
        </p:blipFill>
        <p:spPr>
          <a:xfrm>
            <a:off x="77400" y="0"/>
            <a:ext cx="8989200" cy="6857640"/>
          </a:xfrm>
          <a:prstGeom prst="rect">
            <a:avLst/>
          </a:prstGeom>
          <a:ln>
            <a:noFill/>
          </a:ln>
        </p:spPr>
      </p:pic>
      <p:sp>
        <p:nvSpPr>
          <p:cNvPr id="958" name="CustomShape 1"/>
          <p:cNvSpPr/>
          <p:nvPr/>
        </p:nvSpPr>
        <p:spPr>
          <a:xfrm>
            <a:off x="498240" y="1617480"/>
            <a:ext cx="4914000" cy="4334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9" name="TextShape 2"/>
          <p:cNvSpPr txBox="1"/>
          <p:nvPr/>
        </p:nvSpPr>
        <p:spPr>
          <a:xfrm>
            <a:off x="8748000" y="6509880"/>
            <a:ext cx="258840" cy="2674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6F32923-828B-4365-A31A-F2EC8D5A4A35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60" name="TextShape 3"/>
          <p:cNvSpPr txBox="1"/>
          <p:nvPr/>
        </p:nvSpPr>
        <p:spPr>
          <a:xfrm>
            <a:off x="124560" y="217440"/>
            <a:ext cx="8894880" cy="827280"/>
          </a:xfrm>
          <a:prstGeom prst="rect">
            <a:avLst/>
          </a:prstGeom>
          <a:noFill/>
          <a:ln>
            <a:noFill/>
          </a:ln>
        </p:spPr>
        <p:txBody>
          <a:bodyPr lIns="26640" rIns="26640" tIns="26640" bIns="2664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Physical Environment Monitor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61" name="CustomShape 4"/>
          <p:cNvSpPr/>
          <p:nvPr/>
        </p:nvSpPr>
        <p:spPr>
          <a:xfrm>
            <a:off x="533520" y="1262520"/>
            <a:ext cx="7772040" cy="473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Sensors distributed throughout observatories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Sensing all known and suspected coupling from environment to the acquired signal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Sensitivity </a:t>
            </a:r>
            <a:r>
              <a:rPr b="0"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greater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than the detector to each of the measured parameters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‘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Transfer functions’ (true, or ratio of powers) for all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Acquisition; monitoring for excess, inspection at times of events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47 Accelerometers, 18 Microphones, 11 in-building Magnetometers, </a:t>
            </a:r>
            <a:br/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 in-building Seismometers, 5 RF antennas and receivers, 5 weather stations, 3 Tiltmeters,2 high-sensitivity vault Magnetometers, </a:t>
            </a:r>
            <a:br/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 high-sensitivity vault Seismometers, 1 Cosmic-ray detector, </a:t>
            </a:r>
            <a:br/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voltmeters, Interior and exterior video cameras, </a:t>
            </a:r>
            <a:br/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 turtledove in a pear tree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8" dur="indefinite" restart="never" nodeType="tmRoot">
          <p:childTnLst>
            <p:seq>
              <p:cTn id="17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Detection methods, Projects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6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900A3460-8E08-40E1-9529-CCA51FDE998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7" name="Picture 5" descr=""/>
          <p:cNvPicPr/>
          <p:nvPr/>
        </p:nvPicPr>
        <p:blipFill>
          <a:blip r:embed="rId1"/>
          <a:srcRect l="0" t="6691" r="0" b="0"/>
          <a:stretch/>
        </p:blipFill>
        <p:spPr>
          <a:xfrm>
            <a:off x="829080" y="1600200"/>
            <a:ext cx="7729560" cy="5230440"/>
          </a:xfrm>
          <a:prstGeom prst="rect">
            <a:avLst/>
          </a:prstGeom>
          <a:ln>
            <a:noFill/>
          </a:ln>
        </p:spPr>
      </p:pic>
      <p:sp>
        <p:nvSpPr>
          <p:cNvPr id="378" name="CustomShape 3"/>
          <p:cNvSpPr/>
          <p:nvPr/>
        </p:nvSpPr>
        <p:spPr>
          <a:xfrm>
            <a:off x="6543000" y="4104720"/>
            <a:ext cx="1676160" cy="1994040"/>
          </a:xfrm>
          <a:prstGeom prst="roundRect">
            <a:avLst>
              <a:gd name="adj" fmla="val 16667"/>
            </a:avLst>
          </a:prstGeom>
          <a:noFill/>
          <a:ln w="63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CustomShape 1"/>
          <p:cNvSpPr/>
          <p:nvPr/>
        </p:nvSpPr>
        <p:spPr>
          <a:xfrm>
            <a:off x="498240" y="1617480"/>
            <a:ext cx="4914000" cy="4334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3" name="TextShape 2"/>
          <p:cNvSpPr txBox="1"/>
          <p:nvPr/>
        </p:nvSpPr>
        <p:spPr>
          <a:xfrm>
            <a:off x="8748000" y="6509880"/>
            <a:ext cx="258840" cy="26748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B17CC7F1-A72F-45BF-BF98-4684166E7130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64" name="TextShape 3"/>
          <p:cNvSpPr txBox="1"/>
          <p:nvPr/>
        </p:nvSpPr>
        <p:spPr>
          <a:xfrm>
            <a:off x="124560" y="217440"/>
            <a:ext cx="8894880" cy="827280"/>
          </a:xfrm>
          <a:prstGeom prst="rect">
            <a:avLst/>
          </a:prstGeom>
          <a:noFill/>
          <a:ln>
            <a:noFill/>
          </a:ln>
        </p:spPr>
        <p:txBody>
          <a:bodyPr lIns="26640" rIns="26640" tIns="26640" bIns="2664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Avenir Next Condensed Regular"/>
              </a:rPr>
              <a:t>The impact of detector characterization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65" name="bulk_bin_GW151226_DQ_comparison.pdf" descr=""/>
          <p:cNvPicPr/>
          <p:nvPr/>
        </p:nvPicPr>
        <p:blipFill>
          <a:blip r:embed="rId1"/>
          <a:srcRect l="0" t="9214" r="0" b="0"/>
          <a:stretch/>
        </p:blipFill>
        <p:spPr>
          <a:xfrm>
            <a:off x="498240" y="2022480"/>
            <a:ext cx="4913640" cy="3345840"/>
          </a:xfrm>
          <a:prstGeom prst="rect">
            <a:avLst/>
          </a:prstGeom>
          <a:ln w="12600">
            <a:noFill/>
          </a:ln>
        </p:spPr>
      </p:pic>
      <p:sp>
        <p:nvSpPr>
          <p:cNvPr id="966" name="CustomShape 4"/>
          <p:cNvSpPr/>
          <p:nvPr/>
        </p:nvSpPr>
        <p:spPr>
          <a:xfrm>
            <a:off x="1966680" y="1658520"/>
            <a:ext cx="1977480" cy="351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8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GW151226 analysis</a:t>
            </a:r>
            <a:endParaRPr b="0" lang="fr-FR" sz="18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7" name="CustomShape 5"/>
          <p:cNvSpPr/>
          <p:nvPr/>
        </p:nvSpPr>
        <p:spPr>
          <a:xfrm>
            <a:off x="5235120" y="4773960"/>
            <a:ext cx="3771720" cy="1188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fr-FR" sz="182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false alarm rate of GW151226</a:t>
            </a:r>
            <a:r>
              <a:rPr b="1" lang="fr-FR" sz="182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:</a:t>
            </a:r>
            <a:endParaRPr b="0" lang="fr-FR" sz="18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182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 in 320 years with raw data</a:t>
            </a:r>
            <a:endParaRPr b="0" lang="fr-FR" sz="18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114ffb"/>
              </a:buClr>
              <a:buFont typeface="Arial"/>
              <a:buChar char="•"/>
            </a:pPr>
            <a:r>
              <a:rPr b="0" lang="fr-FR" sz="1829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 in 183000 years with data quality information applied</a:t>
            </a:r>
            <a:endParaRPr b="0" lang="fr-FR" sz="18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8" name="CustomShape 6"/>
          <p:cNvSpPr/>
          <p:nvPr/>
        </p:nvSpPr>
        <p:spPr>
          <a:xfrm>
            <a:off x="3695040" y="3525120"/>
            <a:ext cx="883800" cy="340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fr-FR" sz="1760" spc="-1" strike="noStrike">
                <a:solidFill>
                  <a:srgbClr val="e92856"/>
                </a:solidFill>
                <a:uFill>
                  <a:solidFill>
                    <a:srgbClr val="ffffff"/>
                  </a:solidFill>
                </a:uFill>
                <a:latin typeface="Bodoni SvtyTwo ITC TT-Book"/>
                <a:ea typeface="Bodoni SvtyTwo ITC TT-Book"/>
              </a:rPr>
              <a:t>“</a:t>
            </a:r>
            <a:r>
              <a:rPr b="0" lang="fr-FR" sz="1760" spc="-1" strike="noStrike">
                <a:solidFill>
                  <a:srgbClr val="e92856"/>
                </a:solidFill>
                <a:uFill>
                  <a:solidFill>
                    <a:srgbClr val="ffffff"/>
                  </a:solidFill>
                </a:uFill>
                <a:latin typeface="Bodoni SvtyTwo ITC TT-Book"/>
                <a:ea typeface="Bodoni SvtyTwo ITC TT-Book"/>
              </a:rPr>
              <a:t>LVT”</a:t>
            </a:r>
            <a:endParaRPr b="0" lang="fr-FR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9" name="CustomShape 7"/>
          <p:cNvSpPr/>
          <p:nvPr/>
        </p:nvSpPr>
        <p:spPr>
          <a:xfrm>
            <a:off x="1847160" y="3831480"/>
            <a:ext cx="883800" cy="340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>
              <a:lnSpc>
                <a:spcPct val="100000"/>
              </a:lnSpc>
            </a:pPr>
            <a:r>
              <a:rPr b="0" lang="fr-FR" sz="1760" spc="-1" strike="noStrike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Bodoni SvtyTwo ITC TT-Book"/>
                <a:ea typeface="Bodoni SvtyTwo ITC TT-Book"/>
              </a:rPr>
              <a:t>“</a:t>
            </a:r>
            <a:r>
              <a:rPr b="0" lang="fr-FR" sz="1760" spc="-1" strike="noStrike">
                <a:solidFill>
                  <a:srgbClr val="53585f"/>
                </a:solidFill>
                <a:uFill>
                  <a:solidFill>
                    <a:srgbClr val="ffffff"/>
                  </a:solidFill>
                </a:uFill>
                <a:latin typeface="Bodoni SvtyTwo ITC TT-Book"/>
                <a:ea typeface="Bodoni SvtyTwo ITC TT-Book"/>
              </a:rPr>
              <a:t>GW”</a:t>
            </a:r>
            <a:endParaRPr b="0" lang="fr-FR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0" name="CustomShape 8"/>
          <p:cNvSpPr/>
          <p:nvPr/>
        </p:nvSpPr>
        <p:spPr>
          <a:xfrm>
            <a:off x="577440" y="5381640"/>
            <a:ext cx="3929760" cy="286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4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LIGO-Virgo collaboration (2017) - arXiv 1710.02185</a:t>
            </a:r>
            <a:endParaRPr b="0" lang="fr-FR" sz="14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1" name="Picture 1" descr=""/>
          <p:cNvPicPr/>
          <p:nvPr/>
        </p:nvPicPr>
        <p:blipFill>
          <a:blip r:embed="rId2"/>
          <a:stretch/>
        </p:blipFill>
        <p:spPr>
          <a:xfrm>
            <a:off x="5646600" y="1547280"/>
            <a:ext cx="2691360" cy="2319120"/>
          </a:xfrm>
          <a:prstGeom prst="rect">
            <a:avLst/>
          </a:prstGeom>
          <a:ln>
            <a:noFill/>
          </a:ln>
        </p:spPr>
      </p:pic>
      <p:pic>
        <p:nvPicPr>
          <p:cNvPr id="972" name="Picture 2" descr=""/>
          <p:cNvPicPr/>
          <p:nvPr/>
        </p:nvPicPr>
        <p:blipFill>
          <a:blip r:embed="rId3"/>
          <a:stretch/>
        </p:blipFill>
        <p:spPr>
          <a:xfrm>
            <a:off x="5997240" y="3869640"/>
            <a:ext cx="2340360" cy="38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0" dur="indefinite" restart="never" nodeType="tmRoot">
          <p:childTnLst>
            <p:seq>
              <p:cTn id="18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extShape 1"/>
          <p:cNvSpPr txBox="1"/>
          <p:nvPr/>
        </p:nvSpPr>
        <p:spPr>
          <a:xfrm>
            <a:off x="2014560" y="249372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Gravitational-wave </a:t>
            </a:r>
            <a:br/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detector networks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74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1A16F601-FD98-47C4-BFA9-E21E30C7ADF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82" dur="indefinite" restart="never" nodeType="tmRoot">
          <p:childTnLst>
            <p:seq>
              <p:cTn id="18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extShape 1"/>
          <p:cNvSpPr txBox="1"/>
          <p:nvPr/>
        </p:nvSpPr>
        <p:spPr>
          <a:xfrm>
            <a:off x="273240" y="160560"/>
            <a:ext cx="8619840" cy="8200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535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GW170817</a:t>
            </a:r>
            <a:endParaRPr b="0" lang="en-US" sz="535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76" name="CustomShape 2"/>
          <p:cNvSpPr/>
          <p:nvPr/>
        </p:nvSpPr>
        <p:spPr>
          <a:xfrm>
            <a:off x="2797200" y="6567840"/>
            <a:ext cx="3566880" cy="286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4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https://doi.org/10.1103/PhysRevLett.119.161101</a:t>
            </a:r>
            <a:endParaRPr b="0" lang="fr-FR" sz="14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7" name="CustomShape 3"/>
          <p:cNvSpPr/>
          <p:nvPr/>
        </p:nvSpPr>
        <p:spPr>
          <a:xfrm>
            <a:off x="341640" y="5306760"/>
            <a:ext cx="5090760" cy="23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06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LIGO-Virgo/Geoffrey Lovelace, Duncan Brown, Duncan Macleod, Jessica McIver, Alex Nitz</a:t>
            </a:r>
            <a:endParaRPr b="0" lang="fr-FR" sz="10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8" name="CustomShape 4"/>
          <p:cNvSpPr/>
          <p:nvPr/>
        </p:nvSpPr>
        <p:spPr>
          <a:xfrm>
            <a:off x="8965800" y="6700680"/>
            <a:ext cx="171720" cy="179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7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</a:t>
            </a:r>
            <a:endParaRPr b="0" lang="fr-FR" sz="7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84" dur="indefinite" restart="never" nodeType="tmRoot">
          <p:childTnLst>
            <p:seq>
              <p:cTn id="185" dur="indefinite" nodeType="mainSeq"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Picture 4" descr=""/>
          <p:cNvPicPr/>
          <p:nvPr/>
        </p:nvPicPr>
        <p:blipFill>
          <a:blip r:embed="rId1"/>
          <a:stretch/>
        </p:blipFill>
        <p:spPr>
          <a:xfrm>
            <a:off x="3878280" y="1245240"/>
            <a:ext cx="5265360" cy="4587480"/>
          </a:xfrm>
          <a:prstGeom prst="rect">
            <a:avLst/>
          </a:prstGeom>
          <a:ln>
            <a:noFill/>
          </a:ln>
        </p:spPr>
      </p:pic>
      <p:sp>
        <p:nvSpPr>
          <p:cNvPr id="980" name="TextShape 1"/>
          <p:cNvSpPr txBox="1"/>
          <p:nvPr/>
        </p:nvSpPr>
        <p:spPr>
          <a:xfrm>
            <a:off x="1467360" y="246240"/>
            <a:ext cx="66254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Antenna pattern for a single detector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81" name="TextShape 2"/>
          <p:cNvSpPr txBox="1"/>
          <p:nvPr/>
        </p:nvSpPr>
        <p:spPr>
          <a:xfrm>
            <a:off x="407880" y="1842840"/>
            <a:ext cx="4079160" cy="41544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Maximal for overhead or underfoot source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1/2  for signals along one arm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zero at 45 degrees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Good: A detector sees almost the entire sky with good sensitivity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Bad: A single detector gives very limited information on the source direction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Solution: Use multiple detectors working together to perform ‘triangulation’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3157DE5-F409-49A8-9E3C-EDFEACD0D852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189" dur="indefinite" restart="never" nodeType="tmRoot">
          <p:childTnLst>
            <p:seq>
              <p:cTn id="1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Picture 4" descr=""/>
          <p:cNvPicPr/>
          <p:nvPr/>
        </p:nvPicPr>
        <p:blipFill>
          <a:blip r:embed="rId1"/>
          <a:stretch/>
        </p:blipFill>
        <p:spPr>
          <a:xfrm>
            <a:off x="3878280" y="1245240"/>
            <a:ext cx="5265360" cy="4587480"/>
          </a:xfrm>
          <a:prstGeom prst="rect">
            <a:avLst/>
          </a:prstGeom>
          <a:ln>
            <a:noFill/>
          </a:ln>
        </p:spPr>
      </p:pic>
      <p:sp>
        <p:nvSpPr>
          <p:cNvPr id="984" name="TextShape 1"/>
          <p:cNvSpPr txBox="1"/>
          <p:nvPr/>
        </p:nvSpPr>
        <p:spPr>
          <a:xfrm>
            <a:off x="1467360" y="205920"/>
            <a:ext cx="662544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Antenna pattern for a single detector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85" name="TextShape 2"/>
          <p:cNvSpPr txBox="1"/>
          <p:nvPr/>
        </p:nvSpPr>
        <p:spPr>
          <a:xfrm>
            <a:off x="407880" y="1842840"/>
            <a:ext cx="4079160" cy="415440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Maximal for overhead or underfoot source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1/2  for signals along one arm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and zero at 45 degrees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GW170817 fell on Virgo close to 45 degrees!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Virgo data were critical for</a:t>
            </a:r>
            <a:br/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localization; knowledge of</a:t>
            </a:r>
            <a:br/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~zero signal carries very</a:t>
            </a:r>
            <a:br/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good position information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AE7DC32E-AFAB-4486-8254-06F4AFBE90F4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87" name="CustomShape 4"/>
          <p:cNvSpPr/>
          <p:nvPr/>
        </p:nvSpPr>
        <p:spPr>
          <a:xfrm rot="4090800">
            <a:off x="5529960" y="4971960"/>
            <a:ext cx="2586600" cy="101952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GW170817</a:t>
            </a:r>
            <a:endParaRPr b="0"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1" dur="indefinite" restart="never" nodeType="tmRoot">
          <p:childTnLst>
            <p:seq>
              <p:cTn id="1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 and Virgo</a:t>
            </a:r>
            <a:endParaRPr b="0" lang="en-US" sz="28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89" name="TextShape 2"/>
          <p:cNvSpPr txBox="1"/>
          <p:nvPr/>
        </p:nvSpPr>
        <p:spPr>
          <a:xfrm>
            <a:off x="226800" y="1355760"/>
            <a:ext cx="867168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Similar instruments in concept; differences in details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Virgo: 3km arms, LIGO: 4km arms, 2 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Different starting dates for upgrades, so sensitivity a bit out of synch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Instruments observe together, share data in real time, perform position identification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Collaborations share all data, analysis tasks, and publications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Win-win-win (win win win win….)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0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940D697-0C24-48BA-A96F-B438124E6A73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91" name="Picture 7" descr=""/>
          <p:cNvPicPr/>
          <p:nvPr/>
        </p:nvPicPr>
        <p:blipFill>
          <a:blip r:embed="rId1"/>
          <a:stretch/>
        </p:blipFill>
        <p:spPr>
          <a:xfrm>
            <a:off x="1368360" y="3684960"/>
            <a:ext cx="6563520" cy="304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Picture 38" descr=""/>
          <p:cNvPicPr/>
          <p:nvPr/>
        </p:nvPicPr>
        <p:blipFill>
          <a:blip r:embed="rId1"/>
          <a:stretch/>
        </p:blipFill>
        <p:spPr>
          <a:xfrm>
            <a:off x="1398240" y="4132440"/>
            <a:ext cx="1862640" cy="1225080"/>
          </a:xfrm>
          <a:prstGeom prst="rect">
            <a:avLst/>
          </a:prstGeom>
          <a:ln w="28440">
            <a:solidFill>
              <a:schemeClr val="bg1">
                <a:lumMod val="65000"/>
              </a:schemeClr>
            </a:solidFill>
            <a:round/>
          </a:ln>
        </p:spPr>
      </p:pic>
      <p:pic>
        <p:nvPicPr>
          <p:cNvPr id="993" name="Picture 39" descr=""/>
          <p:cNvPicPr/>
          <p:nvPr/>
        </p:nvPicPr>
        <p:blipFill>
          <a:blip r:embed="rId2"/>
          <a:stretch/>
        </p:blipFill>
        <p:spPr>
          <a:xfrm>
            <a:off x="1394640" y="2839320"/>
            <a:ext cx="1865520" cy="1234080"/>
          </a:xfrm>
          <a:prstGeom prst="rect">
            <a:avLst/>
          </a:prstGeom>
          <a:ln w="28440">
            <a:solidFill>
              <a:schemeClr val="bg1">
                <a:lumMod val="65000"/>
              </a:schemeClr>
            </a:solidFill>
            <a:round/>
          </a:ln>
        </p:spPr>
      </p:pic>
      <p:pic>
        <p:nvPicPr>
          <p:cNvPr id="994" name="Picture 40" descr=""/>
          <p:cNvPicPr/>
          <p:nvPr/>
        </p:nvPicPr>
        <p:blipFill>
          <a:blip r:embed="rId3"/>
          <a:stretch/>
        </p:blipFill>
        <p:spPr>
          <a:xfrm>
            <a:off x="1397880" y="1535040"/>
            <a:ext cx="1868040" cy="1245240"/>
          </a:xfrm>
          <a:prstGeom prst="rect">
            <a:avLst/>
          </a:prstGeom>
          <a:ln w="28440">
            <a:solidFill>
              <a:schemeClr val="bg1">
                <a:lumMod val="65000"/>
              </a:schemeClr>
            </a:solidFill>
            <a:round/>
          </a:ln>
        </p:spPr>
      </p:pic>
      <p:pic>
        <p:nvPicPr>
          <p:cNvPr id="995" name="Picture 49" descr=""/>
          <p:cNvPicPr/>
          <p:nvPr/>
        </p:nvPicPr>
        <p:blipFill>
          <a:blip r:embed="rId4"/>
          <a:stretch/>
        </p:blipFill>
        <p:spPr>
          <a:xfrm>
            <a:off x="1394640" y="2841120"/>
            <a:ext cx="1865520" cy="1234080"/>
          </a:xfrm>
          <a:prstGeom prst="rect">
            <a:avLst/>
          </a:prstGeom>
          <a:ln w="28440">
            <a:solidFill>
              <a:schemeClr val="bg1">
                <a:lumMod val="65000"/>
              </a:schemeClr>
            </a:solidFill>
            <a:round/>
          </a:ln>
        </p:spPr>
      </p:pic>
      <p:pic>
        <p:nvPicPr>
          <p:cNvPr id="996" name="Picture 50" descr=""/>
          <p:cNvPicPr/>
          <p:nvPr/>
        </p:nvPicPr>
        <p:blipFill>
          <a:blip r:embed="rId5"/>
          <a:stretch/>
        </p:blipFill>
        <p:spPr>
          <a:xfrm>
            <a:off x="1397880" y="1538640"/>
            <a:ext cx="1868040" cy="1245240"/>
          </a:xfrm>
          <a:prstGeom prst="rect">
            <a:avLst/>
          </a:prstGeom>
          <a:ln w="28440">
            <a:solidFill>
              <a:schemeClr val="bg1">
                <a:lumMod val="65000"/>
              </a:schemeClr>
            </a:solidFill>
            <a:round/>
          </a:ln>
        </p:spPr>
      </p:pic>
      <p:sp>
        <p:nvSpPr>
          <p:cNvPr id="997" name="CustomShape 1"/>
          <p:cNvSpPr/>
          <p:nvPr/>
        </p:nvSpPr>
        <p:spPr>
          <a:xfrm>
            <a:off x="1389240" y="5208120"/>
            <a:ext cx="894240" cy="1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 algn="ctr">
              <a:lnSpc>
                <a:spcPct val="100000"/>
              </a:lnSpc>
              <a:spcBef>
                <a:spcPts val="337"/>
              </a:spcBef>
            </a:pPr>
            <a:r>
              <a:rPr b="1" lang="fr-FR" sz="79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LIGO, Hanford, WA</a:t>
            </a:r>
            <a:endParaRPr b="0" lang="fr-FR" sz="7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8" name="CustomShape 2"/>
          <p:cNvSpPr/>
          <p:nvPr/>
        </p:nvSpPr>
        <p:spPr>
          <a:xfrm>
            <a:off x="1364760" y="3942000"/>
            <a:ext cx="965880" cy="1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 algn="ctr">
              <a:lnSpc>
                <a:spcPct val="100000"/>
              </a:lnSpc>
              <a:spcBef>
                <a:spcPts val="337"/>
              </a:spcBef>
            </a:pPr>
            <a:r>
              <a:rPr b="1" lang="fr-FR" sz="79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LIGO, Livingston, LA</a:t>
            </a:r>
            <a:endParaRPr b="0" lang="fr-FR" sz="7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9" name="CustomShape 3"/>
          <p:cNvSpPr/>
          <p:nvPr/>
        </p:nvSpPr>
        <p:spPr>
          <a:xfrm>
            <a:off x="1398600" y="2630160"/>
            <a:ext cx="888120" cy="1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 algn="ctr">
              <a:lnSpc>
                <a:spcPct val="100000"/>
              </a:lnSpc>
              <a:spcBef>
                <a:spcPts val="337"/>
              </a:spcBef>
            </a:pPr>
            <a:r>
              <a:rPr b="1" lang="fr-FR" sz="79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Virgo, Cascina, Italy</a:t>
            </a:r>
            <a:endParaRPr b="0" lang="fr-FR" sz="7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0" name="Picture 3" descr=""/>
          <p:cNvPicPr/>
          <p:nvPr/>
        </p:nvPicPr>
        <p:blipFill>
          <a:blip r:embed="rId6"/>
          <a:stretch/>
        </p:blipFill>
        <p:spPr>
          <a:xfrm>
            <a:off x="3972960" y="2044800"/>
            <a:ext cx="3226320" cy="3030840"/>
          </a:xfrm>
          <a:prstGeom prst="rect">
            <a:avLst/>
          </a:prstGeom>
          <a:ln>
            <a:noFill/>
          </a:ln>
        </p:spPr>
      </p:pic>
      <p:sp>
        <p:nvSpPr>
          <p:cNvPr id="1001" name="CustomShape 4"/>
          <p:cNvSpPr/>
          <p:nvPr/>
        </p:nvSpPr>
        <p:spPr>
          <a:xfrm>
            <a:off x="4316040" y="3157560"/>
            <a:ext cx="2514240" cy="1469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ffff"/>
            </a:solidFill>
            <a:round/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2" name="CustomShape 5"/>
          <p:cNvSpPr/>
          <p:nvPr/>
        </p:nvSpPr>
        <p:spPr>
          <a:xfrm>
            <a:off x="4596840" y="3924360"/>
            <a:ext cx="2233800" cy="703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ffff"/>
            </a:solidFill>
            <a:round/>
            <a:head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3" name="Line 6"/>
          <p:cNvSpPr/>
          <p:nvPr/>
        </p:nvSpPr>
        <p:spPr>
          <a:xfrm flipH="1" flipV="1">
            <a:off x="6306840" y="3106800"/>
            <a:ext cx="523800" cy="1521000"/>
          </a:xfrm>
          <a:prstGeom prst="line">
            <a:avLst/>
          </a:prstGeom>
          <a:ln w="38160">
            <a:solidFill>
              <a:schemeClr val="tx1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4" name="CustomShape 7"/>
          <p:cNvSpPr/>
          <p:nvPr/>
        </p:nvSpPr>
        <p:spPr>
          <a:xfrm>
            <a:off x="6634800" y="4438440"/>
            <a:ext cx="391320" cy="3783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 w="1260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5" name="CustomShape 8"/>
          <p:cNvSpPr/>
          <p:nvPr/>
        </p:nvSpPr>
        <p:spPr>
          <a:xfrm>
            <a:off x="892800" y="151920"/>
            <a:ext cx="7357680" cy="876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b">
            <a:normAutofit/>
          </a:bodyPr>
          <a:p>
            <a:pPr algn="ctr">
              <a:lnSpc>
                <a:spcPct val="100000"/>
              </a:lnSpc>
            </a:pPr>
            <a:r>
              <a:rPr b="0" lang="fr-FR" sz="535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GW170817 Volume Localization by the </a:t>
            </a:r>
            <a:endParaRPr b="0" lang="fr-FR" sz="53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535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GW detector network</a:t>
            </a:r>
            <a:endParaRPr b="0" lang="fr-FR" sz="53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5" dur="indefinite" restart="never" nodeType="tmRoot">
          <p:childTnLst>
            <p:seq>
              <p:cTn id="196" dur="indefinite" nodeType="mainSeq">
                <p:childTnLst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01" dur="4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04" dur="6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07" dur="6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localization (1).pdf" descr=""/>
          <p:cNvPicPr/>
          <p:nvPr/>
        </p:nvPicPr>
        <p:blipFill>
          <a:blip r:embed="rId1"/>
          <a:stretch/>
        </p:blipFill>
        <p:spPr>
          <a:xfrm>
            <a:off x="448200" y="1182240"/>
            <a:ext cx="8247240" cy="3887640"/>
          </a:xfrm>
          <a:prstGeom prst="rect">
            <a:avLst/>
          </a:prstGeom>
          <a:ln w="12600">
            <a:noFill/>
          </a:ln>
        </p:spPr>
      </p:pic>
      <p:pic>
        <p:nvPicPr>
          <p:cNvPr id="1007" name="Virgo_aerial_view_01.jpg" descr=""/>
          <p:cNvPicPr/>
          <p:nvPr/>
        </p:nvPicPr>
        <p:blipFill>
          <a:blip r:embed="rId2"/>
          <a:srcRect l="18604" t="3324" r="18604" b="3324"/>
          <a:stretch/>
        </p:blipFill>
        <p:spPr>
          <a:xfrm>
            <a:off x="113040" y="5072400"/>
            <a:ext cx="2100960" cy="1692720"/>
          </a:xfrm>
          <a:prstGeom prst="rect">
            <a:avLst/>
          </a:prstGeom>
          <a:ln w="12600">
            <a:noFill/>
          </a:ln>
        </p:spPr>
      </p:pic>
      <p:pic>
        <p:nvPicPr>
          <p:cNvPr id="1008" name="Aerial5.jpg" descr=""/>
          <p:cNvPicPr/>
          <p:nvPr/>
        </p:nvPicPr>
        <p:blipFill>
          <a:blip r:embed="rId3"/>
          <a:srcRect l="29648" t="0" r="0" b="0"/>
          <a:stretch/>
        </p:blipFill>
        <p:spPr>
          <a:xfrm>
            <a:off x="2125800" y="5072400"/>
            <a:ext cx="2038320" cy="1692720"/>
          </a:xfrm>
          <a:prstGeom prst="rect">
            <a:avLst/>
          </a:prstGeom>
          <a:ln w="12600">
            <a:noFill/>
          </a:ln>
        </p:spPr>
      </p:pic>
      <p:pic>
        <p:nvPicPr>
          <p:cNvPr id="1009" name="ligo-livingston-aerial-03.jpg" descr=""/>
          <p:cNvPicPr/>
          <p:nvPr/>
        </p:nvPicPr>
        <p:blipFill>
          <a:blip r:embed="rId4"/>
          <a:srcRect l="0" t="6920" r="0" b="13987"/>
          <a:stretch/>
        </p:blipFill>
        <p:spPr>
          <a:xfrm>
            <a:off x="4135320" y="5071320"/>
            <a:ext cx="2138400" cy="1694880"/>
          </a:xfrm>
          <a:prstGeom prst="rect">
            <a:avLst/>
          </a:prstGeom>
          <a:ln w="12600">
            <a:noFill/>
          </a:ln>
        </p:spPr>
      </p:pic>
      <p:sp>
        <p:nvSpPr>
          <p:cNvPr id="1010" name="CustomShape 1"/>
          <p:cNvSpPr/>
          <p:nvPr/>
        </p:nvSpPr>
        <p:spPr>
          <a:xfrm>
            <a:off x="1730160" y="6574680"/>
            <a:ext cx="372600" cy="23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06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Virgo</a:t>
            </a:r>
            <a:endParaRPr b="0" lang="fr-FR" sz="10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1" name="CustomShape 2"/>
          <p:cNvSpPr/>
          <p:nvPr/>
        </p:nvSpPr>
        <p:spPr>
          <a:xfrm>
            <a:off x="3567960" y="6574680"/>
            <a:ext cx="518760" cy="23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06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Hanford</a:t>
            </a:r>
            <a:endParaRPr b="0" lang="fr-FR" sz="10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2" name="CustomShape 3"/>
          <p:cNvSpPr/>
          <p:nvPr/>
        </p:nvSpPr>
        <p:spPr>
          <a:xfrm>
            <a:off x="5485320" y="6574680"/>
            <a:ext cx="651600" cy="23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06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Livingston</a:t>
            </a:r>
            <a:endParaRPr b="0" lang="fr-FR" sz="10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3" name="CustomShape 4"/>
          <p:cNvSpPr/>
          <p:nvPr/>
        </p:nvSpPr>
        <p:spPr>
          <a:xfrm>
            <a:off x="8965800" y="6700680"/>
            <a:ext cx="171720" cy="179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71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13</a:t>
            </a:r>
            <a:endParaRPr b="0" lang="fr-FR" sz="7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08" dur="indefinite" restart="never" nodeType="tmRoot">
          <p:childTnLst>
            <p:seq>
              <p:cTn id="20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extShape 1"/>
          <p:cNvSpPr txBox="1"/>
          <p:nvPr/>
        </p:nvSpPr>
        <p:spPr>
          <a:xfrm>
            <a:off x="2014560" y="25239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What enabled the remarkable achievements in this new field?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15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7E186072-8051-4234-B510-272866020839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10" dur="indefinite" restart="never" nodeType="tmRoot">
          <p:childTnLst>
            <p:seq>
              <p:cTn id="2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Collaboration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17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Table-top scientists – precision measurement, laser, atomic – started the field; tradition of small groups, small projects, and some competition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Early general relativists, theorists, astrophysicists much the same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Transformation when High Energy Physics types got involved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Engineering, project organization, computing, analysis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Funding agencies also saw a need for a shift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There is a real skill in spending hundreds of millions of Euros!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Goal pre-discovery was crystal-clear: Make a detection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Afer the Collaborations formed and were stable, meta-collaborations: ‘The LVK’ – KAGRA, Virgo, and LIGO Scientific Collaborations all sharing data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science that is possible is qualitatively greater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sociology of a (mostly) non-competitive environment nurturing and supportive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LISA and Pulsar Timing also in collaborations/consortia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Now perhaps 3000 persons worldwide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8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263CE179-8363-4CC0-B3E0-2981791996BA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12" dur="indefinite" restart="never" nodeType="tmRoot">
          <p:childTnLst>
            <p:seq>
              <p:cTn id="2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1351800" y="394560"/>
            <a:ext cx="586008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Detector requirements 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specifications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0" name="TextShape 2"/>
          <p:cNvSpPr txBox="1"/>
          <p:nvPr/>
        </p:nvSpPr>
        <p:spPr>
          <a:xfrm>
            <a:off x="609480" y="1355760"/>
            <a:ext cx="827568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detectors: 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presently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best-effort technically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Where were optical or radio telescopes, X-ray satellites, etc. 5 years after their first successful operation?  That’s where GW detectors are!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Seek observational science enabled with what can be built now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Parallel development of future science-driven observatories/detectors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Low frequency limit enable studies of BH systems up to ~150M</a:t>
            </a:r>
            <a:r>
              <a:rPr b="0" lang="en-US" sz="1800" spc="-1" strike="noStrike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⦿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enables long observation times for lighter systems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NSNS system seen for &gt;30sec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 frequency limit to enable studies of NS coalescence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Ideally 3-4 kHz, currently more like 0.7-1 kHz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Data must be sufficiently stationary and free of defects; good data segments significantly longer than transient signals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rate impedance matched to human impatience - ~1/week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610ABA3E-0078-43C4-B8D6-99275814D689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2" name="Line 4"/>
          <p:cNvSpPr/>
          <p:nvPr/>
        </p:nvSpPr>
        <p:spPr>
          <a:xfrm>
            <a:off x="1778760" y="586080"/>
            <a:ext cx="2136960" cy="50832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3" name="Line 5"/>
          <p:cNvSpPr/>
          <p:nvPr/>
        </p:nvSpPr>
        <p:spPr>
          <a:xfrm flipV="1">
            <a:off x="1778760" y="586080"/>
            <a:ext cx="2136960" cy="43020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extShape 1"/>
          <p:cNvSpPr txBox="1"/>
          <p:nvPr/>
        </p:nvSpPr>
        <p:spPr>
          <a:xfrm>
            <a:off x="1879200" y="29764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What does the future hold?</a:t>
            </a:r>
            <a:endParaRPr b="0" lang="en-US" sz="28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0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816A0CE8-46AF-403F-AEE0-00586FB802B4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timing>
    <p:tnLst>
      <p:par>
        <p:cTn id="214" dur="indefinite" restart="never" nodeType="tmRoot">
          <p:childTnLst>
            <p:seq>
              <p:cTn id="2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Shape 1"/>
          <p:cNvSpPr txBox="1"/>
          <p:nvPr/>
        </p:nvSpPr>
        <p:spPr>
          <a:xfrm>
            <a:off x="244800" y="171360"/>
            <a:ext cx="5835240" cy="906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Planned Observing Timeline</a:t>
            </a:r>
            <a:endParaRPr b="0" lang="en-US" sz="35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2" name="CustomShape 2"/>
          <p:cNvSpPr/>
          <p:nvPr/>
        </p:nvSpPr>
        <p:spPr>
          <a:xfrm>
            <a:off x="3460320" y="1079640"/>
            <a:ext cx="2401200" cy="32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5640" rIns="35640" tIns="35640" bIns="35640" anchor="ctr"/>
          <a:p>
            <a:pPr algn="ctr">
              <a:lnSpc>
                <a:spcPct val="100000"/>
              </a:lnSpc>
            </a:pPr>
            <a:r>
              <a:rPr b="0" lang="fr-FR" sz="169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Binary Neutron Star Range</a:t>
            </a:r>
            <a:endParaRPr b="0" lang="fr-FR" sz="16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3" name="Picture 2" descr=""/>
          <p:cNvPicPr/>
          <p:nvPr/>
        </p:nvPicPr>
        <p:blipFill>
          <a:blip r:embed="rId1"/>
          <a:stretch/>
        </p:blipFill>
        <p:spPr>
          <a:xfrm>
            <a:off x="244800" y="1410120"/>
            <a:ext cx="8530200" cy="5470200"/>
          </a:xfrm>
          <a:prstGeom prst="rect">
            <a:avLst/>
          </a:prstGeom>
          <a:ln>
            <a:noFill/>
          </a:ln>
        </p:spPr>
      </p:pic>
      <p:sp>
        <p:nvSpPr>
          <p:cNvPr id="1024" name="CustomShape 3"/>
          <p:cNvSpPr/>
          <p:nvPr/>
        </p:nvSpPr>
        <p:spPr>
          <a:xfrm>
            <a:off x="6881400" y="145080"/>
            <a:ext cx="2187360" cy="2135520"/>
          </a:xfrm>
          <a:prstGeom prst="wedgeRoundRectCallout">
            <a:avLst>
              <a:gd name="adj1" fmla="val -73711"/>
              <a:gd name="adj2" fmla="val 24402"/>
              <a:gd name="adj3" fmla="val 16667"/>
            </a:avLst>
          </a:prstGeom>
          <a:solidFill>
            <a:schemeClr val="accent1"/>
          </a:solidFill>
          <a:ln w="1260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fr-FR" sz="24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O4 start no earlier than June 2022 – pandemic delays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6" dur="indefinite" restart="never" nodeType="tmRoot">
          <p:childTnLst>
            <p:seq>
              <p:cTn id="2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Shape 1"/>
          <p:cNvSpPr txBox="1"/>
          <p:nvPr/>
        </p:nvSpPr>
        <p:spPr>
          <a:xfrm>
            <a:off x="1454040" y="0"/>
            <a:ext cx="7238520" cy="11426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/>
            <a:endParaRPr b="0" lang="en-US" sz="24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6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7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8" name="TextShape 4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41D6BA22-D53B-4E54-8EEC-1B9604662248}" type="slidenum">
              <a:rPr b="1" lang="fr-FR" sz="12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29" name="CustomShape 5"/>
          <p:cNvSpPr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 anchor="ctr"/>
          <a:p>
            <a:pPr algn="r">
              <a:lnSpc>
                <a:spcPct val="100000"/>
              </a:lnSpc>
            </a:pPr>
            <a:fld id="{05525AA1-FEFB-4775-8844-F3803C121FF1}" type="slidenum">
              <a:rPr b="0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0" name="CustomShape 6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1" name="Picture 6" descr=""/>
          <p:cNvPicPr/>
          <p:nvPr/>
        </p:nvPicPr>
        <p:blipFill>
          <a:blip r:embed="rId1"/>
          <a:stretch/>
        </p:blipFill>
        <p:spPr>
          <a:xfrm>
            <a:off x="247680" y="1293840"/>
            <a:ext cx="8648280" cy="5208120"/>
          </a:xfrm>
          <a:prstGeom prst="rect">
            <a:avLst/>
          </a:prstGeom>
          <a:ln>
            <a:noFill/>
          </a:ln>
        </p:spPr>
      </p:pic>
      <p:pic>
        <p:nvPicPr>
          <p:cNvPr id="1032" name="Picture 14" descr=""/>
          <p:cNvPicPr/>
          <p:nvPr/>
        </p:nvPicPr>
        <p:blipFill>
          <a:blip r:embed="rId2"/>
          <a:stretch/>
        </p:blipFill>
        <p:spPr>
          <a:xfrm>
            <a:off x="4527720" y="2641680"/>
            <a:ext cx="882360" cy="558360"/>
          </a:xfrm>
          <a:prstGeom prst="rect">
            <a:avLst/>
          </a:prstGeom>
          <a:ln w="28440">
            <a:solidFill>
              <a:srgbClr val="ffff00"/>
            </a:solidFill>
            <a:miter/>
          </a:ln>
        </p:spPr>
      </p:pic>
      <p:pic>
        <p:nvPicPr>
          <p:cNvPr id="1033" name="Picture 12" descr=""/>
          <p:cNvPicPr/>
          <p:nvPr/>
        </p:nvPicPr>
        <p:blipFill>
          <a:blip r:embed="rId3"/>
          <a:stretch/>
        </p:blipFill>
        <p:spPr>
          <a:xfrm>
            <a:off x="2064960" y="2579040"/>
            <a:ext cx="941040" cy="785520"/>
          </a:xfrm>
          <a:prstGeom prst="rect">
            <a:avLst/>
          </a:prstGeom>
          <a:ln w="28440">
            <a:solidFill>
              <a:srgbClr val="ffff00"/>
            </a:solidFill>
            <a:miter/>
          </a:ln>
        </p:spPr>
      </p:pic>
      <p:pic>
        <p:nvPicPr>
          <p:cNvPr id="1034" name="Picture 18" descr=""/>
          <p:cNvPicPr/>
          <p:nvPr/>
        </p:nvPicPr>
        <p:blipFill>
          <a:blip r:embed="rId4"/>
          <a:stretch/>
        </p:blipFill>
        <p:spPr>
          <a:xfrm>
            <a:off x="1019160" y="2174040"/>
            <a:ext cx="983880" cy="669600"/>
          </a:xfrm>
          <a:prstGeom prst="rect">
            <a:avLst/>
          </a:prstGeom>
          <a:ln w="28440">
            <a:solidFill>
              <a:srgbClr val="ffff00"/>
            </a:solidFill>
            <a:miter/>
          </a:ln>
        </p:spPr>
      </p:pic>
      <p:sp>
        <p:nvSpPr>
          <p:cNvPr id="1035" name="CustomShape 7"/>
          <p:cNvSpPr/>
          <p:nvPr/>
        </p:nvSpPr>
        <p:spPr>
          <a:xfrm>
            <a:off x="6553080" y="6248520"/>
            <a:ext cx="190476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 anchor="ctr"/>
          <a:p>
            <a:pPr algn="r">
              <a:lnSpc>
                <a:spcPct val="100000"/>
              </a:lnSpc>
            </a:pPr>
            <a:fld id="{E3E3E9AD-6CE5-4F28-A3B4-7F754613AABA}" type="slidenum">
              <a:rPr b="0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6" name="図 10" descr=""/>
          <p:cNvPicPr/>
          <p:nvPr/>
        </p:nvPicPr>
        <p:blipFill>
          <a:blip r:embed="rId5"/>
          <a:stretch/>
        </p:blipFill>
        <p:spPr>
          <a:xfrm>
            <a:off x="7446960" y="2552760"/>
            <a:ext cx="1221840" cy="825120"/>
          </a:xfrm>
          <a:prstGeom prst="rect">
            <a:avLst/>
          </a:prstGeom>
          <a:ln w="28440">
            <a:solidFill>
              <a:srgbClr val="ffff00"/>
            </a:solidFill>
            <a:miter/>
          </a:ln>
        </p:spPr>
      </p:pic>
      <p:pic>
        <p:nvPicPr>
          <p:cNvPr id="1037" name="Picture 12" descr=""/>
          <p:cNvPicPr/>
          <p:nvPr/>
        </p:nvPicPr>
        <p:blipFill>
          <a:blip r:embed="rId6"/>
          <a:stretch/>
        </p:blipFill>
        <p:spPr>
          <a:xfrm>
            <a:off x="5877000" y="3241800"/>
            <a:ext cx="904680" cy="753840"/>
          </a:xfrm>
          <a:prstGeom prst="rect">
            <a:avLst/>
          </a:prstGeom>
          <a:ln w="28440">
            <a:solidFill>
              <a:srgbClr val="ffff00"/>
            </a:solidFill>
            <a:miter/>
          </a:ln>
        </p:spPr>
      </p:pic>
      <p:sp>
        <p:nvSpPr>
          <p:cNvPr id="1038" name="CustomShape 8"/>
          <p:cNvSpPr/>
          <p:nvPr/>
        </p:nvSpPr>
        <p:spPr>
          <a:xfrm>
            <a:off x="1793880" y="455760"/>
            <a:ext cx="66398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32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 advanced GW detector network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9" name="CustomShape 9"/>
          <p:cNvSpPr/>
          <p:nvPr/>
        </p:nvSpPr>
        <p:spPr>
          <a:xfrm>
            <a:off x="738720" y="2916720"/>
            <a:ext cx="1260000" cy="115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 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Hanford,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Livingston 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2015 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0" name="CustomShape 10"/>
          <p:cNvSpPr/>
          <p:nvPr/>
        </p:nvSpPr>
        <p:spPr>
          <a:xfrm>
            <a:off x="3452760" y="2384280"/>
            <a:ext cx="108036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Virgo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2016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1" name="CustomShape 11"/>
          <p:cNvSpPr/>
          <p:nvPr/>
        </p:nvSpPr>
        <p:spPr>
          <a:xfrm>
            <a:off x="5820840" y="3988800"/>
            <a:ext cx="1092600" cy="516600"/>
          </a:xfrm>
          <a:prstGeom prst="rect">
            <a:avLst/>
          </a:prstGeom>
          <a:noFill/>
          <a:ln w="381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LIGO-India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2025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2" name="CustomShape 12"/>
          <p:cNvSpPr/>
          <p:nvPr/>
        </p:nvSpPr>
        <p:spPr>
          <a:xfrm>
            <a:off x="7763400" y="3417840"/>
            <a:ext cx="83664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KAGRA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1400" spc="-1" strike="noStrike">
                <a:solidFill>
                  <a:srgbClr val="618ffd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2019</a:t>
            </a:r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8" dur="indefinite" restart="never" nodeType="tmRoot">
          <p:childTnLst>
            <p:seq>
              <p:cTn id="21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4" descr=""/>
          <p:cNvPicPr/>
          <p:nvPr/>
        </p:nvPicPr>
        <p:blipFill>
          <a:blip r:embed="rId1"/>
          <a:stretch/>
        </p:blipFill>
        <p:spPr>
          <a:xfrm>
            <a:off x="383040" y="2572920"/>
            <a:ext cx="8149680" cy="4284720"/>
          </a:xfrm>
          <a:prstGeom prst="rect">
            <a:avLst/>
          </a:prstGeom>
          <a:ln>
            <a:noFill/>
          </a:ln>
        </p:spPr>
      </p:pic>
      <p:sp>
        <p:nvSpPr>
          <p:cNvPr id="1044" name="CustomShape 1"/>
          <p:cNvSpPr/>
          <p:nvPr/>
        </p:nvSpPr>
        <p:spPr>
          <a:xfrm>
            <a:off x="713160" y="-149400"/>
            <a:ext cx="7772040" cy="234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2018-19 Sensitivity/configuration:</a:t>
            </a:r>
            <a:endParaRPr b="0" lang="fr-FR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 detectors</a:t>
            </a:r>
            <a:br/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~1 signal per week</a:t>
            </a:r>
            <a:endParaRPr b="0" lang="fr-FR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20" dur="indefinite" restart="never" nodeType="tmRoot">
          <p:childTnLst>
            <p:seq>
              <p:cTn id="22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CustomShape 1"/>
          <p:cNvSpPr/>
          <p:nvPr/>
        </p:nvSpPr>
        <p:spPr>
          <a:xfrm>
            <a:off x="743040" y="89640"/>
            <a:ext cx="7772040" cy="21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>
            <a:normAutofit/>
          </a:bodyPr>
          <a:p>
            <a:pPr algn="ctr">
              <a:lnSpc>
                <a:spcPct val="100000"/>
              </a:lnSpc>
            </a:pP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~2025 Sensitivity/configuration:</a:t>
            </a:r>
            <a:br/>
            <a:endParaRPr b="0" lang="fr-FR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1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 detectors 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(add India and Japan) </a:t>
            </a:r>
            <a:endParaRPr b="0" lang="fr-FR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far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improved source localization</a:t>
            </a:r>
            <a:endParaRPr b="0" lang="fr-FR" sz="3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6" name="Picture 3" descr=""/>
          <p:cNvPicPr/>
          <p:nvPr/>
        </p:nvPicPr>
        <p:blipFill>
          <a:blip r:embed="rId1"/>
          <a:stretch/>
        </p:blipFill>
        <p:spPr>
          <a:xfrm>
            <a:off x="493560" y="2627640"/>
            <a:ext cx="8080920" cy="4365720"/>
          </a:xfrm>
          <a:prstGeom prst="rect">
            <a:avLst/>
          </a:prstGeom>
          <a:ln>
            <a:noFill/>
          </a:ln>
        </p:spPr>
      </p:pic>
      <p:sp>
        <p:nvSpPr>
          <p:cNvPr id="1047" name="CustomShape 2"/>
          <p:cNvSpPr/>
          <p:nvPr/>
        </p:nvSpPr>
        <p:spPr>
          <a:xfrm>
            <a:off x="539640" y="2627640"/>
            <a:ext cx="303264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~60% in 10 sq deg</a:t>
            </a:r>
            <a:endParaRPr b="0" lang="fr-FR" sz="2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8" name="CustomShape 3"/>
          <p:cNvSpPr/>
          <p:nvPr/>
        </p:nvSpPr>
        <p:spPr>
          <a:xfrm>
            <a:off x="6415200" y="2646360"/>
            <a:ext cx="94320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2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2024</a:t>
            </a:r>
            <a:endParaRPr b="0" lang="fr-FR" sz="2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22" dur="indefinite" restart="never" nodeType="tmRoot">
          <p:childTnLst>
            <p:seq>
              <p:cTn id="22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4" descr=""/>
          <p:cNvPicPr/>
          <p:nvPr/>
        </p:nvPicPr>
        <p:blipFill>
          <a:blip r:embed="rId1"/>
          <a:stretch/>
        </p:blipFill>
        <p:spPr>
          <a:xfrm>
            <a:off x="3965400" y="2881800"/>
            <a:ext cx="5178240" cy="3975840"/>
          </a:xfrm>
          <a:prstGeom prst="rect">
            <a:avLst/>
          </a:prstGeom>
          <a:ln>
            <a:noFill/>
          </a:ln>
        </p:spPr>
      </p:pic>
      <p:sp>
        <p:nvSpPr>
          <p:cNvPr id="1050" name="TextShape 1"/>
          <p:cNvSpPr txBox="1"/>
          <p:nvPr/>
        </p:nvSpPr>
        <p:spPr>
          <a:xfrm>
            <a:off x="167400" y="30816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Sensitivity improvements are </a:t>
            </a:r>
            <a:r>
              <a:rPr b="0" i="1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very </a:t>
            </a: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well rewarded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1" name="TextShape 2"/>
          <p:cNvSpPr txBox="1"/>
          <p:nvPr/>
        </p:nvSpPr>
        <p:spPr>
          <a:xfrm>
            <a:off x="167400" y="1355760"/>
            <a:ext cx="841896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LIGO ‘A+’ – Incremental changes to the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Advanced LIGO design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Similar changes planned for Virgo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Rough doubling of reach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</a:t>
            </a:r>
            <a:r>
              <a:rPr b="0" lang="en-US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 8 greater volume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8x higher rate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17-300 BBH/month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1-13 BNS/month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Font typeface="Times New Roman"/>
              <a:buChar char="»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2-11 BNS x SGRB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coincidences/year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Population studies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Hubble Constant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higher SNR for e.g.,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tests of GR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Plan to be observing </a:t>
            </a:r>
            <a:br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~2024 (plus pandemic delay)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2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E89990E-BD3B-4F5F-80A8-1C17A8877BA6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53" name="Picture 5" descr=""/>
          <p:cNvPicPr/>
          <p:nvPr/>
        </p:nvPicPr>
        <p:blipFill>
          <a:blip r:embed="rId2"/>
          <a:stretch/>
        </p:blipFill>
        <p:spPr>
          <a:xfrm>
            <a:off x="5576760" y="189720"/>
            <a:ext cx="2516040" cy="2692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4" dur="indefinite" restart="never" nodeType="tmRoot">
          <p:childTnLst>
            <p:seq>
              <p:cTn id="22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TextShape 1"/>
          <p:cNvSpPr txBox="1"/>
          <p:nvPr/>
        </p:nvSpPr>
        <p:spPr>
          <a:xfrm>
            <a:off x="2100240" y="2530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Then…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5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One of my early slides had the headline: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Now can envision the transition: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6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6CA1304-D79A-4058-926B-29C128E8FBCF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7" name="CustomShape 4"/>
          <p:cNvSpPr/>
          <p:nvPr/>
        </p:nvSpPr>
        <p:spPr>
          <a:xfrm>
            <a:off x="1250280" y="2365560"/>
            <a:ext cx="58600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Detector requirements </a:t>
            </a: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specifications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8" name="Line 5"/>
          <p:cNvSpPr/>
          <p:nvPr/>
        </p:nvSpPr>
        <p:spPr>
          <a:xfrm>
            <a:off x="1677240" y="2557440"/>
            <a:ext cx="2136960" cy="50796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59" name="Line 6"/>
          <p:cNvSpPr/>
          <p:nvPr/>
        </p:nvSpPr>
        <p:spPr>
          <a:xfrm flipV="1">
            <a:off x="1677240" y="2557440"/>
            <a:ext cx="2136960" cy="43020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60" name="CustomShape 7"/>
          <p:cNvSpPr/>
          <p:nvPr/>
        </p:nvSpPr>
        <p:spPr>
          <a:xfrm>
            <a:off x="1250280" y="4305960"/>
            <a:ext cx="586008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Ground-based Detector specifications </a:t>
            </a: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Wingdings"/>
                <a:ea typeface="ＭＳ Ｐゴシック"/>
              </a:rPr>
              <a:t></a:t>
            </a:r>
            <a:r>
              <a:rPr b="0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b="1" lang="fr-FR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requirements</a:t>
            </a:r>
            <a:endParaRPr b="0" lang="fr-FR" sz="3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1" name="Line 8"/>
          <p:cNvSpPr/>
          <p:nvPr/>
        </p:nvSpPr>
        <p:spPr>
          <a:xfrm>
            <a:off x="1677240" y="4497840"/>
            <a:ext cx="2136960" cy="50832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62" name="Line 9"/>
          <p:cNvSpPr/>
          <p:nvPr/>
        </p:nvSpPr>
        <p:spPr>
          <a:xfrm flipV="1">
            <a:off x="1677240" y="4497840"/>
            <a:ext cx="2136960" cy="430200"/>
          </a:xfrm>
          <a:prstGeom prst="line">
            <a:avLst/>
          </a:prstGeom>
          <a:ln>
            <a:rou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226" dur="indefinite" restart="never" nodeType="tmRoot">
          <p:childTnLst>
            <p:seq>
              <p:cTn id="22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extShape 1"/>
          <p:cNvSpPr txBox="1"/>
          <p:nvPr/>
        </p:nvSpPr>
        <p:spPr>
          <a:xfrm>
            <a:off x="2252520" y="328680"/>
            <a:ext cx="511452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Designing instruments for Astrophysical goals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64" name="TextShape 2"/>
          <p:cNvSpPr txBox="1"/>
          <p:nvPr/>
        </p:nvSpPr>
        <p:spPr>
          <a:xfrm>
            <a:off x="533520" y="1355760"/>
            <a:ext cx="7772040" cy="464148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Suppose we want to focus on the nuclear physics of Neutron Stars –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5" name="TextShape 3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D8586758-D825-4C57-9462-1C45964223B4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66" name="Picture 5" descr=""/>
          <p:cNvPicPr/>
          <p:nvPr/>
        </p:nvPicPr>
        <p:blipFill>
          <a:blip r:embed="rId1"/>
          <a:stretch/>
        </p:blipFill>
        <p:spPr>
          <a:xfrm>
            <a:off x="0" y="2188080"/>
            <a:ext cx="9143640" cy="4392720"/>
          </a:xfrm>
          <a:prstGeom prst="rect">
            <a:avLst/>
          </a:prstGeom>
          <a:ln>
            <a:noFill/>
          </a:ln>
        </p:spPr>
      </p:pic>
      <p:sp>
        <p:nvSpPr>
          <p:cNvPr id="1067" name="CustomShape 4"/>
          <p:cNvSpPr/>
          <p:nvPr/>
        </p:nvSpPr>
        <p:spPr>
          <a:xfrm>
            <a:off x="7595640" y="6581160"/>
            <a:ext cx="124164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Denis Martynov</a:t>
            </a:r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28" dur="indefinite" restart="never" nodeType="tmRoot">
          <p:childTnLst>
            <p:seq>
              <p:cTn id="22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Picture 4" descr=""/>
          <p:cNvPicPr/>
          <p:nvPr/>
        </p:nvPicPr>
        <p:blipFill>
          <a:blip r:embed="rId1"/>
          <a:stretch/>
        </p:blipFill>
        <p:spPr>
          <a:xfrm>
            <a:off x="2586960" y="1432800"/>
            <a:ext cx="5902200" cy="4426560"/>
          </a:xfrm>
          <a:prstGeom prst="rect">
            <a:avLst/>
          </a:prstGeom>
          <a:ln>
            <a:noFill/>
          </a:ln>
        </p:spPr>
      </p:pic>
      <p:sp>
        <p:nvSpPr>
          <p:cNvPr id="1069" name="CustomShape 1"/>
          <p:cNvSpPr/>
          <p:nvPr/>
        </p:nvSpPr>
        <p:spPr>
          <a:xfrm>
            <a:off x="7922160" y="4186800"/>
            <a:ext cx="152208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High-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Freq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Detector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0" name="CustomShape 2"/>
          <p:cNvSpPr/>
          <p:nvPr/>
        </p:nvSpPr>
        <p:spPr>
          <a:xfrm>
            <a:off x="4304880" y="2752200"/>
            <a:ext cx="5986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BNS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1" name="CustomShape 3"/>
          <p:cNvSpPr/>
          <p:nvPr/>
        </p:nvSpPr>
        <p:spPr>
          <a:xfrm>
            <a:off x="3522240" y="4605120"/>
            <a:ext cx="94752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BNS-BH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2" name="CustomShape 4"/>
          <p:cNvSpPr/>
          <p:nvPr/>
        </p:nvSpPr>
        <p:spPr>
          <a:xfrm>
            <a:off x="7447320" y="3894480"/>
            <a:ext cx="82260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Post-</a:t>
            </a:r>
            <a:br/>
            <a:r>
              <a:rPr b="0" lang="fr-FR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Merger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3" name="CustomShape 5"/>
          <p:cNvSpPr/>
          <p:nvPr/>
        </p:nvSpPr>
        <p:spPr>
          <a:xfrm>
            <a:off x="8294400" y="3151800"/>
            <a:ext cx="77688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fr-FR" sz="1600" spc="-1" strike="noStrike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aLIGO</a:t>
            </a:r>
            <a:endParaRPr b="0" lang="fr-FR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4" name="TextShape 6"/>
          <p:cNvSpPr txBox="1"/>
          <p:nvPr/>
        </p:nvSpPr>
        <p:spPr>
          <a:xfrm>
            <a:off x="1950840" y="336600"/>
            <a:ext cx="5902200" cy="69984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NEMO: A ‘Neutron Star Explorer’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75" name="CustomShape 7"/>
          <p:cNvSpPr/>
          <p:nvPr/>
        </p:nvSpPr>
        <p:spPr>
          <a:xfrm>
            <a:off x="167400" y="1717200"/>
            <a:ext cx="2564280" cy="428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Target the 1-5 kHz range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Modest length requirements – </a:t>
            </a:r>
            <a:br/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3-4 km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Stressful on the optical design (high circulating power)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…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easy on the 1/</a:t>
            </a:r>
            <a:r>
              <a:rPr b="0"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f </a:t>
            </a:r>
            <a:r>
              <a:rPr b="0" lang="fr-FR" sz="18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n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noise sources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cc0099"/>
              </a:buClr>
              <a:buSzPct val="85000"/>
              <a:buFont typeface="Monotype Sorts" charset="2"/>
              <a:buChar char=""/>
            </a:pPr>
            <a:r>
              <a:rPr b="0" lang="fr-FR" sz="18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Australian </a:t>
            </a:r>
            <a:br/>
            <a:r>
              <a:rPr b="0" lang="fr-FR" sz="18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future detector working group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0" dur="indefinite" restart="never" nodeType="tmRoot">
          <p:childTnLst>
            <p:seq>
              <p:cTn id="23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extShape 1"/>
          <p:cNvSpPr txBox="1"/>
          <p:nvPr/>
        </p:nvSpPr>
        <p:spPr>
          <a:xfrm>
            <a:off x="1188720" y="81360"/>
            <a:ext cx="6904080" cy="952920"/>
          </a:xfrm>
          <a:prstGeom prst="rect">
            <a:avLst/>
          </a:prstGeom>
          <a:noFill/>
          <a:ln>
            <a:noFill/>
          </a:ln>
        </p:spPr>
        <p:txBody>
          <a:bodyPr lIns="92160" rIns="92160" tIns="46080" bIns="46080" anchor="b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Next Generation Observatories: Einstein Telescope</a:t>
            </a:r>
            <a:endParaRPr b="0" lang="en-US" sz="3000" spc="-1" strike="noStrike">
              <a:solidFill>
                <a:srgbClr val="114ffb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77" name="TextShape 2"/>
          <p:cNvSpPr txBox="1"/>
          <p:nvPr/>
        </p:nvSpPr>
        <p:spPr>
          <a:xfrm>
            <a:off x="8093160" y="6608880"/>
            <a:ext cx="1050480" cy="248760"/>
          </a:xfrm>
          <a:prstGeom prst="rect">
            <a:avLst/>
          </a:prstGeom>
          <a:noFill/>
          <a:ln w="9360">
            <a:noFill/>
          </a:ln>
        </p:spPr>
        <p:txBody>
          <a:bodyPr lIns="92160" rIns="92160" tIns="46080" bIns="46080" anchor="ctr"/>
          <a:p>
            <a:pPr algn="r">
              <a:lnSpc>
                <a:spcPct val="100000"/>
              </a:lnSpc>
            </a:pPr>
            <a:fld id="{06FDF65D-5958-479F-A1B5-91DFE34E2BB7}" type="slidenum">
              <a:rPr b="1" lang="fr-FR" sz="1200" spc="-1" strike="noStrike">
                <a:solidFill>
                  <a:srgbClr val="114ffb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&lt;number&gt;</a:t>
            </a:fld>
            <a:endParaRPr b="0" lang="fr-FR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78" name="Picture 3" descr=""/>
          <p:cNvPicPr/>
          <p:nvPr/>
        </p:nvPicPr>
        <p:blipFill>
          <a:blip r:embed="rId1"/>
          <a:stretch/>
        </p:blipFill>
        <p:spPr>
          <a:xfrm>
            <a:off x="0" y="1717200"/>
            <a:ext cx="9154800" cy="514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2" dur="indefinite" restart="never" nodeType="tmRoot">
          <p:childTnLst>
            <p:seq>
              <p:cTn id="23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162845</TotalTime>
  <Application>LibreOffice/5.2.7.2$Linux_X86_64 LibreOffice_project/20m0$Build-2</Application>
  <Words>5923</Words>
  <Paragraphs>951</Paragraphs>
  <Company>CALTECH.EDU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2003-06-05T14:38:00Z</dcterms:created>
  <dc:creator>LIGO</dc:creator>
  <dc:description/>
  <dc:language>fr-FR</dc:language>
  <cp:lastModifiedBy/>
  <cp:lastPrinted>2018-12-12T02:31:44Z</cp:lastPrinted>
  <dcterms:modified xsi:type="dcterms:W3CDTF">2021-03-04T09:03:26Z</dcterms:modified>
  <cp:revision>1438</cp:revision>
  <dc:subject/>
  <dc:title>SEI Structure Development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CALTECH.EDU</vt:lpwstr>
  </property>
  <property fmtid="{D5CDD505-2E9C-101B-9397-08002B2CF9AE}" pid="4" name="HiddenSlides">
    <vt:i4>2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7</vt:i4>
  </property>
  <property fmtid="{D5CDD505-2E9C-101B-9397-08002B2CF9AE}" pid="8" name="Notes">
    <vt:i4>14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125</vt:i4>
  </property>
</Properties>
</file>