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71" r:id="rId7"/>
    <p:sldId id="262" r:id="rId8"/>
    <p:sldId id="268" r:id="rId9"/>
    <p:sldId id="270" r:id="rId10"/>
    <p:sldId id="264" r:id="rId11"/>
    <p:sldId id="265" r:id="rId12"/>
    <p:sldId id="272" r:id="rId13"/>
    <p:sldId id="273" r:id="rId14"/>
    <p:sldId id="258" r:id="rId15"/>
    <p:sldId id="274" r:id="rId16"/>
    <p:sldId id="275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/>
    <p:restoredTop sz="94627"/>
  </p:normalViewPr>
  <p:slideViewPr>
    <p:cSldViewPr snapToGrid="0" snapToObjects="1">
      <p:cViewPr varScale="1">
        <p:scale>
          <a:sx n="99" d="100"/>
          <a:sy n="99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AD29-FA01-3343-968B-6D15712ADEC1}" type="datetimeFigureOut">
              <a:rPr lang="en-GB" smtClean="0"/>
              <a:t>09/04/2018</a:t>
            </a:fld>
            <a:endParaRPr lang="en-GB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2F990-373D-0246-81EB-D647006D794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5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94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91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4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816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6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24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90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2F990-373D-0246-81EB-D647006D794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25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531" y="271936"/>
            <a:ext cx="2794532" cy="181650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295900"/>
            <a:ext cx="6858000" cy="152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6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D97A-519B-384B-AA27-AC8C4ED8D8AB}" type="datetime1">
              <a:rPr lang="fr-FR" smtClean="0"/>
              <a:t>09/04/2018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7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35F-BBD8-AA4D-8A25-B7E86B2339A7}" type="datetime1">
              <a:rPr lang="fr-FR" smtClean="0"/>
              <a:t>09/04/2018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9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365125"/>
            <a:ext cx="9906000" cy="663575"/>
          </a:xfr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9795"/>
            <a:ext cx="10515600" cy="4351338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3"/>
              </a:buBlip>
              <a:defRPr/>
            </a:lvl2pPr>
            <a:lvl4pPr marL="1600200" indent="-228600">
              <a:buFont typeface="Courier New" charset="0"/>
              <a:buChar char="o"/>
              <a:defRPr/>
            </a:lvl4pPr>
            <a:lvl5pPr marL="2057400" indent="-228600">
              <a:buFont typeface="Wingdings" charset="2"/>
              <a:buChar char="Ø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9" name="object 7"/>
          <p:cNvSpPr/>
          <p:nvPr userDrawn="1"/>
        </p:nvSpPr>
        <p:spPr>
          <a:xfrm>
            <a:off x="0" y="1190753"/>
            <a:ext cx="12192000" cy="45719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8004" y="0"/>
                </a:lnTo>
              </a:path>
            </a:pathLst>
          </a:custGeom>
          <a:ln w="28575">
            <a:solidFill>
              <a:srgbClr val="E5C1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C54F-B292-5E4C-9919-F1099AE6F0B2}" type="datetime1">
              <a:rPr lang="fr-FR" smtClean="0"/>
              <a:t>09/04/2018</a:t>
            </a:fld>
            <a:endParaRPr lang="en-GB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Event, Place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53" y="325714"/>
            <a:ext cx="1015187" cy="65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7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3DE3-1396-FD45-B4BA-D4D3B080F45C}" type="datetime1">
              <a:rPr lang="fr-FR" smtClean="0"/>
              <a:t>09/04/2018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6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D916-FB63-4940-97EE-AFB412CFE2CE}" type="datetime1">
              <a:rPr lang="fr-FR" smtClean="0"/>
              <a:t>09/04/2018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6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686D-B677-834F-96E8-0A715EF4C77E}" type="datetime1">
              <a:rPr lang="fr-FR" smtClean="0"/>
              <a:t>09/04/2018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1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97C-0AC6-E449-AC36-770A2504E87B}" type="datetime1">
              <a:rPr lang="fr-FR" smtClean="0"/>
              <a:t>09/04/2018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8E10-6536-9048-B5C4-DE037FB6F532}" type="datetime1">
              <a:rPr lang="fr-FR" smtClean="0"/>
              <a:t>09/04/2018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4489-606E-5F44-9F5E-5A9B89A71DC0}" type="datetime1">
              <a:rPr lang="fr-FR" smtClean="0"/>
              <a:t>09/04/2018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0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B0F1-5501-2849-80EB-44540E7C2A4B}" type="datetime1">
              <a:rPr lang="fr-FR" smtClean="0"/>
              <a:t>09/04/2018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Event, Place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B537-91F7-E048-9E5B-E13918BA9FCB}" type="datetime1">
              <a:rPr lang="fr-FR" smtClean="0"/>
              <a:t>09/04/2018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Event, Place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8D9D4-E7F1-6B44-9F6B-7B0915624C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215166"/>
            <a:ext cx="9144000" cy="1294796"/>
          </a:xfrm>
        </p:spPr>
        <p:txBody>
          <a:bodyPr>
            <a:normAutofit/>
          </a:bodyPr>
          <a:lstStyle/>
          <a:p>
            <a:r>
              <a:rPr lang="fr-FR" dirty="0">
                <a:latin typeface="+mn-lt"/>
                <a:ea typeface="Arial" charset="0"/>
                <a:cs typeface="Arial" charset="0"/>
              </a:rPr>
              <a:t>Project last part planning</a:t>
            </a:r>
            <a:endParaRPr lang="en-GB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21238"/>
            <a:ext cx="9144000" cy="1136561"/>
          </a:xfrm>
        </p:spPr>
        <p:txBody>
          <a:bodyPr>
            <a:normAutofit/>
          </a:bodyPr>
          <a:lstStyle/>
          <a:p>
            <a:r>
              <a:rPr lang="fr-FR" dirty="0">
                <a:ea typeface="Arial" charset="0"/>
                <a:cs typeface="Arial" charset="0"/>
              </a:rPr>
              <a:t>Edouard Audit – Project </a:t>
            </a:r>
            <a:r>
              <a:rPr lang="fr-FR" dirty="0" err="1">
                <a:ea typeface="Arial" charset="0"/>
                <a:cs typeface="Arial" charset="0"/>
              </a:rPr>
              <a:t>coordinator</a:t>
            </a:r>
            <a:endParaRPr lang="en-GB" dirty="0">
              <a:ea typeface="Arial" charset="0"/>
              <a:cs typeface="Arial" charset="0"/>
            </a:endParaRPr>
          </a:p>
          <a:p>
            <a:r>
              <a:rPr lang="en-GB" dirty="0">
                <a:ea typeface="Arial" charset="0"/>
                <a:cs typeface="Arial" charset="0"/>
              </a:rPr>
              <a:t>2018.04.12</a:t>
            </a:r>
            <a:r>
              <a:rPr lang="en-GB" baseline="30000" dirty="0">
                <a:ea typeface="Arial" charset="0"/>
                <a:cs typeface="Arial" charset="0"/>
              </a:rPr>
              <a:t>th</a:t>
            </a:r>
            <a:r>
              <a:rPr lang="en-GB" dirty="0">
                <a:ea typeface="Arial" charset="0"/>
                <a:cs typeface="Arial" charset="0"/>
              </a:rPr>
              <a:t>, </a:t>
            </a:r>
            <a:r>
              <a:rPr lang="en-GB" dirty="0" err="1">
                <a:ea typeface="Arial" charset="0"/>
                <a:cs typeface="Arial" charset="0"/>
              </a:rPr>
              <a:t>EoCoE</a:t>
            </a:r>
            <a:r>
              <a:rPr lang="en-GB" dirty="0">
                <a:ea typeface="Arial" charset="0"/>
                <a:cs typeface="Arial" charset="0"/>
              </a:rPr>
              <a:t> Face-to-Face Meeting, Bath (UK)</a:t>
            </a:r>
          </a:p>
        </p:txBody>
      </p:sp>
    </p:spTree>
    <p:extLst>
      <p:ext uri="{BB962C8B-B14F-4D97-AF65-F5344CB8AC3E}">
        <p14:creationId xmlns:p14="http://schemas.microsoft.com/office/powerpoint/2010/main" val="40265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Impacts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093" y="1219247"/>
            <a:ext cx="11603865" cy="531034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 </a:t>
            </a:r>
            <a:r>
              <a:rPr lang="fr-FR" b="1" dirty="0"/>
              <a:t>Impact 4: </a:t>
            </a:r>
            <a:r>
              <a:rPr lang="fr-FR" dirty="0"/>
              <a:t>More </a:t>
            </a:r>
            <a:r>
              <a:rPr lang="fr-FR" dirty="0" err="1"/>
              <a:t>scientists</a:t>
            </a:r>
            <a:r>
              <a:rPr lang="fr-FR" dirty="0"/>
              <a:t> and </a:t>
            </a:r>
            <a:r>
              <a:rPr lang="fr-FR" dirty="0" err="1"/>
              <a:t>engineers</a:t>
            </a:r>
            <a:r>
              <a:rPr lang="fr-FR" dirty="0"/>
              <a:t> </a:t>
            </a:r>
            <a:r>
              <a:rPr lang="fr-FR" dirty="0" err="1"/>
              <a:t>trained</a:t>
            </a:r>
            <a:r>
              <a:rPr lang="fr-FR" dirty="0"/>
              <a:t> in the use of </a:t>
            </a:r>
            <a:r>
              <a:rPr lang="fr-FR" dirty="0" err="1"/>
              <a:t>computational</a:t>
            </a:r>
            <a:r>
              <a:rPr lang="fr-FR" dirty="0"/>
              <a:t> </a:t>
            </a:r>
            <a:r>
              <a:rPr lang="fr-FR" dirty="0" err="1"/>
              <a:t>methods</a:t>
            </a:r>
            <a:r>
              <a:rPr lang="fr-FR" dirty="0"/>
              <a:t> and </a:t>
            </a:r>
            <a:r>
              <a:rPr lang="fr-FR" dirty="0" err="1"/>
              <a:t>optimization</a:t>
            </a:r>
            <a:r>
              <a:rPr lang="fr-FR" dirty="0"/>
              <a:t> of applications. On the one hand, close collaboration </a:t>
            </a:r>
            <a:r>
              <a:rPr lang="fr-FR" dirty="0" err="1"/>
              <a:t>with</a:t>
            </a:r>
            <a:r>
              <a:rPr lang="fr-FR" dirty="0"/>
              <a:t> PRACE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ease</a:t>
            </a:r>
            <a:r>
              <a:rPr lang="fr-FR" dirty="0"/>
              <a:t> </a:t>
            </a:r>
            <a:r>
              <a:rPr lang="fr-FR" dirty="0" err="1"/>
              <a:t>dissemination</a:t>
            </a:r>
            <a:r>
              <a:rPr lang="fr-FR" dirty="0"/>
              <a:t> of </a:t>
            </a:r>
            <a:r>
              <a:rPr lang="fr-FR" dirty="0" err="1"/>
              <a:t>knowledge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training modules </a:t>
            </a:r>
            <a:r>
              <a:rPr lang="fr-FR" dirty="0" err="1"/>
              <a:t>proposed</a:t>
            </a:r>
            <a:r>
              <a:rPr lang="fr-FR" dirty="0"/>
              <a:t> to the PRACE Advanced Training Centres (</a:t>
            </a:r>
            <a:r>
              <a:rPr lang="fr-FR" dirty="0" err="1"/>
              <a:t>PATCs</a:t>
            </a:r>
            <a:r>
              <a:rPr lang="fr-FR" dirty="0"/>
              <a:t>). Collaborations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Pan-European</a:t>
            </a:r>
            <a:r>
              <a:rPr lang="fr-FR" dirty="0"/>
              <a:t> structures </a:t>
            </a:r>
            <a:r>
              <a:rPr lang="fr-FR" dirty="0" err="1"/>
              <a:t>dedicated</a:t>
            </a:r>
            <a:r>
              <a:rPr lang="fr-FR" dirty="0"/>
              <a:t> to </a:t>
            </a:r>
            <a:r>
              <a:rPr lang="fr-FR" dirty="0" err="1"/>
              <a:t>industrial</a:t>
            </a:r>
            <a:r>
              <a:rPr lang="fr-FR" dirty="0"/>
              <a:t>/</a:t>
            </a:r>
            <a:r>
              <a:rPr lang="fr-FR" dirty="0" err="1"/>
              <a:t>academic</a:t>
            </a:r>
            <a:r>
              <a:rPr lang="fr-FR" dirty="0"/>
              <a:t> consortia </a:t>
            </a:r>
            <a:r>
              <a:rPr lang="fr-FR" dirty="0" err="1"/>
              <a:t>funding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another</a:t>
            </a:r>
            <a:r>
              <a:rPr lang="fr-FR" dirty="0"/>
              <a:t> </a:t>
            </a:r>
            <a:r>
              <a:rPr lang="fr-FR" dirty="0" err="1"/>
              <a:t>vector</a:t>
            </a:r>
            <a:r>
              <a:rPr lang="fr-FR" dirty="0"/>
              <a:t> to </a:t>
            </a:r>
            <a:r>
              <a:rPr lang="fr-FR" dirty="0" err="1"/>
              <a:t>disseminate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 and </a:t>
            </a:r>
            <a:r>
              <a:rPr lang="fr-FR" dirty="0" err="1"/>
              <a:t>knowledge</a:t>
            </a:r>
            <a:r>
              <a:rPr lang="fr-FR" dirty="0"/>
              <a:t>.</a:t>
            </a:r>
          </a:p>
          <a:p>
            <a:pPr lvl="1"/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conferences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EoCoE</a:t>
            </a:r>
            <a:r>
              <a:rPr lang="fr-FR" dirty="0"/>
              <a:t> HPC simulation message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delivered</a:t>
            </a:r>
            <a:r>
              <a:rPr lang="fr-FR" dirty="0"/>
              <a:t> </a:t>
            </a:r>
            <a:r>
              <a:rPr lang="fr-FR" dirty="0" err="1"/>
              <a:t>specifically</a:t>
            </a:r>
            <a:r>
              <a:rPr lang="fr-FR" dirty="0"/>
              <a:t> to </a:t>
            </a:r>
            <a:r>
              <a:rPr lang="fr-FR" dirty="0" err="1"/>
              <a:t>SMEs</a:t>
            </a:r>
            <a:r>
              <a:rPr lang="fr-FR" dirty="0"/>
              <a:t> and </a:t>
            </a:r>
            <a:r>
              <a:rPr lang="fr-FR" dirty="0" err="1"/>
              <a:t>industry</a:t>
            </a:r>
            <a:r>
              <a:rPr lang="fr-FR" dirty="0"/>
              <a:t>: &gt; 10</a:t>
            </a:r>
          </a:p>
          <a:p>
            <a:pPr lvl="1"/>
            <a:r>
              <a:rPr lang="fr-FR" dirty="0" err="1"/>
              <a:t>Number</a:t>
            </a:r>
            <a:r>
              <a:rPr lang="fr-FR" dirty="0"/>
              <a:t> of HPC courses modules </a:t>
            </a:r>
            <a:r>
              <a:rPr lang="fr-FR" dirty="0" err="1"/>
              <a:t>created</a:t>
            </a:r>
            <a:r>
              <a:rPr lang="fr-FR" dirty="0"/>
              <a:t> or </a:t>
            </a:r>
            <a:r>
              <a:rPr lang="fr-FR" dirty="0" err="1"/>
              <a:t>updated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new </a:t>
            </a:r>
            <a:r>
              <a:rPr lang="fr-FR" dirty="0" err="1"/>
              <a:t>EoCoE</a:t>
            </a:r>
            <a:r>
              <a:rPr lang="fr-FR" dirty="0"/>
              <a:t> expertise (ex: FTI, I/Os): 5</a:t>
            </a:r>
          </a:p>
          <a:p>
            <a:pPr lvl="1"/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PATCs</a:t>
            </a:r>
            <a:r>
              <a:rPr lang="fr-FR" dirty="0"/>
              <a:t>’ sessions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EoCoE</a:t>
            </a:r>
            <a:r>
              <a:rPr lang="fr-FR" dirty="0"/>
              <a:t> training </a:t>
            </a:r>
            <a:r>
              <a:rPr lang="fr-FR" dirty="0" err="1"/>
              <a:t>materials</a:t>
            </a:r>
            <a:r>
              <a:rPr lang="fr-FR" dirty="0"/>
              <a:t>: 20</a:t>
            </a:r>
          </a:p>
          <a:p>
            <a:pPr lvl="1"/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attendees</a:t>
            </a:r>
            <a:r>
              <a:rPr lang="fr-FR" dirty="0"/>
              <a:t> to training sessions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EoCoE</a:t>
            </a:r>
            <a:r>
              <a:rPr lang="fr-FR" dirty="0"/>
              <a:t> training </a:t>
            </a:r>
            <a:r>
              <a:rPr lang="fr-FR" dirty="0" err="1"/>
              <a:t>materials</a:t>
            </a:r>
            <a:r>
              <a:rPr lang="fr-FR" dirty="0"/>
              <a:t>: 150 </a:t>
            </a:r>
            <a:r>
              <a:rPr lang="fr-FR" dirty="0" err="1"/>
              <a:t>persons</a:t>
            </a:r>
            <a:endParaRPr lang="fr-FR" dirty="0"/>
          </a:p>
          <a:p>
            <a:pPr lvl="1"/>
            <a:r>
              <a:rPr lang="fr-FR" dirty="0" err="1"/>
              <a:t>Number</a:t>
            </a:r>
            <a:r>
              <a:rPr lang="fr-FR" dirty="0"/>
              <a:t> of course session </a:t>
            </a:r>
            <a:r>
              <a:rPr lang="fr-FR" dirty="0" err="1"/>
              <a:t>dedicated</a:t>
            </a:r>
            <a:r>
              <a:rPr lang="fr-FR" dirty="0"/>
              <a:t> to </a:t>
            </a:r>
            <a:r>
              <a:rPr lang="fr-FR" dirty="0" err="1"/>
              <a:t>PMEs</a:t>
            </a:r>
            <a:r>
              <a:rPr lang="fr-FR" dirty="0"/>
              <a:t>: 2</a:t>
            </a:r>
          </a:p>
          <a:p>
            <a:pPr lvl="1"/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hired</a:t>
            </a:r>
            <a:r>
              <a:rPr lang="fr-FR" dirty="0"/>
              <a:t> personnel </a:t>
            </a:r>
            <a:r>
              <a:rPr lang="fr-FR" dirty="0" err="1"/>
              <a:t>mentored</a:t>
            </a:r>
            <a:r>
              <a:rPr lang="fr-FR" dirty="0"/>
              <a:t> by </a:t>
            </a:r>
            <a:r>
              <a:rPr lang="fr-FR" dirty="0" err="1"/>
              <a:t>EoCoE</a:t>
            </a:r>
            <a:r>
              <a:rPr lang="fr-FR" dirty="0"/>
              <a:t> experts: &gt;20</a:t>
            </a:r>
          </a:p>
          <a:p>
            <a:pPr lvl="1"/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10</a:t>
            </a:fld>
            <a:endParaRPr lang="en-GB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</p:spTree>
    <p:extLst>
      <p:ext uri="{BB962C8B-B14F-4D97-AF65-F5344CB8AC3E}">
        <p14:creationId xmlns:p14="http://schemas.microsoft.com/office/powerpoint/2010/main" val="179651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Connecteur droit 69"/>
          <p:cNvCxnSpPr/>
          <p:nvPr/>
        </p:nvCxnSpPr>
        <p:spPr>
          <a:xfrm flipH="1">
            <a:off x="981034" y="3526186"/>
            <a:ext cx="4282" cy="20343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1362236" y="3541690"/>
            <a:ext cx="5106" cy="21250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666" y="364726"/>
            <a:ext cx="9906000" cy="66357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EoCoE</a:t>
            </a:r>
            <a:r>
              <a:rPr lang="en-GB" dirty="0"/>
              <a:t> Last part t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imeline</a:t>
            </a: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>
          <a:xfrm>
            <a:off x="9267417" y="6356350"/>
            <a:ext cx="2743200" cy="365125"/>
          </a:xfrm>
        </p:spPr>
        <p:txBody>
          <a:bodyPr/>
          <a:lstStyle/>
          <a:p>
            <a:fld id="{A898D9D4-E7F1-6B44-9F6B-7B0915624C40}" type="slidenum">
              <a:rPr lang="en-GB" smtClean="0"/>
              <a:t>11</a:t>
            </a:fld>
            <a:endParaRPr lang="en-GB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97282" y="3528811"/>
            <a:ext cx="10662634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708333" y="3412902"/>
            <a:ext cx="0" cy="2575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612261" y="3412901"/>
            <a:ext cx="0" cy="2575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659224" y="3423634"/>
            <a:ext cx="0" cy="2575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565299" y="3397876"/>
            <a:ext cx="0" cy="2575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518334" y="3412901"/>
            <a:ext cx="0" cy="2575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484251" y="3412901"/>
            <a:ext cx="0" cy="25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434662" y="3423634"/>
            <a:ext cx="0" cy="25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7403202" y="3410755"/>
            <a:ext cx="0" cy="25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391655" y="3408609"/>
            <a:ext cx="0" cy="25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9373671" y="3423634"/>
            <a:ext cx="0" cy="25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29" idx="2"/>
          </p:cNvCxnSpPr>
          <p:nvPr/>
        </p:nvCxnSpPr>
        <p:spPr>
          <a:xfrm>
            <a:off x="4281745" y="2059543"/>
            <a:ext cx="2626" cy="146712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759078" y="1570146"/>
            <a:ext cx="1045334" cy="48939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EoCoE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II Proposal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45172" y="3697239"/>
            <a:ext cx="727804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Dec. 17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363308" y="3714172"/>
            <a:ext cx="617590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Jan. 18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276486" y="3714172"/>
            <a:ext cx="697308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Feb.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242402" y="3714172"/>
            <a:ext cx="671551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Mar. 18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195436" y="3714172"/>
            <a:ext cx="671551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Apr. 18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161353" y="3719229"/>
            <a:ext cx="671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May 18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6111765" y="3714172"/>
            <a:ext cx="671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June 18</a:t>
            </a:r>
            <a:endParaRPr lang="en-GB" sz="12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7062177" y="3714171"/>
            <a:ext cx="671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July 18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8067952" y="3714171"/>
            <a:ext cx="671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Aug.18</a:t>
            </a:r>
            <a:endParaRPr lang="en-GB" sz="12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8986379" y="3711004"/>
            <a:ext cx="792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Sept. 18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702900" y="3179386"/>
            <a:ext cx="858442" cy="30756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EC Check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759078" y="1234064"/>
            <a:ext cx="1045334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bg1">
                    <a:lumMod val="50000"/>
                  </a:schemeClr>
                </a:solidFill>
              </a:rPr>
              <a:t>2018.03.22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428076" y="2779464"/>
            <a:ext cx="858442" cy="728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B050"/>
                </a:solidFill>
              </a:rPr>
              <a:t>F2F CLOSING MEETING</a:t>
            </a:r>
          </a:p>
          <a:p>
            <a:pPr algn="ctr"/>
            <a:r>
              <a:rPr lang="en-GB" sz="1200" b="1" dirty="0">
                <a:solidFill>
                  <a:srgbClr val="00B050"/>
                </a:solidFill>
              </a:rPr>
              <a:t>IN CYPRUS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59223" y="2151221"/>
            <a:ext cx="1906075" cy="48939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chemeClr val="bg1">
                    <a:lumMod val="50000"/>
                  </a:schemeClr>
                </a:solidFill>
              </a:rPr>
              <a:t>EoCoE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 II Proposal written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54416" y="2150096"/>
            <a:ext cx="719073" cy="49052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solidFill>
                  <a:schemeClr val="bg1">
                    <a:lumMod val="50000"/>
                  </a:schemeClr>
                </a:solidFill>
              </a:rPr>
              <a:t>EoCoE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 II Proposal review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553752" y="2859110"/>
            <a:ext cx="912371" cy="6382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rgbClr val="00B050"/>
                </a:solidFill>
              </a:rPr>
              <a:t>F2F MEETING IN BATH</a:t>
            </a:r>
            <a:endParaRPr lang="en-GB" sz="1400" b="1" dirty="0">
              <a:solidFill>
                <a:srgbClr val="00B05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8333" y="2149159"/>
            <a:ext cx="946762" cy="48939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chemeClr val="bg1">
                    <a:lumMod val="50000"/>
                  </a:schemeClr>
                </a:solidFill>
              </a:rPr>
              <a:t>EoCoE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 II SC/TC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002764" y="1297142"/>
            <a:ext cx="1523639" cy="4893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</a:rPr>
              <a:t>EoCoE</a:t>
            </a:r>
            <a:r>
              <a:rPr lang="en-GB" sz="1400" b="1" dirty="0">
                <a:solidFill>
                  <a:srgbClr val="FF0000"/>
                </a:solidFill>
              </a:rPr>
              <a:t> II EC validation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0286518" y="1297143"/>
            <a:ext cx="1523639" cy="4893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</a:rPr>
              <a:t>EoCoE</a:t>
            </a:r>
            <a:r>
              <a:rPr lang="en-GB" sz="1400" b="1" dirty="0">
                <a:solidFill>
                  <a:srgbClr val="FF0000"/>
                </a:solidFill>
              </a:rPr>
              <a:t> II start</a:t>
            </a:r>
          </a:p>
        </p:txBody>
      </p:sp>
      <p:sp>
        <p:nvSpPr>
          <p:cNvPr id="54" name="Ellipse 53"/>
          <p:cNvSpPr/>
          <p:nvPr/>
        </p:nvSpPr>
        <p:spPr>
          <a:xfrm>
            <a:off x="6707799" y="4681224"/>
            <a:ext cx="1270894" cy="74805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ISC</a:t>
            </a:r>
          </a:p>
          <a:p>
            <a:pPr algn="ctr"/>
            <a:r>
              <a:rPr lang="en-GB" sz="1200" b="1" dirty="0"/>
              <a:t>Frankfurt</a:t>
            </a:r>
          </a:p>
          <a:p>
            <a:pPr algn="ctr"/>
            <a:r>
              <a:rPr lang="en-GB" sz="1200" b="1" dirty="0"/>
              <a:t>24-28 June</a:t>
            </a:r>
          </a:p>
        </p:txBody>
      </p:sp>
      <p:sp>
        <p:nvSpPr>
          <p:cNvPr id="57" name="Ellipse 56"/>
          <p:cNvSpPr/>
          <p:nvPr/>
        </p:nvSpPr>
        <p:spPr>
          <a:xfrm>
            <a:off x="4374490" y="4681019"/>
            <a:ext cx="1270894" cy="74805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EASC</a:t>
            </a:r>
          </a:p>
          <a:p>
            <a:pPr algn="ctr"/>
            <a:r>
              <a:rPr lang="en-GB" sz="1200" b="1" dirty="0"/>
              <a:t>Edinburgh</a:t>
            </a:r>
          </a:p>
          <a:p>
            <a:pPr algn="ctr"/>
            <a:r>
              <a:rPr lang="en-GB" sz="1200" b="1" dirty="0"/>
              <a:t>17-19 April</a:t>
            </a:r>
          </a:p>
        </p:txBody>
      </p:sp>
      <p:sp>
        <p:nvSpPr>
          <p:cNvPr id="58" name="Ellipse 57"/>
          <p:cNvSpPr/>
          <p:nvPr/>
        </p:nvSpPr>
        <p:spPr>
          <a:xfrm>
            <a:off x="5762815" y="5304610"/>
            <a:ext cx="1270894" cy="74805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HPC S.</a:t>
            </a:r>
          </a:p>
          <a:p>
            <a:pPr algn="ctr"/>
            <a:r>
              <a:rPr lang="en-GB" sz="1200" b="1" dirty="0"/>
              <a:t>Ljubljana </a:t>
            </a:r>
          </a:p>
          <a:p>
            <a:pPr algn="ctr"/>
            <a:r>
              <a:rPr lang="en-GB" sz="1200" b="1" dirty="0"/>
              <a:t>28 May </a:t>
            </a:r>
            <a:r>
              <a:rPr lang="mr-IN" sz="1200" b="1" dirty="0"/>
              <a:t>–</a:t>
            </a:r>
            <a:r>
              <a:rPr lang="en-GB" sz="1200" b="1" dirty="0"/>
              <a:t> 1</a:t>
            </a:r>
            <a:r>
              <a:rPr lang="en-GB" sz="1200" b="1" baseline="30000" dirty="0"/>
              <a:t> </a:t>
            </a:r>
            <a:r>
              <a:rPr lang="en-GB" sz="1200" b="1" dirty="0"/>
              <a:t>June</a:t>
            </a:r>
          </a:p>
        </p:txBody>
      </p:sp>
      <p:sp>
        <p:nvSpPr>
          <p:cNvPr id="59" name="Ellipse 58"/>
          <p:cNvSpPr/>
          <p:nvPr/>
        </p:nvSpPr>
        <p:spPr>
          <a:xfrm>
            <a:off x="464398" y="3996228"/>
            <a:ext cx="1434631" cy="748051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PE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WS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Paris (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</a:rPr>
              <a:t>Saclay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11-14 Dec.</a:t>
            </a:r>
          </a:p>
        </p:txBody>
      </p:sp>
      <p:sp>
        <p:nvSpPr>
          <p:cNvPr id="60" name="Ellipse 59"/>
          <p:cNvSpPr/>
          <p:nvPr/>
        </p:nvSpPr>
        <p:spPr>
          <a:xfrm>
            <a:off x="464397" y="4752631"/>
            <a:ext cx="1434631" cy="748051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EERA WS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Naples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15 Dec.</a:t>
            </a:r>
          </a:p>
        </p:txBody>
      </p:sp>
      <p:sp>
        <p:nvSpPr>
          <p:cNvPr id="62" name="Losange 61"/>
          <p:cNvSpPr/>
          <p:nvPr/>
        </p:nvSpPr>
        <p:spPr>
          <a:xfrm>
            <a:off x="1799238" y="5373633"/>
            <a:ext cx="936011" cy="586615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>
                    <a:lumMod val="50000"/>
                  </a:schemeClr>
                </a:solidFill>
              </a:rPr>
              <a:t>HPCS DLS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1754310" y="5993540"/>
            <a:ext cx="1045334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2017.12.18</a:t>
            </a:r>
          </a:p>
        </p:txBody>
      </p:sp>
      <p:sp>
        <p:nvSpPr>
          <p:cNvPr id="71" name="Losange 70"/>
          <p:cNvSpPr/>
          <p:nvPr/>
        </p:nvSpPr>
        <p:spPr>
          <a:xfrm>
            <a:off x="503035" y="5538579"/>
            <a:ext cx="957952" cy="586615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EASCDL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464492" y="6136478"/>
            <a:ext cx="1045334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2017.12.11</a:t>
            </a:r>
          </a:p>
        </p:txBody>
      </p:sp>
      <p:cxnSp>
        <p:nvCxnSpPr>
          <p:cNvPr id="73" name="Connecteur droit 72"/>
          <p:cNvCxnSpPr>
            <a:endCxn id="62" idx="1"/>
          </p:cNvCxnSpPr>
          <p:nvPr/>
        </p:nvCxnSpPr>
        <p:spPr>
          <a:xfrm>
            <a:off x="1364789" y="5664654"/>
            <a:ext cx="434449" cy="22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osange 86"/>
          <p:cNvSpPr/>
          <p:nvPr/>
        </p:nvSpPr>
        <p:spPr>
          <a:xfrm>
            <a:off x="2715174" y="4478487"/>
            <a:ext cx="957952" cy="586615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ISC DL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2677511" y="5090860"/>
            <a:ext cx="1045334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2018.02.28</a:t>
            </a:r>
          </a:p>
        </p:txBody>
      </p:sp>
      <p:cxnSp>
        <p:nvCxnSpPr>
          <p:cNvPr id="89" name="Connecteur droit 88"/>
          <p:cNvCxnSpPr/>
          <p:nvPr/>
        </p:nvCxnSpPr>
        <p:spPr>
          <a:xfrm>
            <a:off x="3196488" y="3539544"/>
            <a:ext cx="7258" cy="9421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C49ADAC0-9C7E-A54A-A745-A413EAEE2FE3}"/>
              </a:ext>
            </a:extLst>
          </p:cNvPr>
          <p:cNvCxnSpPr/>
          <p:nvPr/>
        </p:nvCxnSpPr>
        <p:spPr>
          <a:xfrm>
            <a:off x="10326588" y="3439661"/>
            <a:ext cx="0" cy="25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>
            <a:extLst>
              <a:ext uri="{FF2B5EF4-FFF2-40B4-BE49-F238E27FC236}">
                <a16:creationId xmlns:a16="http://schemas.microsoft.com/office/drawing/2014/main" id="{7071124D-69A8-A346-B8F5-0CD3B530206E}"/>
              </a:ext>
            </a:extLst>
          </p:cNvPr>
          <p:cNvSpPr txBox="1"/>
          <p:nvPr/>
        </p:nvSpPr>
        <p:spPr>
          <a:xfrm>
            <a:off x="9936791" y="3709724"/>
            <a:ext cx="792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Oct. 18</a:t>
            </a: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0148044A-F8A6-A34F-BC3C-AC1848157B19}"/>
              </a:ext>
            </a:extLst>
          </p:cNvPr>
          <p:cNvSpPr/>
          <p:nvPr/>
        </p:nvSpPr>
        <p:spPr>
          <a:xfrm>
            <a:off x="6093624" y="1905230"/>
            <a:ext cx="1337437" cy="74805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/>
              <a:t>Hackathon</a:t>
            </a:r>
          </a:p>
          <a:p>
            <a:pPr algn="ctr"/>
            <a:r>
              <a:rPr lang="en-GB" sz="1300" b="1" dirty="0"/>
              <a:t>11-13 June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48140FB7-3FC7-FF41-A2A1-4BB29A591A15}"/>
              </a:ext>
            </a:extLst>
          </p:cNvPr>
          <p:cNvSpPr/>
          <p:nvPr/>
        </p:nvSpPr>
        <p:spPr>
          <a:xfrm>
            <a:off x="6349878" y="2692358"/>
            <a:ext cx="1337437" cy="74805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/>
              <a:t>EMRS</a:t>
            </a:r>
          </a:p>
          <a:p>
            <a:pPr algn="ctr"/>
            <a:r>
              <a:rPr lang="en-GB" sz="1300" b="1" dirty="0"/>
              <a:t>18 June</a:t>
            </a:r>
          </a:p>
        </p:txBody>
      </p:sp>
    </p:spTree>
    <p:extLst>
      <p:ext uri="{BB962C8B-B14F-4D97-AF65-F5344CB8AC3E}">
        <p14:creationId xmlns:p14="http://schemas.microsoft.com/office/powerpoint/2010/main" val="11543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Reminders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Impacts =&gt; send them to Nathalie Girard</a:t>
            </a:r>
          </a:p>
          <a:p>
            <a:r>
              <a:rPr lang="en-GB" dirty="0" err="1"/>
              <a:t>OpenAire</a:t>
            </a:r>
            <a:r>
              <a:rPr lang="en-GB" dirty="0"/>
              <a:t> process on the ECP</a:t>
            </a:r>
          </a:p>
          <a:p>
            <a:r>
              <a:rPr lang="en-GB" dirty="0"/>
              <a:t> All the </a:t>
            </a:r>
            <a:r>
              <a:rPr lang="en-GB" dirty="0" err="1"/>
              <a:t>EoCoE</a:t>
            </a:r>
            <a:r>
              <a:rPr lang="en-GB" dirty="0"/>
              <a:t> events and news are on the website </a:t>
            </a:r>
          </a:p>
          <a:p>
            <a:r>
              <a:rPr lang="en-GB" dirty="0"/>
              <a:t> Dissemination table on the ECP</a:t>
            </a:r>
          </a:p>
          <a:p>
            <a:r>
              <a:rPr lang="en-GB" dirty="0"/>
              <a:t> Publications </a:t>
            </a:r>
            <a:r>
              <a:rPr lang="en-GB" dirty="0" err="1"/>
              <a:t>EoCoE</a:t>
            </a:r>
            <a:r>
              <a:rPr lang="en-GB" dirty="0"/>
              <a:t> acknowledgement: </a:t>
            </a:r>
          </a:p>
          <a:p>
            <a:pPr marL="0" indent="0" algn="ctr">
              <a:buNone/>
            </a:pPr>
            <a:r>
              <a:rPr lang="en-GB" b="1" i="1" dirty="0"/>
              <a:t>"This work was supported by the Energy oriented Centre of Excellence (</a:t>
            </a:r>
            <a:r>
              <a:rPr lang="en-GB" b="1" i="1" dirty="0" err="1"/>
              <a:t>EoCoE</a:t>
            </a:r>
            <a:r>
              <a:rPr lang="en-GB" b="1" i="1" dirty="0"/>
              <a:t>), grant agreement number 676629, funded within the Horizon2020 framework of the European Union."</a:t>
            </a:r>
            <a:endParaRPr lang="en-GB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C54F-B292-5E4C-9919-F1099AE6F0B2}" type="datetime1">
              <a:rPr lang="fr-FR" smtClean="0"/>
              <a:t>09/04/2018</a:t>
            </a:fld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59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405A6-66B8-BB4C-9308-C6A6EFB7E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0702"/>
            <a:ext cx="9144000" cy="2387600"/>
          </a:xfrm>
        </p:spPr>
        <p:txBody>
          <a:bodyPr>
            <a:normAutofit fontScale="90000"/>
          </a:bodyPr>
          <a:lstStyle/>
          <a:p>
            <a:pPr lvl="1" algn="ctr"/>
            <a:r>
              <a:rPr lang="en-GB" sz="4000" b="1" dirty="0">
                <a:solidFill>
                  <a:srgbClr val="FF0000"/>
                </a:solidFill>
              </a:rPr>
              <a:t>SAVE THE DATE!</a:t>
            </a:r>
            <a:br>
              <a:rPr lang="en-GB" sz="4000" b="1" dirty="0"/>
            </a:br>
            <a:r>
              <a:rPr lang="en-GB" sz="4000" b="1" dirty="0" err="1"/>
              <a:t>EoCoE</a:t>
            </a:r>
            <a:r>
              <a:rPr lang="en-GB" sz="4000" b="1" dirty="0"/>
              <a:t> Last Face-to-Face meeting </a:t>
            </a:r>
            <a:br>
              <a:rPr lang="en-GB" sz="4000" b="1" dirty="0"/>
            </a:br>
            <a:r>
              <a:rPr lang="en-GB" sz="4000" b="1" dirty="0">
                <a:solidFill>
                  <a:srgbClr val="FF0000"/>
                </a:solidFill>
              </a:rPr>
              <a:t>17</a:t>
            </a:r>
            <a:r>
              <a:rPr lang="en-GB" sz="4000" b="1" baseline="30000" dirty="0">
                <a:solidFill>
                  <a:srgbClr val="FF0000"/>
                </a:solidFill>
              </a:rPr>
              <a:t>th</a:t>
            </a:r>
            <a:r>
              <a:rPr lang="en-GB" sz="4000" b="1" dirty="0">
                <a:solidFill>
                  <a:srgbClr val="FF0000"/>
                </a:solidFill>
              </a:rPr>
              <a:t>-18</a:t>
            </a:r>
            <a:r>
              <a:rPr lang="en-GB" sz="4000" b="1" baseline="30000" dirty="0">
                <a:solidFill>
                  <a:srgbClr val="FF0000"/>
                </a:solidFill>
              </a:rPr>
              <a:t>th</a:t>
            </a:r>
            <a:r>
              <a:rPr lang="en-GB" sz="4000" b="1" dirty="0">
                <a:solidFill>
                  <a:srgbClr val="FF0000"/>
                </a:solidFill>
              </a:rPr>
              <a:t>-19</a:t>
            </a:r>
            <a:r>
              <a:rPr lang="en-GB" sz="4000" b="1" baseline="30000" dirty="0">
                <a:solidFill>
                  <a:srgbClr val="FF0000"/>
                </a:solidFill>
              </a:rPr>
              <a:t>th</a:t>
            </a:r>
            <a:r>
              <a:rPr lang="en-GB" sz="4000" b="1" dirty="0">
                <a:solidFill>
                  <a:srgbClr val="FF0000"/>
                </a:solidFill>
              </a:rPr>
              <a:t> September 2018 (Cyprus)</a:t>
            </a:r>
            <a:endParaRPr lang="en-GB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AF517F-2BE8-2F42-9068-84FA134E5D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292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</a:t>
            </a:r>
            <a:r>
              <a:rPr lang="en-GB" dirty="0" err="1"/>
              <a:t>EoCoE</a:t>
            </a:r>
            <a:r>
              <a:rPr lang="en-GB" dirty="0"/>
              <a:t> and HPC events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9795"/>
            <a:ext cx="10515600" cy="5042520"/>
          </a:xfrm>
        </p:spPr>
        <p:txBody>
          <a:bodyPr>
            <a:normAutofit/>
          </a:bodyPr>
          <a:lstStyle/>
          <a:p>
            <a:r>
              <a:rPr lang="en-GB" b="1" dirty="0" err="1"/>
              <a:t>EoCoE</a:t>
            </a:r>
            <a:r>
              <a:rPr lang="en-GB" b="1" dirty="0"/>
              <a:t> events:</a:t>
            </a:r>
          </a:p>
          <a:p>
            <a:pPr lvl="1"/>
            <a:r>
              <a:rPr lang="en-GB" b="1" dirty="0"/>
              <a:t>Performance Engineering Hackathon </a:t>
            </a:r>
            <a:r>
              <a:rPr lang="en-GB" dirty="0"/>
              <a:t>– </a:t>
            </a:r>
            <a:r>
              <a:rPr lang="en-GB" dirty="0" err="1"/>
              <a:t>Maison</a:t>
            </a:r>
            <a:r>
              <a:rPr lang="en-GB" dirty="0"/>
              <a:t> de la Simulation - Paris, </a:t>
            </a:r>
            <a:r>
              <a:rPr lang="en-GB" dirty="0" err="1"/>
              <a:t>Saclay</a:t>
            </a:r>
            <a:r>
              <a:rPr lang="en-GB" dirty="0"/>
              <a:t> (France) – 11</a:t>
            </a:r>
            <a:r>
              <a:rPr lang="en-GB" baseline="30000" dirty="0"/>
              <a:t>th</a:t>
            </a:r>
            <a:r>
              <a:rPr lang="en-GB" dirty="0"/>
              <a:t>-13</a:t>
            </a:r>
            <a:r>
              <a:rPr lang="en-GB" baseline="30000" dirty="0"/>
              <a:t>th</a:t>
            </a:r>
            <a:r>
              <a:rPr lang="en-GB" dirty="0"/>
              <a:t> June 2018</a:t>
            </a:r>
          </a:p>
          <a:p>
            <a:pPr lvl="1"/>
            <a:r>
              <a:rPr lang="en-GB" b="1" dirty="0"/>
              <a:t>European Materials Research Society </a:t>
            </a:r>
            <a:r>
              <a:rPr lang="en-GB" dirty="0"/>
              <a:t>– Strasbourg (France) – 18</a:t>
            </a:r>
            <a:r>
              <a:rPr lang="en-GB" baseline="30000" dirty="0"/>
              <a:t>th</a:t>
            </a:r>
            <a:r>
              <a:rPr lang="en-GB" dirty="0"/>
              <a:t> June 2018</a:t>
            </a:r>
          </a:p>
          <a:p>
            <a:pPr lvl="1"/>
            <a:r>
              <a:rPr lang="en-GB" b="1" dirty="0" err="1"/>
              <a:t>EoCoE</a:t>
            </a:r>
            <a:r>
              <a:rPr lang="en-GB" b="1" dirty="0"/>
              <a:t> Last Face-to-Face meeting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rgbClr val="FF0000"/>
                </a:solidFill>
              </a:rPr>
              <a:t>		=&gt; 17</a:t>
            </a:r>
            <a:r>
              <a:rPr lang="en-GB" b="1" baseline="30000" dirty="0">
                <a:solidFill>
                  <a:srgbClr val="FF0000"/>
                </a:solidFill>
              </a:rPr>
              <a:t>th</a:t>
            </a:r>
            <a:r>
              <a:rPr lang="en-GB" b="1" dirty="0">
                <a:solidFill>
                  <a:srgbClr val="FF0000"/>
                </a:solidFill>
              </a:rPr>
              <a:t>-18</a:t>
            </a:r>
            <a:r>
              <a:rPr lang="en-GB" b="1" baseline="30000" dirty="0">
                <a:solidFill>
                  <a:srgbClr val="FF0000"/>
                </a:solidFill>
              </a:rPr>
              <a:t>th</a:t>
            </a:r>
            <a:r>
              <a:rPr lang="en-GB" b="1" dirty="0">
                <a:solidFill>
                  <a:srgbClr val="FF0000"/>
                </a:solidFill>
              </a:rPr>
              <a:t>-19</a:t>
            </a:r>
            <a:r>
              <a:rPr lang="en-GB" b="1" baseline="30000" dirty="0">
                <a:solidFill>
                  <a:srgbClr val="FF0000"/>
                </a:solidFill>
              </a:rPr>
              <a:t>th</a:t>
            </a:r>
            <a:r>
              <a:rPr lang="en-GB" b="1" dirty="0">
                <a:solidFill>
                  <a:srgbClr val="FF0000"/>
                </a:solidFill>
              </a:rPr>
              <a:t> September 2018 (Cyprus) – SAVE THE DATE!</a:t>
            </a:r>
          </a:p>
          <a:p>
            <a:pPr marL="0" indent="0">
              <a:buNone/>
            </a:pPr>
            <a:endParaRPr lang="en-GB" sz="1000" b="1" dirty="0"/>
          </a:p>
          <a:p>
            <a:r>
              <a:rPr lang="en-GB" b="1" dirty="0"/>
              <a:t>HPC events:</a:t>
            </a:r>
            <a:endParaRPr lang="en-GB" dirty="0"/>
          </a:p>
          <a:p>
            <a:pPr lvl="1"/>
            <a:r>
              <a:rPr lang="en-GB" b="1" i="1" dirty="0"/>
              <a:t>EASC 2018</a:t>
            </a:r>
            <a:r>
              <a:rPr lang="en-GB" dirty="0"/>
              <a:t> </a:t>
            </a:r>
            <a:r>
              <a:rPr lang="mr-IN" dirty="0"/>
              <a:t>–</a:t>
            </a:r>
            <a:r>
              <a:rPr lang="en-GB" dirty="0"/>
              <a:t> Edinburgh (Scotland) </a:t>
            </a:r>
            <a:r>
              <a:rPr lang="mr-IN" dirty="0"/>
              <a:t>–</a:t>
            </a:r>
            <a:r>
              <a:rPr lang="en-GB" dirty="0"/>
              <a:t> 17</a:t>
            </a:r>
            <a:r>
              <a:rPr lang="en-GB" baseline="30000" dirty="0"/>
              <a:t>th</a:t>
            </a:r>
            <a:r>
              <a:rPr lang="en-GB" dirty="0"/>
              <a:t>-19</a:t>
            </a:r>
            <a:r>
              <a:rPr lang="en-GB" baseline="30000" dirty="0"/>
              <a:t>th</a:t>
            </a:r>
            <a:r>
              <a:rPr lang="en-GB" dirty="0"/>
              <a:t> April 2018 </a:t>
            </a:r>
            <a:endParaRPr lang="en-GB" b="1" i="1" dirty="0"/>
          </a:p>
          <a:p>
            <a:pPr lvl="1"/>
            <a:r>
              <a:rPr lang="en-GB" b="1" i="1" dirty="0"/>
              <a:t>HPC summit 2018 </a:t>
            </a:r>
            <a:r>
              <a:rPr lang="mr-IN" dirty="0"/>
              <a:t>–</a:t>
            </a:r>
            <a:r>
              <a:rPr lang="en-GB" dirty="0"/>
              <a:t> Ljubljana (Slovenia) </a:t>
            </a:r>
            <a:r>
              <a:rPr lang="mr-IN" dirty="0"/>
              <a:t>–</a:t>
            </a:r>
            <a:r>
              <a:rPr lang="en-GB" dirty="0"/>
              <a:t> 28</a:t>
            </a:r>
            <a:r>
              <a:rPr lang="en-GB" baseline="30000" dirty="0"/>
              <a:t>th</a:t>
            </a:r>
            <a:r>
              <a:rPr lang="en-GB" dirty="0"/>
              <a:t> May </a:t>
            </a:r>
            <a:r>
              <a:rPr lang="mr-IN" dirty="0"/>
              <a:t>–</a:t>
            </a:r>
            <a:r>
              <a:rPr lang="en-GB" dirty="0"/>
              <a:t> 1</a:t>
            </a:r>
            <a:r>
              <a:rPr lang="en-GB" baseline="30000" dirty="0"/>
              <a:t>st</a:t>
            </a:r>
            <a:r>
              <a:rPr lang="en-GB" dirty="0"/>
              <a:t> June2018</a:t>
            </a:r>
          </a:p>
          <a:p>
            <a:pPr lvl="2"/>
            <a:r>
              <a:rPr lang="en-GB" dirty="0" err="1"/>
              <a:t>EoCoE</a:t>
            </a:r>
            <a:r>
              <a:rPr lang="en-GB" dirty="0"/>
              <a:t> representation =&gt; Paul Gibbon’s talk. </a:t>
            </a:r>
          </a:p>
          <a:p>
            <a:pPr lvl="1"/>
            <a:r>
              <a:rPr lang="en-GB" b="1" i="1" dirty="0"/>
              <a:t>ISC 2018</a:t>
            </a:r>
            <a:r>
              <a:rPr lang="en-GB" dirty="0"/>
              <a:t> </a:t>
            </a:r>
            <a:r>
              <a:rPr lang="mr-IN" dirty="0"/>
              <a:t>–</a:t>
            </a:r>
            <a:r>
              <a:rPr lang="en-GB" dirty="0"/>
              <a:t> Frankfurt (Germany) </a:t>
            </a:r>
            <a:r>
              <a:rPr lang="mr-IN" dirty="0"/>
              <a:t>–</a:t>
            </a:r>
            <a:r>
              <a:rPr lang="en-GB" dirty="0"/>
              <a:t> 24</a:t>
            </a:r>
            <a:r>
              <a:rPr lang="en-GB" baseline="30000" dirty="0"/>
              <a:t>th</a:t>
            </a:r>
            <a:r>
              <a:rPr lang="en-GB" dirty="0"/>
              <a:t>-28</a:t>
            </a:r>
            <a:r>
              <a:rPr lang="en-GB" baseline="30000" dirty="0"/>
              <a:t>th</a:t>
            </a:r>
            <a:r>
              <a:rPr lang="en-GB" dirty="0"/>
              <a:t> June</a:t>
            </a:r>
          </a:p>
          <a:p>
            <a:pPr lvl="1"/>
            <a:endParaRPr lang="en-GB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41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Late Deliverables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944" y="1352282"/>
            <a:ext cx="10709856" cy="5254580"/>
          </a:xfrm>
        </p:spPr>
        <p:txBody>
          <a:bodyPr>
            <a:normAutofit/>
          </a:bodyPr>
          <a:lstStyle/>
          <a:p>
            <a:r>
              <a:rPr lang="en-GB" b="1" dirty="0"/>
              <a:t> All the deliverables must be uploaded </a:t>
            </a:r>
            <a:r>
              <a:rPr lang="en-GB" b="1" dirty="0">
                <a:solidFill>
                  <a:srgbClr val="FF0000"/>
                </a:solidFill>
              </a:rPr>
              <a:t>before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end September 2018</a:t>
            </a:r>
            <a:r>
              <a:rPr lang="en-GB" b="1" dirty="0"/>
              <a:t>:</a:t>
            </a:r>
          </a:p>
          <a:p>
            <a:pPr lvl="1"/>
            <a:r>
              <a:rPr lang="en-GB" dirty="0"/>
              <a:t>D2.6 Formulation for optimization under uncertainty </a:t>
            </a:r>
            <a:r>
              <a:rPr lang="en-GB" dirty="0">
                <a:solidFill>
                  <a:srgbClr val="FF0000"/>
                </a:solidFill>
              </a:rPr>
              <a:t>(30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September 2017)</a:t>
            </a:r>
          </a:p>
          <a:p>
            <a:pPr lvl="1"/>
            <a:r>
              <a:rPr lang="en-GB" dirty="0"/>
              <a:t>D6.14 Report on knowledge transfer for co-design of </a:t>
            </a:r>
            <a:r>
              <a:rPr lang="en-GB" dirty="0" err="1"/>
              <a:t>Exascale</a:t>
            </a:r>
            <a:r>
              <a:rPr lang="en-GB" dirty="0"/>
              <a:t> architectures </a:t>
            </a:r>
            <a:r>
              <a:rPr lang="en-GB" dirty="0">
                <a:solidFill>
                  <a:srgbClr val="FF0000"/>
                </a:solidFill>
              </a:rPr>
              <a:t>(30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September 2017)</a:t>
            </a:r>
            <a:endParaRPr lang="fr-FR" sz="3600" dirty="0">
              <a:solidFill>
                <a:srgbClr val="FF0000"/>
              </a:solidFill>
            </a:endParaRPr>
          </a:p>
          <a:p>
            <a:pPr lvl="1" fontAlgn="b"/>
            <a:r>
              <a:rPr lang="nb-NO" dirty="0"/>
              <a:t>D1.3</a:t>
            </a:r>
            <a:r>
              <a:rPr lang="fr-FR" dirty="0"/>
              <a:t> Application support </a:t>
            </a:r>
            <a:r>
              <a:rPr lang="fr-FR" dirty="0" err="1"/>
              <a:t>outcome</a:t>
            </a:r>
            <a:r>
              <a:rPr lang="fr-FR" dirty="0"/>
              <a:t> (report) </a:t>
            </a:r>
            <a:r>
              <a:rPr lang="fr-FR" dirty="0">
                <a:solidFill>
                  <a:srgbClr val="FF0000"/>
                </a:solidFill>
              </a:rPr>
              <a:t>(30</a:t>
            </a:r>
            <a:r>
              <a:rPr lang="fr-FR" baseline="30000" dirty="0">
                <a:solidFill>
                  <a:srgbClr val="FF0000"/>
                </a:solidFill>
              </a:rPr>
              <a:t>th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January</a:t>
            </a:r>
            <a:r>
              <a:rPr lang="fr-FR" dirty="0">
                <a:solidFill>
                  <a:srgbClr val="FF0000"/>
                </a:solidFill>
              </a:rPr>
              <a:t> 2018)</a:t>
            </a:r>
          </a:p>
          <a:p>
            <a:pPr lvl="1" fontAlgn="b"/>
            <a:r>
              <a:rPr lang="nb-NO" dirty="0"/>
              <a:t>D1.5</a:t>
            </a:r>
            <a:r>
              <a:rPr lang="fr-FR" dirty="0"/>
              <a:t> Application support </a:t>
            </a:r>
            <a:r>
              <a:rPr lang="fr-FR" dirty="0" err="1"/>
              <a:t>outcome</a:t>
            </a:r>
            <a:r>
              <a:rPr lang="fr-FR" dirty="0"/>
              <a:t> (code) </a:t>
            </a:r>
            <a:r>
              <a:rPr lang="fr-FR" dirty="0">
                <a:solidFill>
                  <a:srgbClr val="FF0000"/>
                </a:solidFill>
              </a:rPr>
              <a:t>(30</a:t>
            </a:r>
            <a:r>
              <a:rPr lang="fr-FR" baseline="30000" dirty="0">
                <a:solidFill>
                  <a:srgbClr val="FF0000"/>
                </a:solidFill>
              </a:rPr>
              <a:t>th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January</a:t>
            </a:r>
            <a:r>
              <a:rPr lang="fr-FR" dirty="0">
                <a:solidFill>
                  <a:srgbClr val="FF0000"/>
                </a:solidFill>
              </a:rPr>
              <a:t> 2018)</a:t>
            </a:r>
            <a:endParaRPr lang="fr-FR" dirty="0"/>
          </a:p>
          <a:p>
            <a:pPr lvl="1" fontAlgn="b"/>
            <a:r>
              <a:rPr lang="nb-NO" dirty="0"/>
              <a:t>D1.7 </a:t>
            </a:r>
            <a:r>
              <a:rPr lang="fr-FR" dirty="0"/>
              <a:t>Software </a:t>
            </a:r>
            <a:r>
              <a:rPr lang="fr-FR" dirty="0" err="1"/>
              <a:t>technology</a:t>
            </a:r>
            <a:r>
              <a:rPr lang="fr-FR" dirty="0"/>
              <a:t> </a:t>
            </a:r>
            <a:r>
              <a:rPr lang="fr-FR" dirty="0" err="1"/>
              <a:t>improvement</a:t>
            </a:r>
            <a:r>
              <a:rPr lang="fr-FR" dirty="0"/>
              <a:t> (report) </a:t>
            </a:r>
            <a:r>
              <a:rPr lang="fr-FR" dirty="0">
                <a:solidFill>
                  <a:srgbClr val="FF0000"/>
                </a:solidFill>
              </a:rPr>
              <a:t>(30th </a:t>
            </a:r>
            <a:r>
              <a:rPr lang="fr-FR" dirty="0" err="1">
                <a:solidFill>
                  <a:srgbClr val="FF0000"/>
                </a:solidFill>
              </a:rPr>
              <a:t>January</a:t>
            </a:r>
            <a:r>
              <a:rPr lang="fr-FR" dirty="0">
                <a:solidFill>
                  <a:srgbClr val="FF0000"/>
                </a:solidFill>
              </a:rPr>
              <a:t> 2018)</a:t>
            </a:r>
          </a:p>
          <a:p>
            <a:pPr lvl="1" fontAlgn="b"/>
            <a:r>
              <a:rPr lang="nb-NO" dirty="0"/>
              <a:t>D1.9 </a:t>
            </a:r>
            <a:r>
              <a:rPr lang="fr-FR" dirty="0"/>
              <a:t>Software </a:t>
            </a:r>
            <a:r>
              <a:rPr lang="fr-FR" dirty="0" err="1"/>
              <a:t>technology</a:t>
            </a:r>
            <a:r>
              <a:rPr lang="fr-FR" dirty="0"/>
              <a:t> </a:t>
            </a:r>
            <a:r>
              <a:rPr lang="fr-FR" dirty="0" err="1"/>
              <a:t>improvement</a:t>
            </a:r>
            <a:r>
              <a:rPr lang="fr-FR" dirty="0"/>
              <a:t> (code) </a:t>
            </a:r>
            <a:r>
              <a:rPr lang="fr-FR" dirty="0">
                <a:solidFill>
                  <a:srgbClr val="FF0000"/>
                </a:solidFill>
              </a:rPr>
              <a:t>(30</a:t>
            </a:r>
            <a:r>
              <a:rPr lang="fr-FR" baseline="30000" dirty="0">
                <a:solidFill>
                  <a:srgbClr val="FF0000"/>
                </a:solidFill>
              </a:rPr>
              <a:t>th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January</a:t>
            </a:r>
            <a:r>
              <a:rPr lang="fr-FR" dirty="0">
                <a:solidFill>
                  <a:srgbClr val="FF0000"/>
                </a:solidFill>
              </a:rPr>
              <a:t> 2018)</a:t>
            </a:r>
            <a:endParaRPr lang="fr-FR" dirty="0"/>
          </a:p>
          <a:p>
            <a:pPr lvl="1" fontAlgn="b"/>
            <a:r>
              <a:rPr lang="nb-NO" dirty="0"/>
              <a:t>D1.11 </a:t>
            </a:r>
            <a:r>
              <a:rPr lang="fr-FR" dirty="0" err="1"/>
              <a:t>Applied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 </a:t>
            </a:r>
            <a:r>
              <a:rPr lang="fr-FR" dirty="0" err="1"/>
              <a:t>outcome</a:t>
            </a:r>
            <a:r>
              <a:rPr lang="fr-FR" dirty="0"/>
              <a:t> (report) </a:t>
            </a:r>
            <a:r>
              <a:rPr lang="fr-FR" dirty="0">
                <a:solidFill>
                  <a:srgbClr val="FF0000"/>
                </a:solidFill>
              </a:rPr>
              <a:t>(30</a:t>
            </a:r>
            <a:r>
              <a:rPr lang="fr-FR" baseline="30000" dirty="0">
                <a:solidFill>
                  <a:srgbClr val="FF0000"/>
                </a:solidFill>
              </a:rPr>
              <a:t>th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January</a:t>
            </a:r>
            <a:r>
              <a:rPr lang="fr-FR" dirty="0">
                <a:solidFill>
                  <a:srgbClr val="FF0000"/>
                </a:solidFill>
              </a:rPr>
              <a:t> 2018)</a:t>
            </a:r>
            <a:endParaRPr lang="fr-FR" dirty="0"/>
          </a:p>
          <a:p>
            <a:pPr lvl="1" fontAlgn="b"/>
            <a:r>
              <a:rPr lang="hr-HR" dirty="0"/>
              <a:t>D1.13 </a:t>
            </a:r>
            <a:r>
              <a:rPr lang="fr-FR" dirty="0" err="1"/>
              <a:t>Applied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 </a:t>
            </a:r>
            <a:r>
              <a:rPr lang="fr-FR" dirty="0" err="1"/>
              <a:t>outcome</a:t>
            </a:r>
            <a:r>
              <a:rPr lang="fr-FR" dirty="0"/>
              <a:t> (code) </a:t>
            </a:r>
            <a:r>
              <a:rPr lang="fr-FR" dirty="0">
                <a:solidFill>
                  <a:srgbClr val="FF0000"/>
                </a:solidFill>
              </a:rPr>
              <a:t>(30</a:t>
            </a:r>
            <a:r>
              <a:rPr lang="fr-FR" baseline="30000" dirty="0">
                <a:solidFill>
                  <a:srgbClr val="FF0000"/>
                </a:solidFill>
              </a:rPr>
              <a:t>th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January</a:t>
            </a:r>
            <a:r>
              <a:rPr lang="fr-FR" dirty="0">
                <a:solidFill>
                  <a:srgbClr val="FF0000"/>
                </a:solidFill>
              </a:rPr>
              <a:t> 2018)</a:t>
            </a:r>
          </a:p>
          <a:p>
            <a:pPr lvl="1" fontAlgn="b"/>
            <a:r>
              <a:rPr lang="hr-HR" dirty="0"/>
              <a:t>D2.7 </a:t>
            </a:r>
            <a:r>
              <a:rPr lang="fr-FR" dirty="0" err="1"/>
              <a:t>Demonstrator</a:t>
            </a:r>
            <a:r>
              <a:rPr lang="fr-FR" dirty="0"/>
              <a:t> of an ultralarge </a:t>
            </a:r>
            <a:r>
              <a:rPr lang="fr-FR" dirty="0" err="1"/>
              <a:t>meteorological</a:t>
            </a:r>
            <a:r>
              <a:rPr lang="fr-FR" dirty="0"/>
              <a:t> </a:t>
            </a:r>
            <a:r>
              <a:rPr lang="fr-FR" dirty="0" err="1"/>
              <a:t>forecast</a:t>
            </a:r>
            <a:r>
              <a:rPr lang="fr-FR" dirty="0"/>
              <a:t> ensemble system </a:t>
            </a:r>
            <a:r>
              <a:rPr lang="fr-FR" dirty="0">
                <a:solidFill>
                  <a:srgbClr val="FF0000"/>
                </a:solidFill>
              </a:rPr>
              <a:t>(31</a:t>
            </a:r>
            <a:r>
              <a:rPr lang="fr-FR" baseline="30000" dirty="0">
                <a:solidFill>
                  <a:srgbClr val="FF0000"/>
                </a:solidFill>
              </a:rPr>
              <a:t>st</a:t>
            </a:r>
            <a:r>
              <a:rPr lang="fr-FR" dirty="0">
                <a:solidFill>
                  <a:srgbClr val="FF0000"/>
                </a:solidFill>
              </a:rPr>
              <a:t> March 2018)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3</a:t>
            </a:fld>
            <a:endParaRPr lang="en-GB" dirty="0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</p:spTree>
    <p:extLst>
      <p:ext uri="{BB962C8B-B14F-4D97-AF65-F5344CB8AC3E}">
        <p14:creationId xmlns:p14="http://schemas.microsoft.com/office/powerpoint/2010/main" val="196319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Deliverables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WP1 =&gt; 6 deliverables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WP2 =&gt; 4 deliverables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WP3 =&gt; 1 deliverables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4</a:t>
            </a:fld>
            <a:endParaRPr lang="en-GB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621976"/>
              </p:ext>
            </p:extLst>
          </p:nvPr>
        </p:nvGraphicFramePr>
        <p:xfrm>
          <a:off x="838200" y="1884140"/>
          <a:ext cx="10515598" cy="1300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4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D1.4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</a:rPr>
                        <a:t>D21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D1.4.1 Application support </a:t>
                      </a:r>
                      <a:r>
                        <a:rPr lang="fr-FR" sz="1300" u="none" strike="noStrike" dirty="0" err="1">
                          <a:effectLst/>
                        </a:rPr>
                        <a:t>outcome</a:t>
                      </a:r>
                      <a:r>
                        <a:rPr lang="fr-FR" sz="1300" u="none" strike="noStrike" dirty="0">
                          <a:effectLst/>
                        </a:rPr>
                        <a:t> (report)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D1.6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300" u="none" strike="noStrike">
                          <a:effectLst/>
                        </a:rPr>
                        <a:t>D23</a:t>
                      </a:r>
                      <a:endParaRPr lang="is-I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D1.4.2 Application support </a:t>
                      </a:r>
                      <a:r>
                        <a:rPr lang="fr-FR" sz="1300" u="none" strike="noStrike" dirty="0" err="1">
                          <a:effectLst/>
                        </a:rPr>
                        <a:t>outcome</a:t>
                      </a:r>
                      <a:r>
                        <a:rPr lang="fr-FR" sz="1300" u="none" strike="noStrike" dirty="0">
                          <a:effectLst/>
                        </a:rPr>
                        <a:t> (code)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 dirty="0">
                          <a:effectLst/>
                        </a:rPr>
                        <a:t>D1.8</a:t>
                      </a:r>
                      <a:endParaRPr lang="nb-N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300" u="none" strike="noStrike">
                          <a:effectLst/>
                        </a:rPr>
                        <a:t>D25</a:t>
                      </a:r>
                      <a:endParaRPr lang="is-I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D1.6.1 – Software </a:t>
                      </a:r>
                      <a:r>
                        <a:rPr lang="fr-FR" sz="1300" u="none" strike="noStrike" dirty="0" err="1">
                          <a:effectLst/>
                        </a:rPr>
                        <a:t>technology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improvement</a:t>
                      </a:r>
                      <a:r>
                        <a:rPr lang="fr-FR" sz="1300" u="none" strike="noStrike" dirty="0">
                          <a:effectLst/>
                        </a:rPr>
                        <a:t> (report)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D1.10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300" u="none" strike="noStrike">
                          <a:effectLst/>
                        </a:rPr>
                        <a:t>D27</a:t>
                      </a:r>
                      <a:endParaRPr lang="is-I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D1.6.2 – Software technology improvement (code)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D1.12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300" u="none" strike="noStrike">
                          <a:effectLst/>
                        </a:rPr>
                        <a:t>D29</a:t>
                      </a:r>
                      <a:endParaRPr lang="is-I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D1.8.1 – Applied research activities outcome (report)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D1.14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D31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D1.8.2 – </a:t>
                      </a:r>
                      <a:r>
                        <a:rPr lang="fr-FR" sz="1300" u="none" strike="noStrike" dirty="0" err="1">
                          <a:effectLst/>
                        </a:rPr>
                        <a:t>Applied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research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activities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outcome</a:t>
                      </a:r>
                      <a:r>
                        <a:rPr lang="fr-FR" sz="1300" u="none" strike="noStrike" dirty="0">
                          <a:effectLst/>
                        </a:rPr>
                        <a:t> (code)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B71BB36-F5B8-5E49-BD6C-DDD37BDA6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85843"/>
              </p:ext>
            </p:extLst>
          </p:nvPr>
        </p:nvGraphicFramePr>
        <p:xfrm>
          <a:off x="838200" y="3978765"/>
          <a:ext cx="10515599" cy="86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4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D2.10</a:t>
                      </a:r>
                      <a:endParaRPr lang="hr-H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D60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D2.10 GHI forecasts at local scale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 dirty="0">
                          <a:effectLst/>
                        </a:rPr>
                        <a:t>D2.11</a:t>
                      </a:r>
                      <a:endParaRPr lang="hr-H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D61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D2.11 Statistical calibration of ensemble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D2.8</a:t>
                      </a:r>
                      <a:endParaRPr lang="hr-H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D58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D2.8 Paper on </a:t>
                      </a:r>
                      <a:r>
                        <a:rPr lang="fr-FR" sz="1300" u="none" strike="noStrike" dirty="0" err="1">
                          <a:effectLst/>
                        </a:rPr>
                        <a:t>statistical</a:t>
                      </a:r>
                      <a:r>
                        <a:rPr lang="fr-FR" sz="1300" u="none" strike="noStrike" dirty="0">
                          <a:effectLst/>
                        </a:rPr>
                        <a:t> calibration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D2.9</a:t>
                      </a:r>
                      <a:endParaRPr lang="hr-H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D59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D2.9 Paper on GHI </a:t>
                      </a:r>
                      <a:r>
                        <a:rPr lang="fr-FR" sz="1300" u="none" strike="noStrike" dirty="0" err="1">
                          <a:effectLst/>
                        </a:rPr>
                        <a:t>forecasting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DCE1F67-5A83-F44C-9793-7BA2EA2E9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05389"/>
              </p:ext>
            </p:extLst>
          </p:nvPr>
        </p:nvGraphicFramePr>
        <p:xfrm>
          <a:off x="838199" y="5639992"/>
          <a:ext cx="10515599" cy="216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4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da-DK" sz="1300" u="none" strike="noStrike" dirty="0">
                          <a:effectLst/>
                        </a:rPr>
                        <a:t>WP3</a:t>
                      </a:r>
                      <a:endParaRPr lang="da-DK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D3.4</a:t>
                      </a:r>
                      <a:endParaRPr lang="hr-H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D65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D3.4 Application </a:t>
                      </a:r>
                      <a:r>
                        <a:rPr lang="fr-FR" sz="1300" u="none" strike="noStrike" dirty="0" err="1">
                          <a:effectLst/>
                        </a:rPr>
                        <a:t>lines</a:t>
                      </a:r>
                      <a:r>
                        <a:rPr lang="fr-FR" sz="1300" u="none" strike="noStrike" dirty="0">
                          <a:effectLst/>
                        </a:rPr>
                        <a:t>: benchmark and </a:t>
                      </a:r>
                      <a:r>
                        <a:rPr lang="fr-FR" sz="1300" u="none" strike="noStrike" dirty="0" err="1">
                          <a:effectLst/>
                        </a:rPr>
                        <a:t>results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7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Deliverables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WP4 =&gt; 4 deliverables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 WP5 =&gt; 4 deliverables 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5</a:t>
            </a:fld>
            <a:endParaRPr lang="en-GB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74162"/>
              </p:ext>
            </p:extLst>
          </p:nvPr>
        </p:nvGraphicFramePr>
        <p:xfrm>
          <a:off x="838200" y="2141762"/>
          <a:ext cx="10515599" cy="123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4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D4.3</a:t>
                      </a:r>
                      <a:endParaRPr lang="hr-H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D38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D4.3 Specific layout of energy supply system for city quarter based on geothermal energy alone or in combination with heat and power (CHP) plant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D4.4</a:t>
                      </a:r>
                      <a:endParaRPr lang="hr-H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300" u="none" strike="noStrike" dirty="0">
                          <a:effectLst/>
                        </a:rPr>
                        <a:t>D39</a:t>
                      </a:r>
                      <a:endParaRPr lang="uk-UA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D4.4 Estimates of hydrologic variables relevant to hydropower (e.g. stream discharge, water storages) including uncertainty estimates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D4.5</a:t>
                      </a:r>
                      <a:endParaRPr lang="hr-H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D40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D4.5 Estimates of hydraulic variables and uncertainty estimates for major rivers in France used for hydropower production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D4.6</a:t>
                      </a:r>
                      <a:endParaRPr lang="hr-H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D41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D4.6 Report on </a:t>
                      </a:r>
                      <a:r>
                        <a:rPr lang="fr-FR" sz="1300" u="none" strike="noStrike" dirty="0" err="1">
                          <a:effectLst/>
                        </a:rPr>
                        <a:t>hydropower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potential</a:t>
                      </a:r>
                      <a:r>
                        <a:rPr lang="fr-FR" sz="1300" u="none" strike="noStrike" dirty="0">
                          <a:effectLst/>
                        </a:rPr>
                        <a:t> scenarios </a:t>
                      </a:r>
                      <a:r>
                        <a:rPr lang="fr-FR" sz="1300" u="none" strike="noStrike" dirty="0" err="1">
                          <a:effectLst/>
                        </a:rPr>
                        <a:t>analysis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43028"/>
              </p:ext>
            </p:extLst>
          </p:nvPr>
        </p:nvGraphicFramePr>
        <p:xfrm>
          <a:off x="838199" y="4592593"/>
          <a:ext cx="10515599" cy="86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4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D5.2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D67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D5.2– Flux-surface Meshing Software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D5.3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D68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D5.3 – Optimized coupling of Monte-Carlo and fluid transport code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D5.4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D69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D5.4 – Towards the coupling of gyrokinetic and fluid codes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WP5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 dirty="0">
                          <a:effectLst/>
                        </a:rPr>
                        <a:t>D5.5</a:t>
                      </a:r>
                      <a:endParaRPr lang="nb-N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D70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D5.5 – </a:t>
                      </a:r>
                      <a:r>
                        <a:rPr lang="fr-FR" sz="1300" u="none" strike="noStrike" dirty="0" err="1">
                          <a:effectLst/>
                        </a:rPr>
                        <a:t>Towards</a:t>
                      </a:r>
                      <a:r>
                        <a:rPr lang="fr-FR" sz="1300" u="none" strike="noStrike" dirty="0">
                          <a:effectLst/>
                        </a:rPr>
                        <a:t> ITER relevant simulations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</p:spTree>
    <p:extLst>
      <p:ext uri="{BB962C8B-B14F-4D97-AF65-F5344CB8AC3E}">
        <p14:creationId xmlns:p14="http://schemas.microsoft.com/office/powerpoint/2010/main" val="198312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Deliverables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WP6 =&gt; 5 deliverables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r>
              <a:rPr lang="en-GB" dirty="0"/>
              <a:t> WP7 =&gt; 3 deliverables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6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35112"/>
              </p:ext>
            </p:extLst>
          </p:nvPr>
        </p:nvGraphicFramePr>
        <p:xfrm>
          <a:off x="838200" y="2067909"/>
          <a:ext cx="10515599" cy="1083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4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D6.15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D15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 6.15 Final </a:t>
                      </a:r>
                      <a:r>
                        <a:rPr lang="fr-FR" sz="1300" u="none" strike="noStrike" dirty="0" err="1">
                          <a:effectLst/>
                        </a:rPr>
                        <a:t>conference</a:t>
                      </a:r>
                      <a:r>
                        <a:rPr lang="fr-FR" sz="1300" u="none" strike="noStrike" dirty="0">
                          <a:effectLst/>
                        </a:rPr>
                        <a:t> report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D6.16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D16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 6.16 Delivery of one long movie on EoCoE overall results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D6.17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D17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 6.17 Assessment report and exploitation plan– including patents/spinoffs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D6.5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D5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D6.5 Third annual workshop report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D6.8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D8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 6.8 </a:t>
                      </a:r>
                      <a:r>
                        <a:rPr lang="fr-FR" sz="1300" u="none" strike="noStrike" dirty="0" err="1">
                          <a:effectLst/>
                        </a:rPr>
                        <a:t>Third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annual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dissemination</a:t>
                      </a:r>
                      <a:r>
                        <a:rPr lang="fr-FR" sz="1300" u="none" strike="noStrike" dirty="0">
                          <a:effectLst/>
                        </a:rPr>
                        <a:t> report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62417"/>
              </p:ext>
            </p:extLst>
          </p:nvPr>
        </p:nvGraphicFramePr>
        <p:xfrm>
          <a:off x="838200" y="4120776"/>
          <a:ext cx="10515599" cy="433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4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 dirty="0">
                          <a:effectLst/>
                        </a:rPr>
                        <a:t>D7.4</a:t>
                      </a:r>
                      <a:endParaRPr lang="nb-N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D45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effectLst/>
                        </a:rPr>
                        <a:t>Long-term impact assessment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WP7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u="none" strike="noStrike">
                          <a:effectLst/>
                        </a:rPr>
                        <a:t>D7.7</a:t>
                      </a:r>
                      <a:endParaRPr lang="nb-NO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300" u="none" strike="noStrike">
                          <a:effectLst/>
                        </a:rPr>
                        <a:t>D48</a:t>
                      </a:r>
                      <a:endParaRPr lang="is-IS" sz="13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 err="1">
                          <a:effectLst/>
                        </a:rPr>
                        <a:t>Risk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Analysis</a:t>
                      </a:r>
                      <a:r>
                        <a:rPr lang="fr-FR" sz="1300" u="none" strike="noStrike" dirty="0">
                          <a:effectLst/>
                        </a:rPr>
                        <a:t> </a:t>
                      </a:r>
                      <a:r>
                        <a:rPr lang="fr-FR" sz="1300" u="none" strike="noStrike" dirty="0" err="1">
                          <a:effectLst/>
                        </a:rPr>
                        <a:t>Contingency</a:t>
                      </a:r>
                      <a:r>
                        <a:rPr lang="fr-FR" sz="1300" u="none" strike="noStrike" dirty="0">
                          <a:effectLst/>
                        </a:rPr>
                        <a:t> Plan - M36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703" marR="5703" marT="570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95DC1-4262-964F-BCBB-998D0D339405}"/>
              </a:ext>
            </a:extLst>
          </p:cNvPr>
          <p:cNvSpPr/>
          <p:nvPr/>
        </p:nvSpPr>
        <p:spPr>
          <a:xfrm>
            <a:off x="2239500" y="5114802"/>
            <a:ext cx="8322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GB" sz="3600" b="1" dirty="0">
                <a:solidFill>
                  <a:srgbClr val="FF0000"/>
                </a:solidFill>
              </a:rPr>
              <a:t> 36 deliverables </a:t>
            </a:r>
            <a:r>
              <a:rPr lang="en-GB" sz="3600" dirty="0"/>
              <a:t>until the end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182051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Dissemination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Newsletters =&gt; 1 more</a:t>
            </a:r>
          </a:p>
          <a:p>
            <a:r>
              <a:rPr lang="en-GB" dirty="0"/>
              <a:t> Videos</a:t>
            </a:r>
          </a:p>
          <a:p>
            <a:pPr lvl="1"/>
            <a:r>
              <a:rPr lang="en-GB" dirty="0"/>
              <a:t>General presentation of the project will be soon available</a:t>
            </a:r>
          </a:p>
          <a:p>
            <a:pPr lvl="1"/>
            <a:r>
              <a:rPr lang="en-GB" dirty="0"/>
              <a:t>Long </a:t>
            </a:r>
            <a:r>
              <a:rPr lang="en-GB" dirty="0" err="1"/>
              <a:t>EoCoE</a:t>
            </a:r>
            <a:r>
              <a:rPr lang="en-GB" dirty="0"/>
              <a:t> movie presentation</a:t>
            </a:r>
          </a:p>
          <a:p>
            <a:pPr lvl="1"/>
            <a:r>
              <a:rPr lang="en-GB" dirty="0" err="1"/>
              <a:t>EoCoE</a:t>
            </a:r>
            <a:r>
              <a:rPr lang="en-GB" dirty="0"/>
              <a:t> </a:t>
            </a:r>
            <a:r>
              <a:rPr lang="en-GB" dirty="0" err="1"/>
              <a:t>Youtube</a:t>
            </a:r>
            <a:r>
              <a:rPr lang="en-GB" dirty="0"/>
              <a:t> channel =&gt; Subscribe!</a:t>
            </a:r>
          </a:p>
          <a:p>
            <a:pPr marL="228600" lvl="1">
              <a:spcBef>
                <a:spcPts val="1000"/>
              </a:spcBef>
              <a:buBlip>
                <a:blip r:embed="rId3"/>
              </a:buBlip>
            </a:pPr>
            <a:r>
              <a:rPr lang="en-GB" sz="2800" dirty="0"/>
              <a:t> Webinars </a:t>
            </a:r>
          </a:p>
          <a:p>
            <a:pPr marL="228600" lvl="1">
              <a:spcBef>
                <a:spcPts val="1000"/>
              </a:spcBef>
              <a:buBlip>
                <a:blip r:embed="rId3"/>
              </a:buBlip>
            </a:pPr>
            <a:r>
              <a:rPr lang="en-GB" sz="2800" dirty="0"/>
              <a:t> Large public conference (Last F2F meeting - Cyprus)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7</a:t>
            </a:fld>
            <a:endParaRPr lang="en-GB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</p:spTree>
    <p:extLst>
      <p:ext uri="{BB962C8B-B14F-4D97-AF65-F5344CB8AC3E}">
        <p14:creationId xmlns:p14="http://schemas.microsoft.com/office/powerpoint/2010/main" val="185911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Impacts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9794"/>
            <a:ext cx="10515600" cy="494655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 </a:t>
            </a:r>
            <a:r>
              <a:rPr lang="fr-FR" b="1" dirty="0"/>
              <a:t>Impact 1:</a:t>
            </a:r>
            <a:r>
              <a:rPr lang="fr-FR" dirty="0"/>
              <a:t> </a:t>
            </a:r>
            <a:r>
              <a:rPr lang="fr-FR" dirty="0" err="1"/>
              <a:t>Improved</a:t>
            </a:r>
            <a:r>
              <a:rPr lang="fr-FR" dirty="0"/>
              <a:t> </a:t>
            </a:r>
            <a:r>
              <a:rPr lang="fr-FR" dirty="0" err="1"/>
              <a:t>access</a:t>
            </a:r>
            <a:r>
              <a:rPr lang="fr-FR" dirty="0"/>
              <a:t> to </a:t>
            </a:r>
            <a:r>
              <a:rPr lang="fr-FR" dirty="0" err="1"/>
              <a:t>computing</a:t>
            </a:r>
            <a:r>
              <a:rPr lang="fr-FR" dirty="0"/>
              <a:t> applications and expertise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enables</a:t>
            </a:r>
            <a:r>
              <a:rPr lang="fr-FR" dirty="0"/>
              <a:t> </a:t>
            </a:r>
            <a:r>
              <a:rPr lang="fr-FR" dirty="0" err="1"/>
              <a:t>researchers</a:t>
            </a:r>
            <a:r>
              <a:rPr lang="fr-FR" dirty="0"/>
              <a:t> and </a:t>
            </a:r>
            <a:r>
              <a:rPr lang="fr-FR" dirty="0" err="1"/>
              <a:t>industry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more productive, </a:t>
            </a:r>
            <a:r>
              <a:rPr lang="fr-FR" dirty="0" err="1"/>
              <a:t>leading</a:t>
            </a:r>
            <a:r>
              <a:rPr lang="fr-FR" dirty="0"/>
              <a:t> to </a:t>
            </a:r>
            <a:r>
              <a:rPr lang="fr-FR" dirty="0" err="1"/>
              <a:t>scientific</a:t>
            </a:r>
            <a:r>
              <a:rPr lang="fr-FR" dirty="0"/>
              <a:t> excellence.</a:t>
            </a:r>
          </a:p>
          <a:p>
            <a:pPr lvl="1" algn="just"/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computing</a:t>
            </a:r>
            <a:r>
              <a:rPr lang="fr-FR" dirty="0"/>
              <a:t> </a:t>
            </a:r>
            <a:r>
              <a:rPr lang="fr-FR" dirty="0" err="1"/>
              <a:t>hours</a:t>
            </a:r>
            <a:r>
              <a:rPr lang="fr-FR" dirty="0"/>
              <a:t> </a:t>
            </a:r>
            <a:r>
              <a:rPr lang="fr-FR" dirty="0" err="1"/>
              <a:t>saved</a:t>
            </a:r>
            <a:r>
              <a:rPr lang="fr-FR" dirty="0"/>
              <a:t> on the PRACE infrastructure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year</a:t>
            </a:r>
            <a:r>
              <a:rPr lang="fr-FR" dirty="0"/>
              <a:t>: &gt; 50 </a:t>
            </a:r>
            <a:r>
              <a:rPr lang="fr-FR" dirty="0" err="1"/>
              <a:t>Mh</a:t>
            </a:r>
            <a:r>
              <a:rPr lang="fr-FR" dirty="0"/>
              <a:t>/y (by the end of the </a:t>
            </a:r>
            <a:r>
              <a:rPr lang="fr-FR" dirty="0" err="1"/>
              <a:t>project</a:t>
            </a:r>
            <a:r>
              <a:rPr lang="fr-FR" dirty="0"/>
              <a:t>).</a:t>
            </a:r>
          </a:p>
          <a:p>
            <a:pPr lvl="1" algn="just"/>
            <a:r>
              <a:rPr lang="fr-FR" dirty="0" err="1"/>
              <a:t>Number</a:t>
            </a:r>
            <a:r>
              <a:rPr lang="fr-FR" dirty="0"/>
              <a:t> of applications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EoCoE</a:t>
            </a:r>
            <a:r>
              <a:rPr lang="fr-FR" dirty="0"/>
              <a:t> </a:t>
            </a:r>
            <a:r>
              <a:rPr lang="fr-FR" dirty="0" err="1"/>
              <a:t>supported</a:t>
            </a:r>
            <a:r>
              <a:rPr lang="fr-FR" dirty="0"/>
              <a:t> </a:t>
            </a:r>
            <a:r>
              <a:rPr lang="fr-FR" dirty="0" err="1"/>
              <a:t>numerical</a:t>
            </a:r>
            <a:r>
              <a:rPr lang="fr-FR" dirty="0"/>
              <a:t> </a:t>
            </a:r>
            <a:r>
              <a:rPr lang="fr-FR" dirty="0" err="1"/>
              <a:t>libraries</a:t>
            </a:r>
            <a:r>
              <a:rPr lang="fr-FR" dirty="0"/>
              <a:t> and </a:t>
            </a:r>
            <a:r>
              <a:rPr lang="fr-FR" dirty="0" err="1"/>
              <a:t>tools</a:t>
            </a:r>
            <a:r>
              <a:rPr lang="fr-FR" dirty="0"/>
              <a:t>: </a:t>
            </a:r>
            <a:r>
              <a:rPr lang="fr-FR" dirty="0" err="1"/>
              <a:t>increase</a:t>
            </a:r>
            <a:r>
              <a:rPr lang="fr-FR" dirty="0"/>
              <a:t> &gt; 50%</a:t>
            </a:r>
          </a:p>
          <a:p>
            <a:pPr lvl="1" algn="just"/>
            <a:r>
              <a:rPr lang="fr-FR" dirty="0"/>
              <a:t>Proportion of </a:t>
            </a:r>
            <a:r>
              <a:rPr lang="fr-FR" dirty="0" err="1"/>
              <a:t>EoCoE</a:t>
            </a:r>
            <a:r>
              <a:rPr lang="fr-FR" dirty="0"/>
              <a:t> application teams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benefit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HPC expertise: 100%</a:t>
            </a:r>
          </a:p>
          <a:p>
            <a:pPr lvl="1" algn="just"/>
            <a:r>
              <a:rPr lang="fr-FR" dirty="0" err="1"/>
              <a:t>Number</a:t>
            </a:r>
            <a:r>
              <a:rPr lang="fr-FR" dirty="0"/>
              <a:t> of teams </a:t>
            </a:r>
            <a:r>
              <a:rPr lang="fr-FR" dirty="0" err="1"/>
              <a:t>outside</a:t>
            </a:r>
            <a:r>
              <a:rPr lang="fr-FR" dirty="0"/>
              <a:t> </a:t>
            </a:r>
            <a:r>
              <a:rPr lang="fr-FR" dirty="0" err="1"/>
              <a:t>EoCoE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benefit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HPC expertise: &gt; 20</a:t>
            </a:r>
          </a:p>
          <a:p>
            <a:pPr marL="457200" lvl="1" indent="0" algn="just">
              <a:buNone/>
            </a:pPr>
            <a:endParaRPr lang="fr-FR" sz="1500" dirty="0"/>
          </a:p>
          <a:p>
            <a:pPr algn="just"/>
            <a:r>
              <a:rPr lang="fr-FR" sz="2800" dirty="0"/>
              <a:t> </a:t>
            </a:r>
            <a:r>
              <a:rPr lang="fr-FR" sz="2800" b="1" dirty="0"/>
              <a:t>Impact 2:</a:t>
            </a:r>
            <a:r>
              <a:rPr lang="fr-FR" sz="2800" dirty="0"/>
              <a:t> </a:t>
            </a:r>
            <a:r>
              <a:rPr lang="fr-FR" dirty="0" err="1"/>
              <a:t>Improved</a:t>
            </a:r>
            <a:r>
              <a:rPr lang="fr-FR" dirty="0"/>
              <a:t> </a:t>
            </a:r>
            <a:r>
              <a:rPr lang="fr-FR" dirty="0" err="1"/>
              <a:t>competitiveness</a:t>
            </a:r>
            <a:r>
              <a:rPr lang="fr-FR" dirty="0"/>
              <a:t> for </a:t>
            </a:r>
            <a:r>
              <a:rPr lang="fr-FR" dirty="0" err="1"/>
              <a:t>companies</a:t>
            </a:r>
            <a:r>
              <a:rPr lang="fr-FR" dirty="0"/>
              <a:t> and </a:t>
            </a:r>
            <a:r>
              <a:rPr lang="fr-FR" dirty="0" err="1"/>
              <a:t>SMEs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</a:t>
            </a:r>
            <a:r>
              <a:rPr lang="fr-FR" dirty="0" err="1"/>
              <a:t>access</a:t>
            </a:r>
            <a:r>
              <a:rPr lang="fr-FR" dirty="0"/>
              <a:t> to </a:t>
            </a:r>
            <a:r>
              <a:rPr lang="fr-FR" dirty="0" err="1"/>
              <a:t>CoE</a:t>
            </a:r>
            <a:r>
              <a:rPr lang="fr-FR" dirty="0"/>
              <a:t> expertise and services.</a:t>
            </a:r>
          </a:p>
          <a:p>
            <a:pPr lvl="1" algn="just"/>
            <a:r>
              <a:rPr lang="fr-FR" dirty="0" err="1"/>
              <a:t>Number</a:t>
            </a:r>
            <a:r>
              <a:rPr lang="fr-FR" dirty="0"/>
              <a:t> of consortia / industries / </a:t>
            </a:r>
            <a:r>
              <a:rPr lang="fr-FR" dirty="0" err="1"/>
              <a:t>SMEs</a:t>
            </a:r>
            <a:r>
              <a:rPr lang="fr-FR" dirty="0"/>
              <a:t> </a:t>
            </a:r>
            <a:r>
              <a:rPr lang="fr-FR" dirty="0" err="1"/>
              <a:t>supported</a:t>
            </a:r>
            <a:r>
              <a:rPr lang="fr-FR" dirty="0"/>
              <a:t>: &gt;10 (</a:t>
            </a:r>
            <a:r>
              <a:rPr lang="fr-FR" dirty="0" err="1"/>
              <a:t>consultancy</a:t>
            </a:r>
            <a:r>
              <a:rPr lang="fr-FR" dirty="0"/>
              <a:t>, application </a:t>
            </a:r>
            <a:r>
              <a:rPr lang="fr-FR" dirty="0" err="1"/>
              <a:t>optimization</a:t>
            </a:r>
            <a:r>
              <a:rPr lang="fr-FR" dirty="0"/>
              <a:t>, usage of </a:t>
            </a:r>
            <a:r>
              <a:rPr lang="fr-FR" dirty="0" err="1"/>
              <a:t>EoCoE</a:t>
            </a:r>
            <a:r>
              <a:rPr lang="fr-FR" dirty="0"/>
              <a:t> </a:t>
            </a:r>
            <a:r>
              <a:rPr lang="fr-FR" dirty="0" err="1"/>
              <a:t>supported</a:t>
            </a:r>
            <a:r>
              <a:rPr lang="fr-FR" dirty="0"/>
              <a:t> </a:t>
            </a:r>
            <a:r>
              <a:rPr lang="fr-FR" dirty="0" err="1"/>
              <a:t>libraries</a:t>
            </a:r>
            <a:r>
              <a:rPr lang="fr-FR" dirty="0"/>
              <a:t>)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8</a:t>
            </a:fld>
            <a:endParaRPr lang="en-GB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</p:spTree>
    <p:extLst>
      <p:ext uri="{BB962C8B-B14F-4D97-AF65-F5344CB8AC3E}">
        <p14:creationId xmlns:p14="http://schemas.microsoft.com/office/powerpoint/2010/main" val="5787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Impacts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9794"/>
            <a:ext cx="10515600" cy="4946555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 </a:t>
            </a:r>
            <a:r>
              <a:rPr lang="fr-FR" b="1" dirty="0"/>
              <a:t>Impact 3: </a:t>
            </a:r>
            <a:r>
              <a:rPr lang="fr-FR" dirty="0" err="1"/>
              <a:t>European</a:t>
            </a:r>
            <a:r>
              <a:rPr lang="fr-FR" dirty="0"/>
              <a:t> leadership in applications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address</a:t>
            </a:r>
            <a:r>
              <a:rPr lang="fr-FR" dirty="0"/>
              <a:t> </a:t>
            </a:r>
            <a:r>
              <a:rPr lang="fr-FR" dirty="0" err="1"/>
              <a:t>societal</a:t>
            </a:r>
            <a:r>
              <a:rPr lang="fr-FR" dirty="0"/>
              <a:t> challenges or are important for </a:t>
            </a:r>
            <a:r>
              <a:rPr lang="fr-FR" dirty="0" err="1"/>
              <a:t>industrial</a:t>
            </a:r>
            <a:r>
              <a:rPr lang="fr-FR" dirty="0"/>
              <a:t> applications </a:t>
            </a:r>
            <a:r>
              <a:rPr lang="fr-FR" dirty="0" err="1"/>
              <a:t>through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code performance and </a:t>
            </a:r>
            <a:r>
              <a:rPr lang="fr-FR" dirty="0" err="1"/>
              <a:t>better</a:t>
            </a:r>
            <a:r>
              <a:rPr lang="fr-FR" dirty="0"/>
              <a:t> code maintenance and </a:t>
            </a:r>
            <a:r>
              <a:rPr lang="fr-FR" dirty="0" err="1"/>
              <a:t>availability</a:t>
            </a:r>
            <a:r>
              <a:rPr lang="fr-FR" dirty="0"/>
              <a:t>.</a:t>
            </a:r>
          </a:p>
          <a:p>
            <a:pPr lvl="1" algn="just"/>
            <a:r>
              <a:rPr lang="fr-FR" dirty="0"/>
              <a:t>A minimum of </a:t>
            </a:r>
            <a:r>
              <a:rPr lang="fr-FR" dirty="0" err="1"/>
              <a:t>ten</a:t>
            </a:r>
            <a:r>
              <a:rPr lang="fr-FR" dirty="0"/>
              <a:t> (10) codes,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improved</a:t>
            </a:r>
            <a:r>
              <a:rPr lang="fr-FR" dirty="0"/>
              <a:t> (</a:t>
            </a:r>
            <a:r>
              <a:rPr lang="fr-FR" dirty="0" err="1"/>
              <a:t>from</a:t>
            </a:r>
            <a:r>
              <a:rPr lang="fr-FR" dirty="0"/>
              <a:t> 10%, for more mature codes, up to </a:t>
            </a:r>
            <a:r>
              <a:rPr lang="fr-FR" dirty="0" err="1"/>
              <a:t>several</a:t>
            </a:r>
            <a:r>
              <a:rPr lang="fr-FR" dirty="0"/>
              <a:t> </a:t>
            </a:r>
            <a:r>
              <a:rPr lang="fr-FR" dirty="0" err="1"/>
              <a:t>factors</a:t>
            </a:r>
            <a:r>
              <a:rPr lang="fr-FR" dirty="0"/>
              <a:t> for the codes </a:t>
            </a:r>
            <a:r>
              <a:rPr lang="fr-FR" dirty="0" err="1"/>
              <a:t>which</a:t>
            </a:r>
            <a:r>
              <a:rPr lang="fr-FR" dirty="0"/>
              <a:t> have not </a:t>
            </a:r>
            <a:r>
              <a:rPr lang="fr-FR" dirty="0" err="1"/>
              <a:t>yet</a:t>
            </a:r>
            <a:r>
              <a:rPr lang="fr-FR" dirty="0"/>
              <a:t> been (</a:t>
            </a:r>
            <a:r>
              <a:rPr lang="fr-FR" dirty="0" err="1"/>
              <a:t>re</a:t>
            </a:r>
            <a:r>
              <a:rPr lang="fr-FR" dirty="0"/>
              <a:t>)</a:t>
            </a:r>
            <a:r>
              <a:rPr lang="fr-FR" dirty="0" err="1"/>
              <a:t>designed</a:t>
            </a:r>
            <a:r>
              <a:rPr lang="fr-FR" dirty="0"/>
              <a:t> for </a:t>
            </a:r>
            <a:r>
              <a:rPr lang="fr-FR" dirty="0" err="1"/>
              <a:t>many-core</a:t>
            </a:r>
            <a:r>
              <a:rPr lang="fr-FR" dirty="0"/>
              <a:t> computers).</a:t>
            </a:r>
          </a:p>
          <a:p>
            <a:pPr lvl="1" algn="just"/>
            <a:r>
              <a:rPr lang="fr-FR" dirty="0" err="1"/>
              <a:t>Number</a:t>
            </a:r>
            <a:r>
              <a:rPr lang="fr-FR" dirty="0"/>
              <a:t> of publications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EoCoE</a:t>
            </a:r>
            <a:r>
              <a:rPr lang="fr-FR" dirty="0"/>
              <a:t> </a:t>
            </a:r>
            <a:r>
              <a:rPr lang="fr-FR" dirty="0" err="1"/>
              <a:t>supported</a:t>
            </a:r>
            <a:r>
              <a:rPr lang="fr-FR" dirty="0"/>
              <a:t> applications or </a:t>
            </a:r>
            <a:r>
              <a:rPr lang="fr-FR" dirty="0" err="1"/>
              <a:t>libraries</a:t>
            </a:r>
            <a:r>
              <a:rPr lang="fr-FR" dirty="0"/>
              <a:t>: &gt;50/</a:t>
            </a:r>
            <a:r>
              <a:rPr lang="fr-FR" dirty="0" err="1"/>
              <a:t>year</a:t>
            </a:r>
            <a:r>
              <a:rPr lang="fr-FR" dirty="0"/>
              <a:t> by the end of the </a:t>
            </a:r>
            <a:r>
              <a:rPr lang="fr-FR" dirty="0" err="1"/>
              <a:t>project</a:t>
            </a:r>
            <a:r>
              <a:rPr lang="fr-FR" dirty="0"/>
              <a:t>.</a:t>
            </a:r>
          </a:p>
          <a:p>
            <a:pPr lvl="1" algn="just"/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cutting-edge</a:t>
            </a:r>
            <a:r>
              <a:rPr lang="fr-FR" dirty="0"/>
              <a:t> </a:t>
            </a:r>
            <a:r>
              <a:rPr lang="fr-FR" dirty="0" err="1"/>
              <a:t>scientific</a:t>
            </a:r>
            <a:r>
              <a:rPr lang="fr-FR" dirty="0"/>
              <a:t> codes modules, HPC </a:t>
            </a:r>
            <a:r>
              <a:rPr lang="fr-FR" dirty="0" err="1"/>
              <a:t>tools</a:t>
            </a:r>
            <a:r>
              <a:rPr lang="fr-FR" dirty="0"/>
              <a:t>, </a:t>
            </a:r>
            <a:r>
              <a:rPr lang="fr-FR" dirty="0" err="1"/>
              <a:t>improved</a:t>
            </a:r>
            <a:r>
              <a:rPr lang="fr-FR" dirty="0"/>
              <a:t> </a:t>
            </a:r>
            <a:r>
              <a:rPr lang="fr-FR" dirty="0" err="1"/>
              <a:t>numerical</a:t>
            </a:r>
            <a:r>
              <a:rPr lang="fr-FR" dirty="0"/>
              <a:t> </a:t>
            </a:r>
            <a:r>
              <a:rPr lang="fr-FR" dirty="0" err="1"/>
              <a:t>methods</a:t>
            </a:r>
            <a:r>
              <a:rPr lang="fr-FR" dirty="0"/>
              <a:t> </a:t>
            </a:r>
            <a:r>
              <a:rPr lang="fr-FR" dirty="0" err="1"/>
              <a:t>stored</a:t>
            </a:r>
            <a:r>
              <a:rPr lang="fr-FR" dirty="0"/>
              <a:t>, </a:t>
            </a:r>
            <a:r>
              <a:rPr lang="fr-FR" dirty="0" err="1"/>
              <a:t>maintained</a:t>
            </a:r>
            <a:r>
              <a:rPr lang="fr-FR" dirty="0"/>
              <a:t> and </a:t>
            </a:r>
            <a:r>
              <a:rPr lang="fr-FR" dirty="0" err="1"/>
              <a:t>disseminated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the open </a:t>
            </a:r>
            <a:r>
              <a:rPr lang="fr-FR" dirty="0" err="1"/>
              <a:t>library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BC-7C6E-774C-B350-3169A3F2C942}" type="datetime1">
              <a:rPr lang="fr-FR" smtClean="0"/>
              <a:t>09/04/2018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D9D4-E7F1-6B44-9F6B-7B0915624C40}" type="slidenum">
              <a:rPr lang="en-GB" smtClean="0"/>
              <a:t>9</a:t>
            </a:fld>
            <a:endParaRPr lang="en-GB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err="1"/>
              <a:t>EoCoE</a:t>
            </a:r>
            <a:r>
              <a:rPr lang="en-GB" dirty="0"/>
              <a:t> Face-to-Face Meeting, Toulouse</a:t>
            </a:r>
          </a:p>
        </p:txBody>
      </p:sp>
    </p:spTree>
    <p:extLst>
      <p:ext uri="{BB962C8B-B14F-4D97-AF65-F5344CB8AC3E}">
        <p14:creationId xmlns:p14="http://schemas.microsoft.com/office/powerpoint/2010/main" val="14302777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Path Form Template" ma:contentTypeID="0x010100F8EF98760CBA4A94994F13BA881038FA00EC707EF85AF7EE40AFF6570A1F074289" ma:contentTypeVersion="0" ma:contentTypeDescription="A Microsoft InfoPath Form Template." ma:contentTypeScope="" ma:versionID="2cc1f1a718d136723d7bbf07a4352cc4">
  <xsd:schema xmlns:xsd="http://www.w3.org/2001/XMLSchema" xmlns:xs="http://www.w3.org/2001/XMLSchema" xmlns:p="http://schemas.microsoft.com/office/2006/metadata/properties" xmlns:ns2="fdb20298-5841-47ae-b347-1e957376e36f" targetNamespace="http://schemas.microsoft.com/office/2006/metadata/properties" ma:root="true" ma:fieldsID="3c6a76069cf2c4ef3b8f01f7f3c109b9" ns2:_="">
    <xsd:import namespace="fdb20298-5841-47ae-b347-1e957376e36f"/>
    <xsd:element name="properties">
      <xsd:complexType>
        <xsd:sequence>
          <xsd:element name="documentManagement">
            <xsd:complexType>
              <xsd:all>
                <xsd:element ref="ns2:FormName" minOccurs="0"/>
                <xsd:element ref="ns2:FormCategory" minOccurs="0"/>
                <xsd:element ref="ns2:FormVersion" minOccurs="0"/>
                <xsd:element ref="ns2:FormId" minOccurs="0"/>
                <xsd:element ref="ns2:FormLocale" minOccurs="0"/>
                <xsd:element ref="ns2:FormDescription" minOccurs="0"/>
                <xsd:element ref="ns2:CustomContentTypeId" minOccurs="0"/>
                <xsd:element ref="ns2:ShowInCatalo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b20298-5841-47ae-b347-1e957376e36f" elementFormDefault="qualified">
    <xsd:import namespace="http://schemas.microsoft.com/office/2006/documentManagement/types"/>
    <xsd:import namespace="http://schemas.microsoft.com/office/infopath/2007/PartnerControls"/>
    <xsd:element name="FormName" ma:index="8" nillable="true" ma:displayName="Form Name" ma:internalName="FormName">
      <xsd:simpleType>
        <xsd:restriction base="dms:Text"/>
      </xsd:simpleType>
    </xsd:element>
    <xsd:element name="FormCategory" ma:index="9" nillable="true" ma:displayName="Form Category" ma:internalName="FormCategory">
      <xsd:simpleType>
        <xsd:restriction base="dms:Text"/>
      </xsd:simpleType>
    </xsd:element>
    <xsd:element name="FormVersion" ma:index="10" nillable="true" ma:displayName="Form Version" ma:internalName="FormVersion">
      <xsd:simpleType>
        <xsd:restriction base="dms:Text"/>
      </xsd:simpleType>
    </xsd:element>
    <xsd:element name="FormId" ma:index="11" nillable="true" ma:displayName="Form ID" ma:internalName="FormId">
      <xsd:simpleType>
        <xsd:restriction base="dms:Text"/>
      </xsd:simpleType>
    </xsd:element>
    <xsd:element name="FormLocale" ma:index="12" nillable="true" ma:displayName="Form Locale" ma:internalName="FormLocale">
      <xsd:simpleType>
        <xsd:restriction base="dms:Text"/>
      </xsd:simpleType>
    </xsd:element>
    <xsd:element name="FormDescription" ma:index="13" nillable="true" ma:displayName="Form Description" ma:internalName="FormDescription">
      <xsd:simpleType>
        <xsd:restriction base="dms:Text"/>
      </xsd:simpleType>
    </xsd:element>
    <xsd:element name="CustomContentTypeId" ma:index="14" nillable="true" ma:displayName="Content Type ID" ma:hidden="true" ma:internalName="CustomContentTypeId">
      <xsd:simpleType>
        <xsd:restriction base="dms:Text"/>
      </xsd:simpleType>
    </xsd:element>
    <xsd:element name="ShowInCatalog" ma:index="15" nillable="true" ma:displayName="Show in Catalog" ma:default="TRUE" ma:internalName="ShowInCatalog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Version xmlns="fdb20298-5841-47ae-b347-1e957376e36f" xsi:nil="true"/>
    <FormId xmlns="fdb20298-5841-47ae-b347-1e957376e36f" xsi:nil="true"/>
    <ShowInCatalog xmlns="fdb20298-5841-47ae-b347-1e957376e36f">false</ShowInCatalog>
    <CustomContentTypeId xmlns="fdb20298-5841-47ae-b347-1e957376e36f" xsi:nil="true"/>
    <FormDescription xmlns="fdb20298-5841-47ae-b347-1e957376e36f" xsi:nil="true"/>
    <FormLocale xmlns="fdb20298-5841-47ae-b347-1e957376e36f" xsi:nil="true"/>
    <FormCategory xmlns="fdb20298-5841-47ae-b347-1e957376e36f" xsi:nil="true"/>
    <FormName xmlns="fdb20298-5841-47ae-b347-1e957376e36f" xsi:nil="true"/>
  </documentManagement>
</p:properties>
</file>

<file path=customXml/itemProps1.xml><?xml version="1.0" encoding="utf-8"?>
<ds:datastoreItem xmlns:ds="http://schemas.openxmlformats.org/officeDocument/2006/customXml" ds:itemID="{6F3FE85D-D036-40F2-9716-283075064E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b20298-5841-47ae-b347-1e957376e3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0B4782-6B32-4F84-B36A-0B37117C0E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6FDE3-34F2-4BA6-8F89-DEEEBC1C7658}">
  <ds:schemaRefs>
    <ds:schemaRef ds:uri="http://schemas.microsoft.com/office/2006/metadata/properties"/>
    <ds:schemaRef ds:uri="http://schemas.microsoft.com/office/infopath/2007/PartnerControls"/>
    <ds:schemaRef ds:uri="fdb20298-5841-47ae-b347-1e957376e36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1239</Words>
  <Application>Microsoft Macintosh PowerPoint</Application>
  <PresentationFormat>Grand écran</PresentationFormat>
  <Paragraphs>283</Paragraphs>
  <Slides>13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Mangal</vt:lpstr>
      <vt:lpstr>Wingdings</vt:lpstr>
      <vt:lpstr>Thème Office</vt:lpstr>
      <vt:lpstr>Project last part planning</vt:lpstr>
      <vt:lpstr>Next EoCoE and HPC events</vt:lpstr>
      <vt:lpstr>Late Deliverables</vt:lpstr>
      <vt:lpstr>Next Deliverables</vt:lpstr>
      <vt:lpstr>Next Deliverables</vt:lpstr>
      <vt:lpstr>Next Deliverables</vt:lpstr>
      <vt:lpstr>Dissemination</vt:lpstr>
      <vt:lpstr>Impacts</vt:lpstr>
      <vt:lpstr>Impacts</vt:lpstr>
      <vt:lpstr>Impacts</vt:lpstr>
      <vt:lpstr>EoCoE Last part timeline</vt:lpstr>
      <vt:lpstr>Reminders</vt:lpstr>
      <vt:lpstr>SAVE THE DATE! EoCoE Last Face-to-Face meeting  17th-18th-19th September 2018 (Cyprus)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EoCoE-talk-template</dc:title>
  <dc:creator>Utilisateur de Microsoft Office</dc:creator>
  <cp:lastModifiedBy> </cp:lastModifiedBy>
  <cp:revision>84</cp:revision>
  <dcterms:created xsi:type="dcterms:W3CDTF">2017-09-25T13:53:31Z</dcterms:created>
  <dcterms:modified xsi:type="dcterms:W3CDTF">2018-04-09T09:19:04Z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0x010100F8EF98760CBA4A94994F13BA881038FA00EC707EF85AF7EE40AFF6570A1F074289</vt:lpwstr>
  </property>
  <property fmtid="{D5CDD505-2E9C-101B-9397-08002B2CF9AE}" pid="3" name="CollabXmlContent">
    <vt:lpwstr>&lt;CollabItems&gt;_x000d_
  &lt;CollabItem&gt;_x000d_
    &lt;FileLeafRef&gt;EoCoE-pres-template.pptx&lt;/FileLeafRef&gt;_x000d_
    &lt;Title&gt;EoCoE-talk-template&lt;/Title&gt;_x000d_
    &lt;FormName /&gt;_x000d_
    &lt;FormCategory /&gt;_x000d_
    &lt;FormVersion /&gt;_x000d_
    &lt;FormId /&gt;_x000d_
    &lt;FormLocale /&gt;_x000d_
    &lt;FormDescription /&gt;_x000d_
    &lt;</vt:lpwstr>
  </property>
  <property fmtid="{D5CDD505-2E9C-101B-9397-08002B2CF9AE}" pid="4" name="IsCollabDocument">
    <vt:bool>true</vt:bool>
  </property>
</Properties>
</file>