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58" r:id="rId2"/>
    <p:sldId id="275" r:id="rId3"/>
    <p:sldId id="260" r:id="rId4"/>
    <p:sldId id="261" r:id="rId5"/>
    <p:sldId id="259" r:id="rId6"/>
    <p:sldId id="612" r:id="rId7"/>
    <p:sldId id="495" r:id="rId8"/>
    <p:sldId id="609" r:id="rId9"/>
    <p:sldId id="267" r:id="rId10"/>
    <p:sldId id="268" r:id="rId11"/>
    <p:sldId id="269" r:id="rId12"/>
    <p:sldId id="270" r:id="rId13"/>
    <p:sldId id="257" r:id="rId14"/>
    <p:sldId id="256" r:id="rId15"/>
    <p:sldId id="611" r:id="rId16"/>
    <p:sldId id="610" r:id="rId17"/>
    <p:sldId id="272" r:id="rId18"/>
    <p:sldId id="595" r:id="rId19"/>
    <p:sldId id="608" r:id="rId20"/>
    <p:sldId id="596" r:id="rId21"/>
    <p:sldId id="597" r:id="rId22"/>
    <p:sldId id="599" r:id="rId23"/>
    <p:sldId id="601" r:id="rId24"/>
    <p:sldId id="613" r:id="rId25"/>
    <p:sldId id="271" r:id="rId26"/>
    <p:sldId id="273" r:id="rId27"/>
    <p:sldId id="274" r:id="rId28"/>
    <p:sldId id="486" r:id="rId29"/>
    <p:sldId id="614" r:id="rId30"/>
    <p:sldId id="591"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95" autoAdjust="0"/>
    <p:restoredTop sz="94660"/>
  </p:normalViewPr>
  <p:slideViewPr>
    <p:cSldViewPr snapToGrid="0">
      <p:cViewPr varScale="1">
        <p:scale>
          <a:sx n="86" d="100"/>
          <a:sy n="86" d="100"/>
        </p:scale>
        <p:origin x="1134" y="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914E7A-80FB-43A6-9119-71CC140CB527}" type="datetimeFigureOut">
              <a:rPr lang="en-US" smtClean="0"/>
              <a:t>10/1/2026</a:t>
            </a:fld>
            <a:endParaRPr lang="en-US"/>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C8F8D0-CA00-41AA-A930-752534152566}" type="slidenum">
              <a:rPr lang="en-US" smtClean="0"/>
              <a:t>‹#›</a:t>
            </a:fld>
            <a:endParaRPr lang="en-US"/>
          </a:p>
        </p:txBody>
      </p:sp>
    </p:spTree>
    <p:extLst>
      <p:ext uri="{BB962C8B-B14F-4D97-AF65-F5344CB8AC3E}">
        <p14:creationId xmlns:p14="http://schemas.microsoft.com/office/powerpoint/2010/main" val="3063105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F9676912-5C8E-4453-A969-F14AF12FC2FC}"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A879D2-F9FA-4A77-8B45-68BD9EAC92FF}" type="slidenum">
              <a:rPr lang="en-US" smtClean="0"/>
              <a:t>‹#›</a:t>
            </a:fld>
            <a:endParaRPr lang="en-US"/>
          </a:p>
        </p:txBody>
      </p:sp>
    </p:spTree>
    <p:extLst>
      <p:ext uri="{BB962C8B-B14F-4D97-AF65-F5344CB8AC3E}">
        <p14:creationId xmlns:p14="http://schemas.microsoft.com/office/powerpoint/2010/main" val="1770201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9676912-5C8E-4453-A969-F14AF12FC2FC}"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A879D2-F9FA-4A77-8B45-68BD9EAC92FF}" type="slidenum">
              <a:rPr lang="en-US" smtClean="0"/>
              <a:t>‹#›</a:t>
            </a:fld>
            <a:endParaRPr lang="en-US"/>
          </a:p>
        </p:txBody>
      </p:sp>
    </p:spTree>
    <p:extLst>
      <p:ext uri="{BB962C8B-B14F-4D97-AF65-F5344CB8AC3E}">
        <p14:creationId xmlns:p14="http://schemas.microsoft.com/office/powerpoint/2010/main" val="257986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9676912-5C8E-4453-A969-F14AF12FC2FC}"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A879D2-F9FA-4A77-8B45-68BD9EAC92FF}" type="slidenum">
              <a:rPr lang="en-US" smtClean="0"/>
              <a:t>‹#›</a:t>
            </a:fld>
            <a:endParaRPr lang="en-US"/>
          </a:p>
        </p:txBody>
      </p:sp>
    </p:spTree>
    <p:extLst>
      <p:ext uri="{BB962C8B-B14F-4D97-AF65-F5344CB8AC3E}">
        <p14:creationId xmlns:p14="http://schemas.microsoft.com/office/powerpoint/2010/main" val="811113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F9676912-5C8E-4453-A969-F14AF12FC2FC}"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A879D2-F9FA-4A77-8B45-68BD9EAC92FF}" type="slidenum">
              <a:rPr lang="en-US" smtClean="0"/>
              <a:t>‹#›</a:t>
            </a:fld>
            <a:endParaRPr lang="en-US"/>
          </a:p>
        </p:txBody>
      </p:sp>
    </p:spTree>
    <p:extLst>
      <p:ext uri="{BB962C8B-B14F-4D97-AF65-F5344CB8AC3E}">
        <p14:creationId xmlns:p14="http://schemas.microsoft.com/office/powerpoint/2010/main" val="1775343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F9676912-5C8E-4453-A969-F14AF12FC2FC}"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A879D2-F9FA-4A77-8B45-68BD9EAC92FF}" type="slidenum">
              <a:rPr lang="en-US" smtClean="0"/>
              <a:t>‹#›</a:t>
            </a:fld>
            <a:endParaRPr lang="en-US"/>
          </a:p>
        </p:txBody>
      </p:sp>
    </p:spTree>
    <p:extLst>
      <p:ext uri="{BB962C8B-B14F-4D97-AF65-F5344CB8AC3E}">
        <p14:creationId xmlns:p14="http://schemas.microsoft.com/office/powerpoint/2010/main" val="2294561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F9676912-5C8E-4453-A969-F14AF12FC2FC}"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A879D2-F9FA-4A77-8B45-68BD9EAC92FF}" type="slidenum">
              <a:rPr lang="en-US" smtClean="0"/>
              <a:t>‹#›</a:t>
            </a:fld>
            <a:endParaRPr lang="en-US"/>
          </a:p>
        </p:txBody>
      </p:sp>
    </p:spTree>
    <p:extLst>
      <p:ext uri="{BB962C8B-B14F-4D97-AF65-F5344CB8AC3E}">
        <p14:creationId xmlns:p14="http://schemas.microsoft.com/office/powerpoint/2010/main" val="400409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676912-5C8E-4453-A969-F14AF12FC2FC}"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A879D2-F9FA-4A77-8B45-68BD9EAC92FF}" type="slidenum">
              <a:rPr lang="en-US" smtClean="0"/>
              <a:t>‹#›</a:t>
            </a:fld>
            <a:endParaRPr lang="en-US"/>
          </a:p>
        </p:txBody>
      </p:sp>
    </p:spTree>
    <p:extLst>
      <p:ext uri="{BB962C8B-B14F-4D97-AF65-F5344CB8AC3E}">
        <p14:creationId xmlns:p14="http://schemas.microsoft.com/office/powerpoint/2010/main" val="2294541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F9676912-5C8E-4453-A969-F14AF12FC2FC}"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A879D2-F9FA-4A77-8B45-68BD9EAC92FF}" type="slidenum">
              <a:rPr lang="en-US" smtClean="0"/>
              <a:t>‹#›</a:t>
            </a:fld>
            <a:endParaRPr lang="en-US"/>
          </a:p>
        </p:txBody>
      </p:sp>
    </p:spTree>
    <p:extLst>
      <p:ext uri="{BB962C8B-B14F-4D97-AF65-F5344CB8AC3E}">
        <p14:creationId xmlns:p14="http://schemas.microsoft.com/office/powerpoint/2010/main" val="1309389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F9676912-5C8E-4453-A969-F14AF12FC2FC}"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A879D2-F9FA-4A77-8B45-68BD9EAC92FF}" type="slidenum">
              <a:rPr lang="en-US" smtClean="0"/>
              <a:t>‹#›</a:t>
            </a:fld>
            <a:endParaRPr lang="en-US"/>
          </a:p>
        </p:txBody>
      </p:sp>
    </p:spTree>
    <p:extLst>
      <p:ext uri="{BB962C8B-B14F-4D97-AF65-F5344CB8AC3E}">
        <p14:creationId xmlns:p14="http://schemas.microsoft.com/office/powerpoint/2010/main" val="570344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9676912-5C8E-4453-A969-F14AF12FC2FC}"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A879D2-F9FA-4A77-8B45-68BD9EAC92FF}" type="slidenum">
              <a:rPr lang="en-US" smtClean="0"/>
              <a:t>‹#›</a:t>
            </a:fld>
            <a:endParaRPr lang="en-US"/>
          </a:p>
        </p:txBody>
      </p:sp>
    </p:spTree>
    <p:extLst>
      <p:ext uri="{BB962C8B-B14F-4D97-AF65-F5344CB8AC3E}">
        <p14:creationId xmlns:p14="http://schemas.microsoft.com/office/powerpoint/2010/main" val="2098668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9676912-5C8E-4453-A969-F14AF12FC2FC}"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A879D2-F9FA-4A77-8B45-68BD9EAC92FF}" type="slidenum">
              <a:rPr lang="en-US" smtClean="0"/>
              <a:t>‹#›</a:t>
            </a:fld>
            <a:endParaRPr lang="en-US"/>
          </a:p>
        </p:txBody>
      </p:sp>
    </p:spTree>
    <p:extLst>
      <p:ext uri="{BB962C8B-B14F-4D97-AF65-F5344CB8AC3E}">
        <p14:creationId xmlns:p14="http://schemas.microsoft.com/office/powerpoint/2010/main" val="1680727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9676912-5C8E-4453-A969-F14AF12FC2FC}" type="datetimeFigureOut">
              <a:rPr lang="en-US" smtClean="0"/>
              <a:t>10/1/2026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A879D2-F9FA-4A77-8B45-68BD9EAC92FF}" type="slidenum">
              <a:rPr lang="en-US" smtClean="0"/>
              <a:t>‹#›</a:t>
            </a:fld>
            <a:endParaRPr lang="en-US"/>
          </a:p>
        </p:txBody>
      </p:sp>
    </p:spTree>
    <p:extLst>
      <p:ext uri="{BB962C8B-B14F-4D97-AF65-F5344CB8AC3E}">
        <p14:creationId xmlns:p14="http://schemas.microsoft.com/office/powerpoint/2010/main" val="31581716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emf"/><Relationship Id="rId5" Type="http://schemas.openxmlformats.org/officeDocument/2006/relationships/oleObject" Target="../embeddings/oleObject3.bin"/><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7" Type="http://schemas.openxmlformats.org/officeDocument/2006/relationships/image" Target="../media/image11.png"/><Relationship Id="rId2" Type="http://schemas.openxmlformats.org/officeDocument/2006/relationships/oleObject" Target="../embeddings/oleObject4.bin"/><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5.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oleObject" Target="../embeddings/oleObject5.bin"/><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7" Type="http://schemas.openxmlformats.org/officeDocument/2006/relationships/image" Target="../media/image16.emf"/><Relationship Id="rId2" Type="http://schemas.openxmlformats.org/officeDocument/2006/relationships/oleObject" Target="../embeddings/oleObject6.bin"/><Relationship Id="rId1" Type="http://schemas.openxmlformats.org/officeDocument/2006/relationships/slideLayout" Target="../slideLayouts/slideLayout7.xml"/><Relationship Id="rId6" Type="http://schemas.openxmlformats.org/officeDocument/2006/relationships/oleObject" Target="../embeddings/oleObject7.bin"/><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oleObject" Target="../embeddings/oleObject8.bin"/><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20.gif"/><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18.gif"/><Relationship Id="rId7" Type="http://schemas.openxmlformats.org/officeDocument/2006/relationships/image" Target="../media/image23.png"/><Relationship Id="rId2" Type="http://schemas.openxmlformats.org/officeDocument/2006/relationships/image" Target="../media/image20.gif"/><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19.png"/><Relationship Id="rId4" Type="http://schemas.openxmlformats.org/officeDocument/2006/relationships/image" Target="../media/image22.gif"/></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8.gif"/><Relationship Id="rId7" Type="http://schemas.openxmlformats.org/officeDocument/2006/relationships/image" Target="../media/image25.emf"/><Relationship Id="rId2" Type="http://schemas.openxmlformats.org/officeDocument/2006/relationships/image" Target="../media/image20.gif"/><Relationship Id="rId1" Type="http://schemas.openxmlformats.org/officeDocument/2006/relationships/slideLayout" Target="../slideLayouts/slideLayout7.xml"/><Relationship Id="rId6" Type="http://schemas.openxmlformats.org/officeDocument/2006/relationships/oleObject" Target="../embeddings/oleObject9.bin"/><Relationship Id="rId5" Type="http://schemas.openxmlformats.org/officeDocument/2006/relationships/image" Target="../media/image24.gif"/><Relationship Id="rId10" Type="http://schemas.openxmlformats.org/officeDocument/2006/relationships/image" Target="../media/image23.png"/><Relationship Id="rId4" Type="http://schemas.openxmlformats.org/officeDocument/2006/relationships/image" Target="../media/image22.gif"/><Relationship Id="rId9"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29.emf"/><Relationship Id="rId5" Type="http://schemas.openxmlformats.org/officeDocument/2006/relationships/oleObject" Target="../embeddings/oleObject10.bin"/><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9.emf"/><Relationship Id="rId2" Type="http://schemas.openxmlformats.org/officeDocument/2006/relationships/image" Target="../media/image30.gif"/><Relationship Id="rId1" Type="http://schemas.openxmlformats.org/officeDocument/2006/relationships/slideLayout" Target="../slideLayouts/slideLayout1.xml"/><Relationship Id="rId6" Type="http://schemas.openxmlformats.org/officeDocument/2006/relationships/oleObject" Target="../embeddings/oleObject10.bin"/><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3.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32.emf"/><Relationship Id="rId4" Type="http://schemas.openxmlformats.org/officeDocument/2006/relationships/oleObject" Target="../embeddings/oleObject11.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5.bin"/><Relationship Id="rId3" Type="http://schemas.openxmlformats.org/officeDocument/2006/relationships/image" Target="../media/image34.emf"/><Relationship Id="rId7" Type="http://schemas.openxmlformats.org/officeDocument/2006/relationships/image" Target="../media/image36.emf"/><Relationship Id="rId2" Type="http://schemas.openxmlformats.org/officeDocument/2006/relationships/oleObject" Target="../embeddings/oleObject12.bin"/><Relationship Id="rId1" Type="http://schemas.openxmlformats.org/officeDocument/2006/relationships/slideLayout" Target="../slideLayouts/slideLayout7.xml"/><Relationship Id="rId6" Type="http://schemas.openxmlformats.org/officeDocument/2006/relationships/oleObject" Target="../embeddings/oleObject14.bin"/><Relationship Id="rId5" Type="http://schemas.openxmlformats.org/officeDocument/2006/relationships/image" Target="../media/image35.emf"/><Relationship Id="rId4" Type="http://schemas.openxmlformats.org/officeDocument/2006/relationships/oleObject" Target="../embeddings/oleObject13.bin"/><Relationship Id="rId9" Type="http://schemas.openxmlformats.org/officeDocument/2006/relationships/image" Target="../media/image37.emf"/></Relationships>
</file>

<file path=ppt/slides/_rels/slide1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8.emf"/><Relationship Id="rId7" Type="http://schemas.openxmlformats.org/officeDocument/2006/relationships/image" Target="../media/image41.png"/><Relationship Id="rId2" Type="http://schemas.openxmlformats.org/officeDocument/2006/relationships/oleObject" Target="../embeddings/oleObject16.bin"/><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emf"/><Relationship Id="rId10" Type="http://schemas.openxmlformats.org/officeDocument/2006/relationships/image" Target="../media/image44.png"/><Relationship Id="rId4" Type="http://schemas.openxmlformats.org/officeDocument/2006/relationships/oleObject" Target="../embeddings/oleObject17.bin"/><Relationship Id="rId9"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oleObject" Target="../embeddings/oleObject18.bin"/><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22.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3.xml.rels><?xml version="1.0" encoding="UTF-8" standalone="yes"?>
<Relationships xmlns="http://schemas.openxmlformats.org/package/2006/relationships"><Relationship Id="rId8" Type="http://schemas.openxmlformats.org/officeDocument/2006/relationships/image" Target="../media/image68.emf"/><Relationship Id="rId3" Type="http://schemas.openxmlformats.org/officeDocument/2006/relationships/image" Target="../media/image64.png"/><Relationship Id="rId7" Type="http://schemas.openxmlformats.org/officeDocument/2006/relationships/oleObject" Target="../embeddings/oleObject19.bin"/><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6.png"/><Relationship Id="rId10" Type="http://schemas.openxmlformats.org/officeDocument/2006/relationships/image" Target="../media/image70.png"/><Relationship Id="rId4" Type="http://schemas.openxmlformats.org/officeDocument/2006/relationships/image" Target="../media/image65.png"/><Relationship Id="rId9" Type="http://schemas.openxmlformats.org/officeDocument/2006/relationships/image" Target="../media/image69.png"/></Relationships>
</file>

<file path=ppt/slides/_rels/slide24.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oleObject" Target="../embeddings/oleObject20.bin"/><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emf"/><Relationship Id="rId7" Type="http://schemas.openxmlformats.org/officeDocument/2006/relationships/image" Target="../media/image76.png"/><Relationship Id="rId2" Type="http://schemas.openxmlformats.org/officeDocument/2006/relationships/oleObject" Target="../embeddings/oleObject21.bin"/><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s>
</file>

<file path=ppt/slides/_rels/slide2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80.png"/><Relationship Id="rId1" Type="http://schemas.openxmlformats.org/officeDocument/2006/relationships/slideLayout" Target="../slideLayouts/slideLayout7.xml"/><Relationship Id="rId5" Type="http://schemas.openxmlformats.org/officeDocument/2006/relationships/image" Target="../media/image69.png"/><Relationship Id="rId4" Type="http://schemas.openxmlformats.org/officeDocument/2006/relationships/image" Target="../media/image6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7.xml"/><Relationship Id="rId4" Type="http://schemas.openxmlformats.org/officeDocument/2006/relationships/image" Target="../media/image8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B0BDA4C-566D-527F-E3DC-6A2F0B573816}"/>
              </a:ext>
            </a:extLst>
          </p:cNvPr>
          <p:cNvSpPr txBox="1"/>
          <p:nvPr/>
        </p:nvSpPr>
        <p:spPr>
          <a:xfrm>
            <a:off x="1097273" y="2623909"/>
            <a:ext cx="6949443" cy="1077218"/>
          </a:xfrm>
          <a:prstGeom prst="rect">
            <a:avLst/>
          </a:prstGeom>
          <a:noFill/>
        </p:spPr>
        <p:txBody>
          <a:bodyPr wrap="square">
            <a:spAutoFit/>
          </a:bodyPr>
          <a:lstStyle/>
          <a:p>
            <a:pPr algn="ctr"/>
            <a:r>
              <a:rPr lang="en-US" sz="3200" b="1" dirty="0">
                <a:latin typeface="Arial" panose="020B0604020202020204" pitchFamily="34" charset="0"/>
                <a:cs typeface="Arial" panose="020B0604020202020204" pitchFamily="34" charset="0"/>
              </a:rPr>
              <a:t>Localization of strands in random trivial braids</a:t>
            </a:r>
          </a:p>
        </p:txBody>
      </p:sp>
      <p:sp>
        <p:nvSpPr>
          <p:cNvPr id="8" name="Rectangle 5">
            <a:extLst>
              <a:ext uri="{FF2B5EF4-FFF2-40B4-BE49-F238E27FC236}">
                <a16:creationId xmlns:a16="http://schemas.microsoft.com/office/drawing/2014/main" id="{A1A137F0-659F-3150-5340-982971FE3588}"/>
              </a:ext>
            </a:extLst>
          </p:cNvPr>
          <p:cNvSpPr txBox="1">
            <a:spLocks noChangeArrowheads="1"/>
          </p:cNvSpPr>
          <p:nvPr/>
        </p:nvSpPr>
        <p:spPr>
          <a:xfrm>
            <a:off x="559118" y="4420931"/>
            <a:ext cx="8025755" cy="1200329"/>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200"/>
              </a:spcAft>
              <a:buNone/>
            </a:pPr>
            <a:r>
              <a:rPr lang="en-US" altLang="ru-RU" dirty="0">
                <a:latin typeface="Arial" panose="020B0604020202020204" pitchFamily="34" charset="0"/>
                <a:cs typeface="Arial" panose="020B0604020202020204" pitchFamily="34" charset="0"/>
              </a:rPr>
              <a:t>Sergei Nechaev</a:t>
            </a:r>
          </a:p>
          <a:p>
            <a:pPr marL="0" indent="0" algn="ctr">
              <a:spcBef>
                <a:spcPts val="0"/>
              </a:spcBef>
              <a:spcAft>
                <a:spcPts val="600"/>
              </a:spcAft>
              <a:buNone/>
            </a:pPr>
            <a:r>
              <a:rPr lang="en-US" altLang="ru-RU" sz="2400" i="1" dirty="0">
                <a:latin typeface="Arial" panose="020B0604020202020204" pitchFamily="34" charset="0"/>
                <a:cs typeface="Arial" panose="020B0604020202020204" pitchFamily="34" charset="0"/>
              </a:rPr>
              <a:t>LPTMS, CNRS &amp; </a:t>
            </a:r>
            <a:r>
              <a:rPr lang="en-US" altLang="ru-RU" sz="2400" i="1" dirty="0" err="1">
                <a:latin typeface="Arial" panose="020B0604020202020204" pitchFamily="34" charset="0"/>
                <a:cs typeface="Arial" panose="020B0604020202020204" pitchFamily="34" charset="0"/>
              </a:rPr>
              <a:t>Universite</a:t>
            </a:r>
            <a:r>
              <a:rPr lang="en-US" altLang="ru-RU" sz="2400" i="1" dirty="0">
                <a:latin typeface="Arial" panose="020B0604020202020204" pitchFamily="34" charset="0"/>
                <a:cs typeface="Arial" panose="020B0604020202020204" pitchFamily="34" charset="0"/>
              </a:rPr>
              <a:t> Paris </a:t>
            </a:r>
            <a:r>
              <a:rPr lang="en-US" altLang="ru-RU" sz="2400" i="1" dirty="0" err="1">
                <a:latin typeface="Arial" panose="020B0604020202020204" pitchFamily="34" charset="0"/>
                <a:cs typeface="Arial" panose="020B0604020202020204" pitchFamily="34" charset="0"/>
              </a:rPr>
              <a:t>Saclay</a:t>
            </a:r>
            <a:r>
              <a:rPr lang="en-US" altLang="ru-RU" sz="2400" i="1" dirty="0">
                <a:latin typeface="Arial" panose="020B0604020202020204" pitchFamily="34" charset="0"/>
                <a:cs typeface="Arial" panose="020B0604020202020204" pitchFamily="34" charset="0"/>
              </a:rPr>
              <a:t>, France</a:t>
            </a:r>
            <a:endParaRPr lang="ru-RU" altLang="ru-RU" sz="2400" i="1" dirty="0">
              <a:latin typeface="Arial" panose="020B0604020202020204" pitchFamily="34" charset="0"/>
              <a:cs typeface="Arial" panose="020B0604020202020204" pitchFamily="34" charset="0"/>
            </a:endParaRPr>
          </a:p>
        </p:txBody>
      </p:sp>
      <p:pic>
        <p:nvPicPr>
          <p:cNvPr id="9" name="Рисунок 8">
            <a:extLst>
              <a:ext uri="{FF2B5EF4-FFF2-40B4-BE49-F238E27FC236}">
                <a16:creationId xmlns:a16="http://schemas.microsoft.com/office/drawing/2014/main" id="{1DB7D15F-935D-A08B-56ED-675E88F05557}"/>
              </a:ext>
            </a:extLst>
          </p:cNvPr>
          <p:cNvPicPr>
            <a:picLocks noChangeAspect="1"/>
          </p:cNvPicPr>
          <p:nvPr/>
        </p:nvPicPr>
        <p:blipFill rotWithShape="1">
          <a:blip r:embed="rId2">
            <a:extLst>
              <a:ext uri="{28A0092B-C50C-407E-A947-70E740481C1C}">
                <a14:useLocalDpi xmlns:a14="http://schemas.microsoft.com/office/drawing/2010/main" val="0"/>
              </a:ext>
            </a:extLst>
          </a:blip>
          <a:srcRect b="28681"/>
          <a:stretch/>
        </p:blipFill>
        <p:spPr>
          <a:xfrm>
            <a:off x="3887920" y="814523"/>
            <a:ext cx="1368152" cy="489417"/>
          </a:xfrm>
          <a:prstGeom prst="rect">
            <a:avLst/>
          </a:prstGeom>
        </p:spPr>
      </p:pic>
      <p:pic>
        <p:nvPicPr>
          <p:cNvPr id="10" name="Picture 2" descr="Fichier:Logo Centre national de la recherche scientifique ...">
            <a:extLst>
              <a:ext uri="{FF2B5EF4-FFF2-40B4-BE49-F238E27FC236}">
                <a16:creationId xmlns:a16="http://schemas.microsoft.com/office/drawing/2014/main" id="{94C2C08E-59F5-439F-E2D4-CF9B719F425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7235" y="640834"/>
            <a:ext cx="720080" cy="72008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a:extLst>
              <a:ext uri="{FF2B5EF4-FFF2-40B4-BE49-F238E27FC236}">
                <a16:creationId xmlns:a16="http://schemas.microsoft.com/office/drawing/2014/main" id="{D02326CC-EBB7-D86C-4249-F61EA5B0910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21405" y="699192"/>
            <a:ext cx="1785678" cy="603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0458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EBC78C2-7CEA-FBD8-D090-7F4F1A81B6E3}"/>
              </a:ext>
            </a:extLst>
          </p:cNvPr>
          <p:cNvSpPr txBox="1"/>
          <p:nvPr/>
        </p:nvSpPr>
        <p:spPr>
          <a:xfrm>
            <a:off x="2684688" y="3507967"/>
            <a:ext cx="3774623" cy="461665"/>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rPr>
              <a:t>Work in collaboration with:</a:t>
            </a:r>
          </a:p>
        </p:txBody>
      </p:sp>
      <p:sp>
        <p:nvSpPr>
          <p:cNvPr id="12" name="TextBox 11">
            <a:extLst>
              <a:ext uri="{FF2B5EF4-FFF2-40B4-BE49-F238E27FC236}">
                <a16:creationId xmlns:a16="http://schemas.microsoft.com/office/drawing/2014/main" id="{7986D90B-6ACC-E902-A801-82305D562C0F}"/>
              </a:ext>
            </a:extLst>
          </p:cNvPr>
          <p:cNvSpPr txBox="1"/>
          <p:nvPr/>
        </p:nvSpPr>
        <p:spPr>
          <a:xfrm>
            <a:off x="2204258" y="4242416"/>
            <a:ext cx="4735484" cy="1785104"/>
          </a:xfrm>
          <a:prstGeom prst="rect">
            <a:avLst/>
          </a:prstGeom>
          <a:noFill/>
        </p:spPr>
        <p:txBody>
          <a:bodyPr wrap="square">
            <a:spAutoFit/>
          </a:bodyPr>
          <a:lstStyle/>
          <a:p>
            <a:pPr algn="ctr">
              <a:spcAft>
                <a:spcPts val="600"/>
              </a:spcAft>
            </a:pPr>
            <a:r>
              <a:rPr lang="nl-NL" sz="2000" dirty="0">
                <a:solidFill>
                  <a:srgbClr val="FF0000"/>
                </a:solidFill>
                <a:latin typeface="Arial" panose="020B0604020202020204" pitchFamily="34" charset="0"/>
                <a:cs typeface="Arial" panose="020B0604020202020204" pitchFamily="34" charset="0"/>
              </a:rPr>
              <a:t>Pieter Hendrik Willem Van Der Hoek </a:t>
            </a:r>
            <a:r>
              <a:rPr lang="nl-NL" sz="2000" i="1" dirty="0">
                <a:latin typeface="Arial" panose="020B0604020202020204" pitchFamily="34" charset="0"/>
                <a:cs typeface="Arial" panose="020B0604020202020204" pitchFamily="34" charset="0"/>
              </a:rPr>
              <a:t>SISSA, Trieste, Italy</a:t>
            </a:r>
          </a:p>
          <a:p>
            <a:pPr algn="ctr">
              <a:spcAft>
                <a:spcPts val="600"/>
              </a:spcAft>
            </a:pPr>
            <a:r>
              <a:rPr lang="nl-NL" sz="2000" dirty="0">
                <a:latin typeface="Arial" panose="020B0604020202020204" pitchFamily="34" charset="0"/>
                <a:cs typeface="Arial" panose="020B0604020202020204" pitchFamily="34" charset="0"/>
              </a:rPr>
              <a:t>and</a:t>
            </a:r>
          </a:p>
          <a:p>
            <a:pPr algn="ctr"/>
            <a:r>
              <a:rPr lang="nl-NL" sz="2000" dirty="0">
                <a:solidFill>
                  <a:srgbClr val="FF0000"/>
                </a:solidFill>
                <a:latin typeface="Arial" panose="020B0604020202020204" pitchFamily="34" charset="0"/>
                <a:cs typeface="Arial" panose="020B0604020202020204" pitchFamily="34" charset="0"/>
              </a:rPr>
              <a:t>Daniil Fedotov</a:t>
            </a:r>
            <a:r>
              <a:rPr lang="nl-NL" sz="2000" dirty="0">
                <a:latin typeface="Arial" panose="020B0604020202020204" pitchFamily="34" charset="0"/>
                <a:cs typeface="Arial" panose="020B0604020202020204" pitchFamily="34" charset="0"/>
              </a:rPr>
              <a:t> </a:t>
            </a:r>
          </a:p>
          <a:p>
            <a:r>
              <a:rPr lang="nl-NL" sz="2000" i="1" dirty="0">
                <a:latin typeface="Arial" panose="020B0604020202020204" pitchFamily="34" charset="0"/>
                <a:cs typeface="Arial" panose="020B0604020202020204" pitchFamily="34" charset="0"/>
              </a:rPr>
              <a:t>Universite Paris Saclay, Orsay, France</a:t>
            </a:r>
            <a:endParaRPr lang="en-US" sz="20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DA700207-3536-D1BC-6EE1-80CFE4544B48}"/>
              </a:ext>
            </a:extLst>
          </p:cNvPr>
          <p:cNvSpPr txBox="1"/>
          <p:nvPr/>
        </p:nvSpPr>
        <p:spPr>
          <a:xfrm>
            <a:off x="3735071" y="318665"/>
            <a:ext cx="1673856" cy="461665"/>
          </a:xfrm>
          <a:prstGeom prst="rect">
            <a:avLst/>
          </a:prstGeom>
          <a:noFill/>
        </p:spPr>
        <p:txBody>
          <a:bodyPr wrap="none" rtlCol="0">
            <a:spAutoFit/>
          </a:bodyPr>
          <a:lstStyle/>
          <a:p>
            <a:pPr algn="ctr"/>
            <a:r>
              <a:rPr lang="en-US" sz="2400" dirty="0">
                <a:latin typeface="Arial" panose="020B0604020202020204" pitchFamily="34" charset="0"/>
                <a:cs typeface="Arial" panose="020B0604020202020204" pitchFamily="34" charset="0"/>
              </a:rPr>
              <a:t>Motivation:</a:t>
            </a:r>
          </a:p>
        </p:txBody>
      </p:sp>
      <p:sp>
        <p:nvSpPr>
          <p:cNvPr id="5" name="TextBox 4">
            <a:extLst>
              <a:ext uri="{FF2B5EF4-FFF2-40B4-BE49-F238E27FC236}">
                <a16:creationId xmlns:a16="http://schemas.microsoft.com/office/drawing/2014/main" id="{89EE56A9-B0EE-2AE4-37B2-68E5237C1677}"/>
              </a:ext>
            </a:extLst>
          </p:cNvPr>
          <p:cNvSpPr txBox="1"/>
          <p:nvPr/>
        </p:nvSpPr>
        <p:spPr>
          <a:xfrm>
            <a:off x="933795" y="1012375"/>
            <a:ext cx="7276408" cy="1323439"/>
          </a:xfrm>
          <a:prstGeom prst="rect">
            <a:avLst/>
          </a:prstGeom>
          <a:noFill/>
        </p:spPr>
        <p:txBody>
          <a:bodyPr wrap="square">
            <a:spAutoFit/>
          </a:bodyPr>
          <a:lstStyle/>
          <a:p>
            <a:pPr algn="ctr"/>
            <a:r>
              <a:rPr lang="en-US" sz="2000" dirty="0">
                <a:latin typeface="Arial" panose="020B0604020202020204" pitchFamily="34" charset="0"/>
                <a:cs typeface="Arial" panose="020B0604020202020204" pitchFamily="34" charset="0"/>
              </a:rPr>
              <a:t>Puzzling numerical simulations of fluctuations in a melt of unentangled directed polymers </a:t>
            </a:r>
          </a:p>
          <a:p>
            <a:pPr algn="ctr"/>
            <a:r>
              <a:rPr lang="en-US" sz="2000" dirty="0">
                <a:latin typeface="Arial" panose="020B0604020202020204" pitchFamily="34" charset="0"/>
                <a:cs typeface="Arial" panose="020B0604020202020204" pitchFamily="34" charset="0"/>
              </a:rPr>
              <a:t>by </a:t>
            </a:r>
          </a:p>
          <a:p>
            <a:pPr algn="ctr"/>
            <a:r>
              <a:rPr lang="en-US" sz="2000" dirty="0">
                <a:solidFill>
                  <a:srgbClr val="FF0000"/>
                </a:solidFill>
                <a:latin typeface="Arial" panose="020B0604020202020204" pitchFamily="34" charset="0"/>
                <a:cs typeface="Arial" panose="020B0604020202020204" pitchFamily="34" charset="0"/>
              </a:rPr>
              <a:t>Pablo Serna, Guy Bunin, and Adam Nahum </a:t>
            </a:r>
            <a:r>
              <a:rPr lang="en-US" sz="2000" dirty="0">
                <a:latin typeface="Arial" panose="020B0604020202020204" pitchFamily="34" charset="0"/>
                <a:cs typeface="Arial" panose="020B0604020202020204" pitchFamily="34" charset="0"/>
              </a:rPr>
              <a:t>(PRL, 2015)</a:t>
            </a:r>
          </a:p>
        </p:txBody>
      </p:sp>
    </p:spTree>
    <p:extLst>
      <p:ext uri="{BB962C8B-B14F-4D97-AF65-F5344CB8AC3E}">
        <p14:creationId xmlns:p14="http://schemas.microsoft.com/office/powerpoint/2010/main" val="4067889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C7C018E-06DF-916D-D280-131C9C221C85}"/>
              </a:ext>
            </a:extLst>
          </p:cNvPr>
          <p:cNvSpPr txBox="1"/>
          <p:nvPr/>
        </p:nvSpPr>
        <p:spPr>
          <a:xfrm>
            <a:off x="860265" y="157022"/>
            <a:ext cx="7423468" cy="461665"/>
          </a:xfrm>
          <a:prstGeom prst="rect">
            <a:avLst/>
          </a:prstGeom>
          <a:noFill/>
        </p:spPr>
        <p:txBody>
          <a:bodyPr wrap="square" rtlCol="0">
            <a:spAutoFit/>
          </a:bodyPr>
          <a:lstStyle/>
          <a:p>
            <a:pPr algn="ctr">
              <a:spcAft>
                <a:spcPts val="600"/>
              </a:spcAft>
            </a:pPr>
            <a:r>
              <a:rPr lang="en-US" sz="2400" dirty="0">
                <a:latin typeface="Arial" panose="020B0604020202020204" pitchFamily="34" charset="0"/>
                <a:cs typeface="Arial" panose="020B0604020202020204" pitchFamily="34" charset="0"/>
              </a:rPr>
              <a:t>What are braids?</a:t>
            </a:r>
            <a:endParaRPr lang="en-US" sz="2000" dirty="0">
              <a:solidFill>
                <a:srgbClr val="FF0000"/>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89EC6904-AB95-D5FE-4EDA-0E9DFAABD0E9}"/>
              </a:ext>
            </a:extLst>
          </p:cNvPr>
          <p:cNvSpPr txBox="1"/>
          <p:nvPr/>
        </p:nvSpPr>
        <p:spPr>
          <a:xfrm>
            <a:off x="858983" y="3402679"/>
            <a:ext cx="3078087"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generators of braid group </a:t>
            </a:r>
            <a:r>
              <a:rPr lang="en-US" i="1" dirty="0">
                <a:latin typeface="Times New Roman" panose="02020603050405020304" pitchFamily="18" charset="0"/>
                <a:cs typeface="Times New Roman" panose="02020603050405020304" pitchFamily="18" charset="0"/>
              </a:rPr>
              <a:t>B</a:t>
            </a:r>
            <a:r>
              <a:rPr lang="en-US" i="1" baseline="-25000" dirty="0">
                <a:latin typeface="Times New Roman" panose="02020603050405020304" pitchFamily="18" charset="0"/>
                <a:cs typeface="Times New Roman" panose="02020603050405020304" pitchFamily="18" charset="0"/>
              </a:rPr>
              <a:t>n</a:t>
            </a:r>
          </a:p>
        </p:txBody>
      </p:sp>
      <p:sp>
        <p:nvSpPr>
          <p:cNvPr id="9" name="TextBox 8">
            <a:extLst>
              <a:ext uri="{FF2B5EF4-FFF2-40B4-BE49-F238E27FC236}">
                <a16:creationId xmlns:a16="http://schemas.microsoft.com/office/drawing/2014/main" id="{0A5D67C2-C427-7CEB-8796-072867017BAE}"/>
              </a:ext>
            </a:extLst>
          </p:cNvPr>
          <p:cNvSpPr txBox="1"/>
          <p:nvPr/>
        </p:nvSpPr>
        <p:spPr>
          <a:xfrm>
            <a:off x="5494714" y="5339546"/>
            <a:ext cx="2287806"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braid group relations</a:t>
            </a:r>
            <a:endParaRPr lang="en-US" baseline="-25000" dirty="0">
              <a:latin typeface="Arial" panose="020B0604020202020204" pitchFamily="34" charset="0"/>
              <a:cs typeface="Arial" panose="020B0604020202020204" pitchFamily="34" charset="0"/>
            </a:endParaRPr>
          </a:p>
        </p:txBody>
      </p:sp>
      <p:graphicFrame>
        <p:nvGraphicFramePr>
          <p:cNvPr id="10" name="Объект 9">
            <a:extLst>
              <a:ext uri="{FF2B5EF4-FFF2-40B4-BE49-F238E27FC236}">
                <a16:creationId xmlns:a16="http://schemas.microsoft.com/office/drawing/2014/main" id="{2730349C-5021-3C68-7950-B7521E5E5145}"/>
              </a:ext>
            </a:extLst>
          </p:cNvPr>
          <p:cNvGraphicFramePr>
            <a:graphicFrameLocks noChangeAspect="1"/>
          </p:cNvGraphicFramePr>
          <p:nvPr>
            <p:extLst>
              <p:ext uri="{D42A27DB-BD31-4B8C-83A1-F6EECF244321}">
                <p14:modId xmlns:p14="http://schemas.microsoft.com/office/powerpoint/2010/main" val="1537027974"/>
              </p:ext>
            </p:extLst>
          </p:nvPr>
        </p:nvGraphicFramePr>
        <p:xfrm>
          <a:off x="312968" y="681642"/>
          <a:ext cx="8518064" cy="5935287"/>
        </p:xfrm>
        <a:graphic>
          <a:graphicData uri="http://schemas.openxmlformats.org/presentationml/2006/ole">
            <mc:AlternateContent xmlns:mc="http://schemas.openxmlformats.org/markup-compatibility/2006">
              <mc:Choice xmlns:v="urn:schemas-microsoft-com:vml" Requires="v">
                <p:oleObj name="CorelDRAW" r:id="rId2" imgW="12265111" imgH="8547877" progId="CorelDraw.Graphic.26">
                  <p:embed/>
                </p:oleObj>
              </mc:Choice>
              <mc:Fallback>
                <p:oleObj name="CorelDRAW" r:id="rId2" imgW="12265111" imgH="8547877" progId="CorelDraw.Graphic.26">
                  <p:embed/>
                  <p:pic>
                    <p:nvPicPr>
                      <p:cNvPr id="10" name="Объект 9">
                        <a:extLst>
                          <a:ext uri="{FF2B5EF4-FFF2-40B4-BE49-F238E27FC236}">
                            <a16:creationId xmlns:a16="http://schemas.microsoft.com/office/drawing/2014/main" id="{2730349C-5021-3C68-7950-B7521E5E5145}"/>
                          </a:ext>
                        </a:extLst>
                      </p:cNvPr>
                      <p:cNvPicPr/>
                      <p:nvPr/>
                    </p:nvPicPr>
                    <p:blipFill>
                      <a:blip r:embed="rId3"/>
                      <a:stretch>
                        <a:fillRect/>
                      </a:stretch>
                    </p:blipFill>
                    <p:spPr>
                      <a:xfrm>
                        <a:off x="312968" y="681642"/>
                        <a:ext cx="8518064" cy="5935287"/>
                      </a:xfrm>
                      <a:prstGeom prst="rect">
                        <a:avLst/>
                      </a:prstGeom>
                    </p:spPr>
                  </p:pic>
                </p:oleObj>
              </mc:Fallback>
            </mc:AlternateContent>
          </a:graphicData>
        </a:graphic>
      </p:graphicFrame>
    </p:spTree>
    <p:extLst>
      <p:ext uri="{BB962C8B-B14F-4D97-AF65-F5344CB8AC3E}">
        <p14:creationId xmlns:p14="http://schemas.microsoft.com/office/powerpoint/2010/main" val="3124553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667538-D3C0-AA61-49BD-F75D8CD3EDD1}"/>
              </a:ext>
            </a:extLst>
          </p:cNvPr>
          <p:cNvSpPr txBox="1"/>
          <p:nvPr/>
        </p:nvSpPr>
        <p:spPr>
          <a:xfrm>
            <a:off x="860265" y="157018"/>
            <a:ext cx="7423468" cy="461665"/>
          </a:xfrm>
          <a:prstGeom prst="rect">
            <a:avLst/>
          </a:prstGeom>
          <a:noFill/>
        </p:spPr>
        <p:txBody>
          <a:bodyPr wrap="square" rtlCol="0">
            <a:spAutoFit/>
          </a:bodyPr>
          <a:lstStyle/>
          <a:p>
            <a:pPr algn="ctr">
              <a:spcAft>
                <a:spcPts val="600"/>
              </a:spcAft>
            </a:pPr>
            <a:r>
              <a:rPr lang="en-US" sz="2400" dirty="0">
                <a:latin typeface="Arial" panose="020B0604020202020204" pitchFamily="34" charset="0"/>
                <a:cs typeface="Arial" panose="020B0604020202020204" pitchFamily="34" charset="0"/>
              </a:rPr>
              <a:t>Typical examples of 2D- and 3D-braids</a:t>
            </a:r>
            <a:endParaRPr lang="en-US" sz="2000" dirty="0">
              <a:solidFill>
                <a:srgbClr val="FF000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D4FC4990-B6E9-8A6F-86AC-807950B78FA6}"/>
              </a:ext>
            </a:extLst>
          </p:cNvPr>
          <p:cNvSpPr txBox="1"/>
          <p:nvPr/>
        </p:nvSpPr>
        <p:spPr>
          <a:xfrm>
            <a:off x="293672" y="834815"/>
            <a:ext cx="3559335" cy="400110"/>
          </a:xfrm>
          <a:prstGeom prst="rect">
            <a:avLst/>
          </a:prstGeom>
          <a:noFill/>
        </p:spPr>
        <p:txBody>
          <a:bodyPr wrap="square" rtlCol="0">
            <a:spAutoFit/>
          </a:bodyPr>
          <a:lstStyle/>
          <a:p>
            <a:pPr algn="ctr">
              <a:spcAft>
                <a:spcPts val="600"/>
              </a:spcAft>
            </a:pPr>
            <a:r>
              <a:rPr lang="en-US" sz="2000" dirty="0">
                <a:latin typeface="Arial" panose="020B0604020202020204" pitchFamily="34" charset="0"/>
                <a:cs typeface="Arial" panose="020B0604020202020204" pitchFamily="34" charset="0"/>
              </a:rPr>
              <a:t>2D braid</a:t>
            </a:r>
            <a:endParaRPr lang="en-US" sz="2000" dirty="0">
              <a:solidFill>
                <a:srgbClr val="FF0000"/>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BD32DC79-F77E-63E9-D8C4-1607144A4896}"/>
              </a:ext>
            </a:extLst>
          </p:cNvPr>
          <p:cNvSpPr txBox="1"/>
          <p:nvPr/>
        </p:nvSpPr>
        <p:spPr>
          <a:xfrm>
            <a:off x="4726423" y="834815"/>
            <a:ext cx="3559335" cy="400110"/>
          </a:xfrm>
          <a:prstGeom prst="rect">
            <a:avLst/>
          </a:prstGeom>
          <a:noFill/>
        </p:spPr>
        <p:txBody>
          <a:bodyPr wrap="square" rtlCol="0">
            <a:spAutoFit/>
          </a:bodyPr>
          <a:lstStyle/>
          <a:p>
            <a:pPr algn="ctr">
              <a:spcAft>
                <a:spcPts val="600"/>
              </a:spcAft>
            </a:pPr>
            <a:r>
              <a:rPr lang="en-US" sz="2000" dirty="0">
                <a:latin typeface="Arial" panose="020B0604020202020204" pitchFamily="34" charset="0"/>
                <a:cs typeface="Arial" panose="020B0604020202020204" pitchFamily="34" charset="0"/>
              </a:rPr>
              <a:t>3D (surface) braid</a:t>
            </a:r>
            <a:endParaRPr lang="en-US" sz="2000" dirty="0">
              <a:solidFill>
                <a:srgbClr val="FF0000"/>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AC77AEBD-3115-625D-D717-806A9201A78D}"/>
              </a:ext>
            </a:extLst>
          </p:cNvPr>
          <p:cNvSpPr txBox="1"/>
          <p:nvPr/>
        </p:nvSpPr>
        <p:spPr>
          <a:xfrm>
            <a:off x="288151" y="4844519"/>
            <a:ext cx="8567695" cy="1785104"/>
          </a:xfrm>
          <a:prstGeom prst="rect">
            <a:avLst/>
          </a:prstGeom>
          <a:noFill/>
        </p:spPr>
        <p:txBody>
          <a:bodyPr wrap="square" rtlCol="0">
            <a:spAutoFit/>
          </a:bodyPr>
          <a:lstStyle/>
          <a:p>
            <a:pPr algn="ctr">
              <a:spcAft>
                <a:spcPts val="600"/>
              </a:spcAft>
            </a:pPr>
            <a:r>
              <a:rPr lang="en-US" sz="2000" dirty="0">
                <a:latin typeface="Arial" panose="020B0604020202020204" pitchFamily="34" charset="0"/>
                <a:cs typeface="Arial" panose="020B0604020202020204" pitchFamily="34" charset="0"/>
              </a:rPr>
              <a:t>Identifying upper and lower ends of directed polymers (threads) we get a collection of mutually entangled loops</a:t>
            </a:r>
          </a:p>
          <a:p>
            <a:pPr algn="ctr">
              <a:spcAft>
                <a:spcPts val="600"/>
              </a:spcAft>
            </a:pPr>
            <a:endParaRPr lang="en-US" sz="2000" dirty="0">
              <a:latin typeface="Arial" panose="020B0604020202020204" pitchFamily="34" charset="0"/>
              <a:cs typeface="Arial" panose="020B0604020202020204" pitchFamily="34" charset="0"/>
            </a:endParaRPr>
          </a:p>
          <a:p>
            <a:pPr algn="ctr">
              <a:spcAft>
                <a:spcPts val="600"/>
              </a:spcAft>
            </a:pPr>
            <a:r>
              <a:rPr lang="en-US" sz="2000" dirty="0">
                <a:latin typeface="Arial" panose="020B0604020202020204" pitchFamily="34" charset="0"/>
                <a:cs typeface="Arial" panose="020B0604020202020204" pitchFamily="34" charset="0"/>
              </a:rPr>
              <a:t>Random braid is obtained by assuming some distribution on the set of generators                                      .  </a:t>
            </a:r>
          </a:p>
        </p:txBody>
      </p:sp>
      <p:sp>
        <p:nvSpPr>
          <p:cNvPr id="11" name="TextBox 10">
            <a:extLst>
              <a:ext uri="{FF2B5EF4-FFF2-40B4-BE49-F238E27FC236}">
                <a16:creationId xmlns:a16="http://schemas.microsoft.com/office/drawing/2014/main" id="{0B8F5916-F743-9716-BE77-A03C76378AFE}"/>
              </a:ext>
            </a:extLst>
          </p:cNvPr>
          <p:cNvSpPr txBox="1"/>
          <p:nvPr/>
        </p:nvSpPr>
        <p:spPr>
          <a:xfrm>
            <a:off x="6766559" y="2449498"/>
            <a:ext cx="2406999" cy="58477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generators of surface </a:t>
            </a:r>
          </a:p>
          <a:p>
            <a:pPr algn="ctr"/>
            <a:r>
              <a:rPr lang="en-US" sz="1600" dirty="0">
                <a:latin typeface="Arial" panose="020B0604020202020204" pitchFamily="34" charset="0"/>
                <a:cs typeface="Arial" panose="020B0604020202020204" pitchFamily="34" charset="0"/>
              </a:rPr>
              <a:t>braid group</a:t>
            </a:r>
            <a:endParaRPr lang="en-US" sz="1600" i="1" baseline="-25000" dirty="0">
              <a:latin typeface="Times New Roman" panose="02020603050405020304" pitchFamily="18" charset="0"/>
              <a:cs typeface="Times New Roman" panose="02020603050405020304" pitchFamily="18" charset="0"/>
            </a:endParaRPr>
          </a:p>
        </p:txBody>
      </p:sp>
      <p:pic>
        <p:nvPicPr>
          <p:cNvPr id="13" name="Рисунок 12">
            <a:extLst>
              <a:ext uri="{FF2B5EF4-FFF2-40B4-BE49-F238E27FC236}">
                <a16:creationId xmlns:a16="http://schemas.microsoft.com/office/drawing/2014/main" id="{18AD686C-2B41-8E2A-B405-397410CF5B9F}"/>
              </a:ext>
            </a:extLst>
          </p:cNvPr>
          <p:cNvPicPr>
            <a:picLocks noChangeAspect="1"/>
          </p:cNvPicPr>
          <p:nvPr/>
        </p:nvPicPr>
        <p:blipFill>
          <a:blip r:embed="rId2"/>
          <a:stretch>
            <a:fillRect/>
          </a:stretch>
        </p:blipFill>
        <p:spPr>
          <a:xfrm>
            <a:off x="3889147" y="6240245"/>
            <a:ext cx="2587332" cy="352818"/>
          </a:xfrm>
          <a:prstGeom prst="rect">
            <a:avLst/>
          </a:prstGeom>
        </p:spPr>
      </p:pic>
      <p:graphicFrame>
        <p:nvGraphicFramePr>
          <p:cNvPr id="15" name="Объект 14">
            <a:extLst>
              <a:ext uri="{FF2B5EF4-FFF2-40B4-BE49-F238E27FC236}">
                <a16:creationId xmlns:a16="http://schemas.microsoft.com/office/drawing/2014/main" id="{7476122C-B12B-C7D1-F90F-88EE55DCA2B2}"/>
              </a:ext>
            </a:extLst>
          </p:cNvPr>
          <p:cNvGraphicFramePr>
            <a:graphicFrameLocks noChangeAspect="1"/>
          </p:cNvGraphicFramePr>
          <p:nvPr>
            <p:extLst>
              <p:ext uri="{D42A27DB-BD31-4B8C-83A1-F6EECF244321}">
                <p14:modId xmlns:p14="http://schemas.microsoft.com/office/powerpoint/2010/main" val="325186721"/>
              </p:ext>
            </p:extLst>
          </p:nvPr>
        </p:nvGraphicFramePr>
        <p:xfrm>
          <a:off x="756536" y="1261708"/>
          <a:ext cx="2641709" cy="3204462"/>
        </p:xfrm>
        <a:graphic>
          <a:graphicData uri="http://schemas.openxmlformats.org/presentationml/2006/ole">
            <mc:AlternateContent xmlns:mc="http://schemas.openxmlformats.org/markup-compatibility/2006">
              <mc:Choice xmlns:v="urn:schemas-microsoft-com:vml" Requires="v">
                <p:oleObj name="CorelDRAW" r:id="rId3" imgW="4679845" imgH="5676545" progId="CorelDraw.Graphic.26">
                  <p:embed/>
                </p:oleObj>
              </mc:Choice>
              <mc:Fallback>
                <p:oleObj name="CorelDRAW" r:id="rId3" imgW="4679845" imgH="5676545" progId="CorelDraw.Graphic.26">
                  <p:embed/>
                  <p:pic>
                    <p:nvPicPr>
                      <p:cNvPr id="15" name="Объект 14">
                        <a:extLst>
                          <a:ext uri="{FF2B5EF4-FFF2-40B4-BE49-F238E27FC236}">
                            <a16:creationId xmlns:a16="http://schemas.microsoft.com/office/drawing/2014/main" id="{7476122C-B12B-C7D1-F90F-88EE55DCA2B2}"/>
                          </a:ext>
                        </a:extLst>
                      </p:cNvPr>
                      <p:cNvPicPr/>
                      <p:nvPr/>
                    </p:nvPicPr>
                    <p:blipFill>
                      <a:blip r:embed="rId4"/>
                      <a:stretch>
                        <a:fillRect/>
                      </a:stretch>
                    </p:blipFill>
                    <p:spPr>
                      <a:xfrm>
                        <a:off x="756536" y="1261708"/>
                        <a:ext cx="2641709" cy="3204462"/>
                      </a:xfrm>
                      <a:prstGeom prst="rect">
                        <a:avLst/>
                      </a:prstGeom>
                    </p:spPr>
                  </p:pic>
                </p:oleObj>
              </mc:Fallback>
            </mc:AlternateContent>
          </a:graphicData>
        </a:graphic>
      </p:graphicFrame>
      <p:graphicFrame>
        <p:nvGraphicFramePr>
          <p:cNvPr id="17" name="Объект 16">
            <a:extLst>
              <a:ext uri="{FF2B5EF4-FFF2-40B4-BE49-F238E27FC236}">
                <a16:creationId xmlns:a16="http://schemas.microsoft.com/office/drawing/2014/main" id="{F6449F54-349C-95C9-6382-3731B6C314D5}"/>
              </a:ext>
            </a:extLst>
          </p:cNvPr>
          <p:cNvGraphicFramePr>
            <a:graphicFrameLocks noChangeAspect="1"/>
          </p:cNvGraphicFramePr>
          <p:nvPr>
            <p:extLst>
              <p:ext uri="{D42A27DB-BD31-4B8C-83A1-F6EECF244321}">
                <p14:modId xmlns:p14="http://schemas.microsoft.com/office/powerpoint/2010/main" val="2271591414"/>
              </p:ext>
            </p:extLst>
          </p:nvPr>
        </p:nvGraphicFramePr>
        <p:xfrm>
          <a:off x="4473026" y="1334418"/>
          <a:ext cx="4296207" cy="2882906"/>
        </p:xfrm>
        <a:graphic>
          <a:graphicData uri="http://schemas.openxmlformats.org/presentationml/2006/ole">
            <mc:AlternateContent xmlns:mc="http://schemas.openxmlformats.org/markup-compatibility/2006">
              <mc:Choice xmlns:v="urn:schemas-microsoft-com:vml" Requires="v">
                <p:oleObj name="CorelDRAW" r:id="rId5" imgW="9834053" imgH="6599001" progId="CorelDraw.Graphic.26">
                  <p:embed/>
                </p:oleObj>
              </mc:Choice>
              <mc:Fallback>
                <p:oleObj name="CorelDRAW" r:id="rId5" imgW="9834053" imgH="6599001" progId="CorelDraw.Graphic.26">
                  <p:embed/>
                  <p:pic>
                    <p:nvPicPr>
                      <p:cNvPr id="17" name="Объект 16">
                        <a:extLst>
                          <a:ext uri="{FF2B5EF4-FFF2-40B4-BE49-F238E27FC236}">
                            <a16:creationId xmlns:a16="http://schemas.microsoft.com/office/drawing/2014/main" id="{F6449F54-349C-95C9-6382-3731B6C314D5}"/>
                          </a:ext>
                        </a:extLst>
                      </p:cNvPr>
                      <p:cNvPicPr/>
                      <p:nvPr/>
                    </p:nvPicPr>
                    <p:blipFill>
                      <a:blip r:embed="rId6"/>
                      <a:stretch>
                        <a:fillRect/>
                      </a:stretch>
                    </p:blipFill>
                    <p:spPr>
                      <a:xfrm>
                        <a:off x="4473026" y="1334418"/>
                        <a:ext cx="4296207" cy="2882906"/>
                      </a:xfrm>
                      <a:prstGeom prst="rect">
                        <a:avLst/>
                      </a:prstGeom>
                    </p:spPr>
                  </p:pic>
                </p:oleObj>
              </mc:Fallback>
            </mc:AlternateContent>
          </a:graphicData>
        </a:graphic>
      </p:graphicFrame>
    </p:spTree>
    <p:extLst>
      <p:ext uri="{BB962C8B-B14F-4D97-AF65-F5344CB8AC3E}">
        <p14:creationId xmlns:p14="http://schemas.microsoft.com/office/powerpoint/2010/main" val="2862055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72F4D8-CB0F-E03A-528D-F2C3E6FCCED0}"/>
              </a:ext>
            </a:extLst>
          </p:cNvPr>
          <p:cNvSpPr txBox="1"/>
          <p:nvPr/>
        </p:nvSpPr>
        <p:spPr>
          <a:xfrm>
            <a:off x="199505" y="123767"/>
            <a:ext cx="8517775" cy="461665"/>
          </a:xfrm>
          <a:prstGeom prst="rect">
            <a:avLst/>
          </a:prstGeom>
          <a:noFill/>
        </p:spPr>
        <p:txBody>
          <a:bodyPr wrap="square" rtlCol="0">
            <a:spAutoFit/>
          </a:bodyPr>
          <a:lstStyle/>
          <a:p>
            <a:pPr algn="ctr">
              <a:spcAft>
                <a:spcPts val="600"/>
              </a:spcAft>
            </a:pPr>
            <a:r>
              <a:rPr lang="en-US" sz="2400" dirty="0">
                <a:latin typeface="Arial" panose="020B0604020202020204" pitchFamily="34" charset="0"/>
                <a:cs typeface="Arial" panose="020B0604020202020204" pitchFamily="34" charset="0"/>
              </a:rPr>
              <a:t>Anomalous fluctuations of threads in trivial braids</a:t>
            </a:r>
          </a:p>
        </p:txBody>
      </p:sp>
      <p:graphicFrame>
        <p:nvGraphicFramePr>
          <p:cNvPr id="4" name="Объект 3">
            <a:extLst>
              <a:ext uri="{FF2B5EF4-FFF2-40B4-BE49-F238E27FC236}">
                <a16:creationId xmlns:a16="http://schemas.microsoft.com/office/drawing/2014/main" id="{97CEAA87-730A-6D79-0F82-FF74BFDF1543}"/>
              </a:ext>
            </a:extLst>
          </p:cNvPr>
          <p:cNvGraphicFramePr>
            <a:graphicFrameLocks noChangeAspect="1"/>
          </p:cNvGraphicFramePr>
          <p:nvPr>
            <p:extLst>
              <p:ext uri="{D42A27DB-BD31-4B8C-83A1-F6EECF244321}">
                <p14:modId xmlns:p14="http://schemas.microsoft.com/office/powerpoint/2010/main" val="3913000095"/>
              </p:ext>
            </p:extLst>
          </p:nvPr>
        </p:nvGraphicFramePr>
        <p:xfrm>
          <a:off x="199505" y="2196102"/>
          <a:ext cx="4098925" cy="4162425"/>
        </p:xfrm>
        <a:graphic>
          <a:graphicData uri="http://schemas.openxmlformats.org/presentationml/2006/ole">
            <mc:AlternateContent xmlns:mc="http://schemas.openxmlformats.org/markup-compatibility/2006">
              <mc:Choice xmlns:v="urn:schemas-microsoft-com:vml" Requires="v">
                <p:oleObj name="CorelDRAW" r:id="rId2" imgW="4098395" imgH="4161766" progId="CorelDraw.Graphic.26">
                  <p:embed/>
                </p:oleObj>
              </mc:Choice>
              <mc:Fallback>
                <p:oleObj name="CorelDRAW" r:id="rId2" imgW="4098395" imgH="4161766" progId="CorelDraw.Graphic.26">
                  <p:embed/>
                  <p:pic>
                    <p:nvPicPr>
                      <p:cNvPr id="4" name="Объект 3">
                        <a:extLst>
                          <a:ext uri="{FF2B5EF4-FFF2-40B4-BE49-F238E27FC236}">
                            <a16:creationId xmlns:a16="http://schemas.microsoft.com/office/drawing/2014/main" id="{97CEAA87-730A-6D79-0F82-FF74BFDF1543}"/>
                          </a:ext>
                        </a:extLst>
                      </p:cNvPr>
                      <p:cNvPicPr/>
                      <p:nvPr/>
                    </p:nvPicPr>
                    <p:blipFill>
                      <a:blip r:embed="rId3"/>
                      <a:stretch>
                        <a:fillRect/>
                      </a:stretch>
                    </p:blipFill>
                    <p:spPr>
                      <a:xfrm>
                        <a:off x="199505" y="2196102"/>
                        <a:ext cx="4098925" cy="4162425"/>
                      </a:xfrm>
                      <a:prstGeom prst="rect">
                        <a:avLst/>
                      </a:prstGeom>
                    </p:spPr>
                  </p:pic>
                </p:oleObj>
              </mc:Fallback>
            </mc:AlternateContent>
          </a:graphicData>
        </a:graphic>
      </p:graphicFrame>
      <p:pic>
        <p:nvPicPr>
          <p:cNvPr id="8" name="Рисунок 7">
            <a:extLst>
              <a:ext uri="{FF2B5EF4-FFF2-40B4-BE49-F238E27FC236}">
                <a16:creationId xmlns:a16="http://schemas.microsoft.com/office/drawing/2014/main" id="{DDE952FA-7C0C-3859-E68E-44DBA84D4F28}"/>
              </a:ext>
            </a:extLst>
          </p:cNvPr>
          <p:cNvPicPr>
            <a:picLocks noChangeAspect="1"/>
          </p:cNvPicPr>
          <p:nvPr/>
        </p:nvPicPr>
        <p:blipFill>
          <a:blip r:embed="rId4"/>
          <a:stretch>
            <a:fillRect/>
          </a:stretch>
        </p:blipFill>
        <p:spPr>
          <a:xfrm>
            <a:off x="2331880" y="1916999"/>
            <a:ext cx="510279" cy="298263"/>
          </a:xfrm>
          <a:prstGeom prst="rect">
            <a:avLst/>
          </a:prstGeom>
        </p:spPr>
      </p:pic>
      <p:sp>
        <p:nvSpPr>
          <p:cNvPr id="9" name="TextBox 8">
            <a:extLst>
              <a:ext uri="{FF2B5EF4-FFF2-40B4-BE49-F238E27FC236}">
                <a16:creationId xmlns:a16="http://schemas.microsoft.com/office/drawing/2014/main" id="{1DD12557-B946-85A5-4BAD-C978CF89FE6C}"/>
              </a:ext>
            </a:extLst>
          </p:cNvPr>
          <p:cNvSpPr txBox="1"/>
          <p:nvPr/>
        </p:nvSpPr>
        <p:spPr>
          <a:xfrm>
            <a:off x="152185" y="560284"/>
            <a:ext cx="8864353" cy="1323439"/>
          </a:xfrm>
          <a:prstGeom prst="rect">
            <a:avLst/>
          </a:prstGeom>
          <a:noFill/>
        </p:spPr>
        <p:txBody>
          <a:bodyPr wrap="square" rtlCol="0">
            <a:spAutoFit/>
          </a:bodyPr>
          <a:lstStyle/>
          <a:p>
            <a:pPr algn="just"/>
            <a:r>
              <a:rPr lang="en-US" sz="2000" dirty="0">
                <a:latin typeface="Arial" panose="020B0604020202020204" pitchFamily="34" charset="0"/>
                <a:cs typeface="Arial" panose="020B0604020202020204" pitchFamily="34" charset="0"/>
              </a:rPr>
              <a:t>Consider uniform distribution on the set                                       and demand </a:t>
            </a:r>
            <a:r>
              <a:rPr lang="en-US" sz="2000" i="1" dirty="0">
                <a:latin typeface="Arial" panose="020B0604020202020204" pitchFamily="34" charset="0"/>
                <a:cs typeface="Arial" panose="020B0604020202020204" pitchFamily="34" charset="0"/>
              </a:rPr>
              <a:t>the braid to be trivial,</a:t>
            </a:r>
            <a:r>
              <a:rPr lang="en-US" sz="2000" dirty="0">
                <a:latin typeface="Arial" panose="020B0604020202020204" pitchFamily="34" charset="0"/>
                <a:cs typeface="Arial" panose="020B0604020202020204" pitchFamily="34" charset="0"/>
              </a:rPr>
              <a:t> i.e. each thread is not entangled with all others. Such a braid is </a:t>
            </a:r>
            <a:r>
              <a:rPr lang="en-US" sz="2000" i="1" dirty="0">
                <a:latin typeface="Arial" panose="020B0604020202020204" pitchFamily="34" charset="0"/>
                <a:cs typeface="Arial" panose="020B0604020202020204" pitchFamily="34" charset="0"/>
              </a:rPr>
              <a:t>topologically</a:t>
            </a:r>
            <a:r>
              <a:rPr lang="en-US" sz="2000" dirty="0">
                <a:latin typeface="Arial" panose="020B0604020202020204" pitchFamily="34" charset="0"/>
                <a:cs typeface="Arial" panose="020B0604020202020204" pitchFamily="34" charset="0"/>
              </a:rPr>
              <a:t> equivalent to the set of parallel lines. We are interested in the mean transversal span of threads in </a:t>
            </a:r>
            <a:r>
              <a:rPr lang="en-US" sz="2000" i="1" dirty="0">
                <a:latin typeface="Arial" panose="020B0604020202020204" pitchFamily="34" charset="0"/>
                <a:cs typeface="Arial" panose="020B0604020202020204" pitchFamily="34" charset="0"/>
              </a:rPr>
              <a:t>subset of random trivial braids</a:t>
            </a:r>
            <a:r>
              <a:rPr lang="en-US" sz="2000" dirty="0">
                <a:latin typeface="Arial" panose="020B0604020202020204" pitchFamily="34" charset="0"/>
                <a:cs typeface="Arial" panose="020B0604020202020204" pitchFamily="34" charset="0"/>
              </a:rPr>
              <a:t>. </a:t>
            </a:r>
          </a:p>
        </p:txBody>
      </p:sp>
      <p:pic>
        <p:nvPicPr>
          <p:cNvPr id="10" name="Рисунок 9">
            <a:extLst>
              <a:ext uri="{FF2B5EF4-FFF2-40B4-BE49-F238E27FC236}">
                <a16:creationId xmlns:a16="http://schemas.microsoft.com/office/drawing/2014/main" id="{1F74ABFB-868B-EFE7-AF68-560F7D01D38D}"/>
              </a:ext>
            </a:extLst>
          </p:cNvPr>
          <p:cNvPicPr>
            <a:picLocks noChangeAspect="1"/>
          </p:cNvPicPr>
          <p:nvPr/>
        </p:nvPicPr>
        <p:blipFill>
          <a:blip r:embed="rId5"/>
          <a:stretch>
            <a:fillRect/>
          </a:stretch>
        </p:blipFill>
        <p:spPr>
          <a:xfrm>
            <a:off x="4775835" y="574434"/>
            <a:ext cx="2587332" cy="352818"/>
          </a:xfrm>
          <a:prstGeom prst="rect">
            <a:avLst/>
          </a:prstGeom>
        </p:spPr>
      </p:pic>
      <p:sp>
        <p:nvSpPr>
          <p:cNvPr id="17" name="TextBox 16">
            <a:extLst>
              <a:ext uri="{FF2B5EF4-FFF2-40B4-BE49-F238E27FC236}">
                <a16:creationId xmlns:a16="http://schemas.microsoft.com/office/drawing/2014/main" id="{8C3F323C-118C-1263-0A21-522D04812BFA}"/>
              </a:ext>
            </a:extLst>
          </p:cNvPr>
          <p:cNvSpPr txBox="1"/>
          <p:nvPr/>
        </p:nvSpPr>
        <p:spPr>
          <a:xfrm>
            <a:off x="4422373" y="2624187"/>
            <a:ext cx="4591924" cy="923330"/>
          </a:xfrm>
          <a:prstGeom prst="rect">
            <a:avLst/>
          </a:prstGeom>
          <a:noFill/>
        </p:spPr>
        <p:txBody>
          <a:bodyPr wrap="square" rtlCol="0">
            <a:spAutoFit/>
          </a:bodyPr>
          <a:lstStyle/>
          <a:p>
            <a:pPr algn="just"/>
            <a:r>
              <a:rPr lang="en-US" sz="1800" dirty="0">
                <a:solidFill>
                  <a:srgbClr val="FF0000"/>
                </a:solidFill>
                <a:latin typeface="Arial" panose="020B0604020202020204" pitchFamily="34" charset="0"/>
                <a:cs typeface="Arial" panose="020B0604020202020204" pitchFamily="34" charset="0"/>
              </a:rPr>
              <a:t>P. Serna, G. Bunin and A. Nahum, in  Phys. Rev. Lett (2015), 115, 228303</a:t>
            </a:r>
            <a:r>
              <a:rPr lang="en-US" sz="1800" dirty="0">
                <a:latin typeface="Arial" panose="020B0604020202020204" pitchFamily="34" charset="0"/>
                <a:cs typeface="Arial" panose="020B0604020202020204" pitchFamily="34" charset="0"/>
              </a:rPr>
              <a:t> claimed the asymptotic logarithmic depende</a:t>
            </a:r>
            <a:r>
              <a:rPr lang="en-US" dirty="0">
                <a:latin typeface="Arial" panose="020B0604020202020204" pitchFamily="34" charset="0"/>
                <a:cs typeface="Arial" panose="020B0604020202020204" pitchFamily="34" charset="0"/>
              </a:rPr>
              <a:t>nce </a:t>
            </a:r>
            <a:endParaRPr lang="en-US" sz="18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0A437CFC-99F8-7718-E7C9-F18BFEC9DC56}"/>
              </a:ext>
            </a:extLst>
          </p:cNvPr>
          <p:cNvSpPr txBox="1"/>
          <p:nvPr/>
        </p:nvSpPr>
        <p:spPr>
          <a:xfrm>
            <a:off x="4572000" y="2194007"/>
            <a:ext cx="4283016" cy="400110"/>
          </a:xfrm>
          <a:prstGeom prst="rect">
            <a:avLst/>
          </a:prstGeom>
          <a:noFill/>
        </p:spPr>
        <p:txBody>
          <a:bodyPr wrap="square">
            <a:spAutoFit/>
          </a:bodyPr>
          <a:lstStyle/>
          <a:p>
            <a:pPr algn="ctr"/>
            <a:r>
              <a:rPr lang="en-US" sz="2000" dirty="0">
                <a:latin typeface="Arial" panose="020B0604020202020204" pitchFamily="34" charset="0"/>
                <a:cs typeface="Arial" panose="020B0604020202020204" pitchFamily="34" charset="0"/>
              </a:rPr>
              <a:t>Challenging numerical observation</a:t>
            </a:r>
          </a:p>
        </p:txBody>
      </p:sp>
      <p:pic>
        <p:nvPicPr>
          <p:cNvPr id="23" name="Рисунок 22">
            <a:extLst>
              <a:ext uri="{FF2B5EF4-FFF2-40B4-BE49-F238E27FC236}">
                <a16:creationId xmlns:a16="http://schemas.microsoft.com/office/drawing/2014/main" id="{4569A82E-D84C-600A-C324-7B70699D2330}"/>
              </a:ext>
            </a:extLst>
          </p:cNvPr>
          <p:cNvPicPr>
            <a:picLocks noChangeAspect="1"/>
          </p:cNvPicPr>
          <p:nvPr/>
        </p:nvPicPr>
        <p:blipFill>
          <a:blip r:embed="rId6"/>
          <a:stretch>
            <a:fillRect/>
          </a:stretch>
        </p:blipFill>
        <p:spPr>
          <a:xfrm>
            <a:off x="4955275" y="3581335"/>
            <a:ext cx="3456314" cy="352818"/>
          </a:xfrm>
          <a:prstGeom prst="rect">
            <a:avLst/>
          </a:prstGeom>
        </p:spPr>
      </p:pic>
      <p:sp>
        <p:nvSpPr>
          <p:cNvPr id="24" name="TextBox 23">
            <a:extLst>
              <a:ext uri="{FF2B5EF4-FFF2-40B4-BE49-F238E27FC236}">
                <a16:creationId xmlns:a16="http://schemas.microsoft.com/office/drawing/2014/main" id="{82261FC8-4EBC-A595-D994-B1E1D1C19E0A}"/>
              </a:ext>
            </a:extLst>
          </p:cNvPr>
          <p:cNvSpPr txBox="1"/>
          <p:nvPr/>
        </p:nvSpPr>
        <p:spPr>
          <a:xfrm>
            <a:off x="4458392" y="4108864"/>
            <a:ext cx="4591924" cy="2031325"/>
          </a:xfrm>
          <a:prstGeom prst="rect">
            <a:avLst/>
          </a:prstGeom>
          <a:noFill/>
        </p:spPr>
        <p:txBody>
          <a:bodyPr wrap="square" rtlCol="0">
            <a:spAutoFit/>
          </a:bodyPr>
          <a:lstStyle/>
          <a:p>
            <a:pPr algn="just"/>
            <a:r>
              <a:rPr lang="en-US" sz="1800" dirty="0">
                <a:latin typeface="Arial" panose="020B0604020202020204" pitchFamily="34" charset="0"/>
                <a:cs typeface="Arial" panose="020B0604020202020204" pitchFamily="34" charset="0"/>
              </a:rPr>
              <a:t>The claim of P. Serna, G. Bunin and A. Nahum  contradicts a mean-field-like theory of unentangled random walks in the uniform lattice of obstacles (</a:t>
            </a:r>
            <a:r>
              <a:rPr lang="en-US" sz="1600" dirty="0">
                <a:solidFill>
                  <a:srgbClr val="FF0000"/>
                </a:solidFill>
                <a:latin typeface="Arial" panose="020B0604020202020204" pitchFamily="34" charset="0"/>
                <a:cs typeface="Arial" panose="020B0604020202020204" pitchFamily="34" charset="0"/>
              </a:rPr>
              <a:t>E. Helfand and D. Pearson, 1983; M. Rubinstein and E. Helfand, 1985; A. Khokhlov and S.N., 1985</a:t>
            </a:r>
            <a:r>
              <a:rPr lang="en-US" sz="1800" dirty="0">
                <a:latin typeface="Arial" panose="020B0604020202020204" pitchFamily="34" charset="0"/>
                <a:cs typeface="Arial" panose="020B0604020202020204" pitchFamily="34" charset="0"/>
              </a:rPr>
              <a:t>), which should give</a:t>
            </a:r>
          </a:p>
        </p:txBody>
      </p:sp>
      <p:pic>
        <p:nvPicPr>
          <p:cNvPr id="26" name="Рисунок 25">
            <a:extLst>
              <a:ext uri="{FF2B5EF4-FFF2-40B4-BE49-F238E27FC236}">
                <a16:creationId xmlns:a16="http://schemas.microsoft.com/office/drawing/2014/main" id="{107CE119-FCDC-CCA3-1E01-AF2159D3F178}"/>
              </a:ext>
            </a:extLst>
          </p:cNvPr>
          <p:cNvPicPr>
            <a:picLocks noChangeAspect="1"/>
          </p:cNvPicPr>
          <p:nvPr/>
        </p:nvPicPr>
        <p:blipFill>
          <a:blip r:embed="rId7"/>
          <a:stretch>
            <a:fillRect/>
          </a:stretch>
        </p:blipFill>
        <p:spPr>
          <a:xfrm>
            <a:off x="5976163" y="6163016"/>
            <a:ext cx="1414538" cy="326682"/>
          </a:xfrm>
          <a:prstGeom prst="rect">
            <a:avLst/>
          </a:prstGeom>
        </p:spPr>
      </p:pic>
    </p:spTree>
    <p:extLst>
      <p:ext uri="{BB962C8B-B14F-4D97-AF65-F5344CB8AC3E}">
        <p14:creationId xmlns:p14="http://schemas.microsoft.com/office/powerpoint/2010/main" val="1727234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a:extLst>
              <a:ext uri="{FF2B5EF4-FFF2-40B4-BE49-F238E27FC236}">
                <a16:creationId xmlns:a16="http://schemas.microsoft.com/office/drawing/2014/main" id="{5E6E9001-2437-51A2-8A93-F8447633981A}"/>
              </a:ext>
            </a:extLst>
          </p:cNvPr>
          <p:cNvGraphicFramePr>
            <a:graphicFrameLocks noChangeAspect="1"/>
          </p:cNvGraphicFramePr>
          <p:nvPr>
            <p:extLst>
              <p:ext uri="{D42A27DB-BD31-4B8C-83A1-F6EECF244321}">
                <p14:modId xmlns:p14="http://schemas.microsoft.com/office/powerpoint/2010/main" val="686520390"/>
              </p:ext>
            </p:extLst>
          </p:nvPr>
        </p:nvGraphicFramePr>
        <p:xfrm>
          <a:off x="895708" y="724408"/>
          <a:ext cx="7350996" cy="5409184"/>
        </p:xfrm>
        <a:graphic>
          <a:graphicData uri="http://schemas.openxmlformats.org/presentationml/2006/ole">
            <mc:AlternateContent xmlns:mc="http://schemas.openxmlformats.org/markup-compatibility/2006">
              <mc:Choice xmlns:v="urn:schemas-microsoft-com:vml" Requires="v">
                <p:oleObj name="CorelDRAW" r:id="rId2" imgW="12162128" imgH="8949143" progId="CorelDraw.Graphic.26">
                  <p:embed/>
                </p:oleObj>
              </mc:Choice>
              <mc:Fallback>
                <p:oleObj name="CorelDRAW" r:id="rId2" imgW="12162128" imgH="8949143" progId="CorelDraw.Graphic.26">
                  <p:embed/>
                  <p:pic>
                    <p:nvPicPr>
                      <p:cNvPr id="2" name="Объект 1">
                        <a:extLst>
                          <a:ext uri="{FF2B5EF4-FFF2-40B4-BE49-F238E27FC236}">
                            <a16:creationId xmlns:a16="http://schemas.microsoft.com/office/drawing/2014/main" id="{5E6E9001-2437-51A2-8A93-F8447633981A}"/>
                          </a:ext>
                        </a:extLst>
                      </p:cNvPr>
                      <p:cNvPicPr/>
                      <p:nvPr/>
                    </p:nvPicPr>
                    <p:blipFill>
                      <a:blip r:embed="rId3"/>
                      <a:stretch>
                        <a:fillRect/>
                      </a:stretch>
                    </p:blipFill>
                    <p:spPr>
                      <a:xfrm>
                        <a:off x="895708" y="724408"/>
                        <a:ext cx="7350996" cy="5409184"/>
                      </a:xfrm>
                      <a:prstGeom prst="rect">
                        <a:avLst/>
                      </a:prstGeom>
                    </p:spPr>
                  </p:pic>
                </p:oleObj>
              </mc:Fallback>
            </mc:AlternateContent>
          </a:graphicData>
        </a:graphic>
      </p:graphicFrame>
    </p:spTree>
    <p:extLst>
      <p:ext uri="{BB962C8B-B14F-4D97-AF65-F5344CB8AC3E}">
        <p14:creationId xmlns:p14="http://schemas.microsoft.com/office/powerpoint/2010/main" val="2668296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6"/>
          <p:cNvSpPr txBox="1">
            <a:spLocks noChangeArrowheads="1"/>
          </p:cNvSpPr>
          <p:nvPr/>
        </p:nvSpPr>
        <p:spPr bwMode="auto">
          <a:xfrm>
            <a:off x="107950" y="314325"/>
            <a:ext cx="89296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ru-RU" sz="2400" dirty="0"/>
              <a:t>Reference model: Unentangled loop in a lattice of obstacles </a:t>
            </a:r>
            <a:endParaRPr lang="ru-RU" altLang="ru-RU" sz="2400" dirty="0"/>
          </a:p>
        </p:txBody>
      </p:sp>
      <p:graphicFrame>
        <p:nvGraphicFramePr>
          <p:cNvPr id="11" name="Объект 10">
            <a:extLst>
              <a:ext uri="{FF2B5EF4-FFF2-40B4-BE49-F238E27FC236}">
                <a16:creationId xmlns:a16="http://schemas.microsoft.com/office/drawing/2014/main" id="{BAA57A8F-3078-CB7C-A84A-EE9D44C4DFDC}"/>
              </a:ext>
            </a:extLst>
          </p:cNvPr>
          <p:cNvGraphicFramePr>
            <a:graphicFrameLocks noChangeAspect="1"/>
          </p:cNvGraphicFramePr>
          <p:nvPr>
            <p:extLst>
              <p:ext uri="{D42A27DB-BD31-4B8C-83A1-F6EECF244321}">
                <p14:modId xmlns:p14="http://schemas.microsoft.com/office/powerpoint/2010/main" val="4020283808"/>
              </p:ext>
            </p:extLst>
          </p:nvPr>
        </p:nvGraphicFramePr>
        <p:xfrm>
          <a:off x="505257" y="5209706"/>
          <a:ext cx="8113776" cy="1381878"/>
        </p:xfrm>
        <a:graphic>
          <a:graphicData uri="http://schemas.openxmlformats.org/presentationml/2006/ole">
            <mc:AlternateContent xmlns:mc="http://schemas.openxmlformats.org/markup-compatibility/2006">
              <mc:Choice xmlns:v="urn:schemas-microsoft-com:vml" Requires="v">
                <p:oleObj name="CorelDRAW" r:id="rId2" imgW="10161688" imgH="1730003" progId="CorelDraw.Graphic.26">
                  <p:embed/>
                </p:oleObj>
              </mc:Choice>
              <mc:Fallback>
                <p:oleObj name="CorelDRAW" r:id="rId2" imgW="10161688" imgH="1730003" progId="CorelDraw.Graphic.26">
                  <p:embed/>
                  <p:pic>
                    <p:nvPicPr>
                      <p:cNvPr id="11" name="Объект 10">
                        <a:extLst>
                          <a:ext uri="{FF2B5EF4-FFF2-40B4-BE49-F238E27FC236}">
                            <a16:creationId xmlns:a16="http://schemas.microsoft.com/office/drawing/2014/main" id="{BAA57A8F-3078-CB7C-A84A-EE9D44C4DFDC}"/>
                          </a:ext>
                        </a:extLst>
                      </p:cNvPr>
                      <p:cNvPicPr/>
                      <p:nvPr/>
                    </p:nvPicPr>
                    <p:blipFill>
                      <a:blip r:embed="rId3"/>
                      <a:stretch>
                        <a:fillRect/>
                      </a:stretch>
                    </p:blipFill>
                    <p:spPr>
                      <a:xfrm>
                        <a:off x="505257" y="5209706"/>
                        <a:ext cx="8113776" cy="1381878"/>
                      </a:xfrm>
                      <a:prstGeom prst="rect">
                        <a:avLst/>
                      </a:prstGeom>
                    </p:spPr>
                  </p:pic>
                </p:oleObj>
              </mc:Fallback>
            </mc:AlternateContent>
          </a:graphicData>
        </a:graphic>
      </p:graphicFrame>
      <p:sp>
        <p:nvSpPr>
          <p:cNvPr id="12" name="TextBox 11">
            <a:extLst>
              <a:ext uri="{FF2B5EF4-FFF2-40B4-BE49-F238E27FC236}">
                <a16:creationId xmlns:a16="http://schemas.microsoft.com/office/drawing/2014/main" id="{3598977C-0956-EB5D-9152-1A66A2DDB80F}"/>
              </a:ext>
            </a:extLst>
          </p:cNvPr>
          <p:cNvSpPr txBox="1"/>
          <p:nvPr/>
        </p:nvSpPr>
        <p:spPr>
          <a:xfrm>
            <a:off x="4339127" y="1383769"/>
            <a:ext cx="4698511" cy="707886"/>
          </a:xfrm>
          <a:prstGeom prst="rect">
            <a:avLst/>
          </a:prstGeom>
          <a:noFill/>
        </p:spPr>
        <p:txBody>
          <a:bodyPr wrap="square" rtlCol="0">
            <a:spAutoFit/>
          </a:bodyPr>
          <a:lstStyle/>
          <a:p>
            <a:pPr algn="ctr"/>
            <a:r>
              <a:rPr lang="en-US" sz="2000" dirty="0">
                <a:latin typeface="Arial" panose="020B0604020202020204" pitchFamily="34" charset="0"/>
                <a:cs typeface="Arial" panose="020B0604020202020204" pitchFamily="34" charset="0"/>
              </a:rPr>
              <a:t>Typical size of a random loop (“Brownian bridge”) on a uniform tree</a:t>
            </a:r>
            <a:endParaRPr lang="en-US" sz="2000" dirty="0"/>
          </a:p>
        </p:txBody>
      </p:sp>
      <p:sp>
        <p:nvSpPr>
          <p:cNvPr id="13" name="TextBox 12">
            <a:extLst>
              <a:ext uri="{FF2B5EF4-FFF2-40B4-BE49-F238E27FC236}">
                <a16:creationId xmlns:a16="http://schemas.microsoft.com/office/drawing/2014/main" id="{599DF0F4-7606-2CFC-B0B5-0E1E738BA866}"/>
              </a:ext>
            </a:extLst>
          </p:cNvPr>
          <p:cNvSpPr txBox="1"/>
          <p:nvPr/>
        </p:nvSpPr>
        <p:spPr>
          <a:xfrm>
            <a:off x="4301612" y="2999162"/>
            <a:ext cx="4782590" cy="707886"/>
          </a:xfrm>
          <a:prstGeom prst="rect">
            <a:avLst/>
          </a:prstGeom>
          <a:noFill/>
        </p:spPr>
        <p:txBody>
          <a:bodyPr wrap="square" rtlCol="0">
            <a:spAutoFit/>
          </a:bodyPr>
          <a:lstStyle/>
          <a:p>
            <a:pPr algn="ctr"/>
            <a:r>
              <a:rPr lang="en-US" sz="2000" dirty="0">
                <a:latin typeface="Arial" panose="020B0604020202020204" pitchFamily="34" charset="0"/>
                <a:cs typeface="Arial" panose="020B0604020202020204" pitchFamily="34" charset="0"/>
              </a:rPr>
              <a:t>Distances on the tree randomly fluctuate in space, and have typical spatial size</a:t>
            </a:r>
            <a:endParaRPr lang="en-US" sz="2000" dirty="0"/>
          </a:p>
        </p:txBody>
      </p:sp>
      <p:pic>
        <p:nvPicPr>
          <p:cNvPr id="14" name="Рисунок 13">
            <a:extLst>
              <a:ext uri="{FF2B5EF4-FFF2-40B4-BE49-F238E27FC236}">
                <a16:creationId xmlns:a16="http://schemas.microsoft.com/office/drawing/2014/main" id="{E76461F1-19DF-1567-D3A7-9750B581FE04}"/>
              </a:ext>
            </a:extLst>
          </p:cNvPr>
          <p:cNvPicPr>
            <a:picLocks noChangeAspect="1"/>
          </p:cNvPicPr>
          <p:nvPr/>
        </p:nvPicPr>
        <p:blipFill>
          <a:blip r:embed="rId4"/>
          <a:stretch>
            <a:fillRect/>
          </a:stretch>
        </p:blipFill>
        <p:spPr>
          <a:xfrm>
            <a:off x="5539387" y="3793003"/>
            <a:ext cx="2307039" cy="359350"/>
          </a:xfrm>
          <a:prstGeom prst="rect">
            <a:avLst/>
          </a:prstGeom>
        </p:spPr>
      </p:pic>
      <p:pic>
        <p:nvPicPr>
          <p:cNvPr id="15" name="Рисунок 14">
            <a:extLst>
              <a:ext uri="{FF2B5EF4-FFF2-40B4-BE49-F238E27FC236}">
                <a16:creationId xmlns:a16="http://schemas.microsoft.com/office/drawing/2014/main" id="{26CEEE4B-9512-8CC2-32DD-5F6D4E8E4D47}"/>
              </a:ext>
            </a:extLst>
          </p:cNvPr>
          <p:cNvPicPr>
            <a:picLocks noChangeAspect="1"/>
          </p:cNvPicPr>
          <p:nvPr/>
        </p:nvPicPr>
        <p:blipFill>
          <a:blip r:embed="rId5"/>
          <a:stretch>
            <a:fillRect/>
          </a:stretch>
        </p:blipFill>
        <p:spPr>
          <a:xfrm>
            <a:off x="6184424" y="2241502"/>
            <a:ext cx="1016965" cy="330605"/>
          </a:xfrm>
          <a:prstGeom prst="rect">
            <a:avLst/>
          </a:prstGeom>
        </p:spPr>
      </p:pic>
      <p:graphicFrame>
        <p:nvGraphicFramePr>
          <p:cNvPr id="16" name="Объект 15">
            <a:extLst>
              <a:ext uri="{FF2B5EF4-FFF2-40B4-BE49-F238E27FC236}">
                <a16:creationId xmlns:a16="http://schemas.microsoft.com/office/drawing/2014/main" id="{B795FCCA-3CEA-506B-3F14-D52E3EF5C81E}"/>
              </a:ext>
            </a:extLst>
          </p:cNvPr>
          <p:cNvGraphicFramePr>
            <a:graphicFrameLocks noChangeAspect="1"/>
          </p:cNvGraphicFramePr>
          <p:nvPr>
            <p:extLst>
              <p:ext uri="{D42A27DB-BD31-4B8C-83A1-F6EECF244321}">
                <p14:modId xmlns:p14="http://schemas.microsoft.com/office/powerpoint/2010/main" val="2756688788"/>
              </p:ext>
            </p:extLst>
          </p:nvPr>
        </p:nvGraphicFramePr>
        <p:xfrm>
          <a:off x="505257" y="1164251"/>
          <a:ext cx="3842919" cy="3520886"/>
        </p:xfrm>
        <a:graphic>
          <a:graphicData uri="http://schemas.openxmlformats.org/presentationml/2006/ole">
            <mc:AlternateContent xmlns:mc="http://schemas.openxmlformats.org/markup-compatibility/2006">
              <mc:Choice xmlns:v="urn:schemas-microsoft-com:vml" Requires="v">
                <p:oleObj name="CorelDRAW" r:id="rId6" imgW="5115020" imgH="4685692" progId="CorelDraw.Graphic.26">
                  <p:embed/>
                </p:oleObj>
              </mc:Choice>
              <mc:Fallback>
                <p:oleObj name="CorelDRAW" r:id="rId6" imgW="5115020" imgH="4685692" progId="CorelDraw.Graphic.26">
                  <p:embed/>
                  <p:pic>
                    <p:nvPicPr>
                      <p:cNvPr id="16" name="Объект 15">
                        <a:extLst>
                          <a:ext uri="{FF2B5EF4-FFF2-40B4-BE49-F238E27FC236}">
                            <a16:creationId xmlns:a16="http://schemas.microsoft.com/office/drawing/2014/main" id="{B795FCCA-3CEA-506B-3F14-D52E3EF5C81E}"/>
                          </a:ext>
                        </a:extLst>
                      </p:cNvPr>
                      <p:cNvPicPr/>
                      <p:nvPr/>
                    </p:nvPicPr>
                    <p:blipFill>
                      <a:blip r:embed="rId7"/>
                      <a:stretch>
                        <a:fillRect/>
                      </a:stretch>
                    </p:blipFill>
                    <p:spPr>
                      <a:xfrm>
                        <a:off x="505257" y="1164251"/>
                        <a:ext cx="3842919" cy="3520886"/>
                      </a:xfrm>
                      <a:prstGeom prst="rect">
                        <a:avLst/>
                      </a:prstGeom>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248E45B7-A0E2-D818-9DD6-2CE31147B515}"/>
              </a:ext>
            </a:extLst>
          </p:cNvPr>
          <p:cNvGraphicFramePr>
            <a:graphicFrameLocks noChangeAspect="1"/>
          </p:cNvGraphicFramePr>
          <p:nvPr>
            <p:extLst>
              <p:ext uri="{D42A27DB-BD31-4B8C-83A1-F6EECF244321}">
                <p14:modId xmlns:p14="http://schemas.microsoft.com/office/powerpoint/2010/main" val="2020281298"/>
              </p:ext>
            </p:extLst>
          </p:nvPr>
        </p:nvGraphicFramePr>
        <p:xfrm>
          <a:off x="515112" y="1229391"/>
          <a:ext cx="8113776" cy="4430883"/>
        </p:xfrm>
        <a:graphic>
          <a:graphicData uri="http://schemas.openxmlformats.org/presentationml/2006/ole">
            <mc:AlternateContent xmlns:mc="http://schemas.openxmlformats.org/markup-compatibility/2006">
              <mc:Choice xmlns:v="urn:schemas-microsoft-com:vml" Requires="v">
                <p:oleObj name="CorelDRAW" r:id="rId2" imgW="10161688" imgH="5550238" progId="CorelDraw.Graphic.26">
                  <p:embed/>
                </p:oleObj>
              </mc:Choice>
              <mc:Fallback>
                <p:oleObj name="CorelDRAW" r:id="rId2" imgW="10161688" imgH="5550238" progId="CorelDraw.Graphic.26">
                  <p:embed/>
                  <p:pic>
                    <p:nvPicPr>
                      <p:cNvPr id="4" name="Объект 3">
                        <a:extLst>
                          <a:ext uri="{FF2B5EF4-FFF2-40B4-BE49-F238E27FC236}">
                            <a16:creationId xmlns:a16="http://schemas.microsoft.com/office/drawing/2014/main" id="{248E45B7-A0E2-D818-9DD6-2CE31147B515}"/>
                          </a:ext>
                        </a:extLst>
                      </p:cNvPr>
                      <p:cNvPicPr/>
                      <p:nvPr/>
                    </p:nvPicPr>
                    <p:blipFill>
                      <a:blip r:embed="rId3"/>
                      <a:stretch>
                        <a:fillRect/>
                      </a:stretch>
                    </p:blipFill>
                    <p:spPr>
                      <a:xfrm>
                        <a:off x="515112" y="1229391"/>
                        <a:ext cx="8113776" cy="4430883"/>
                      </a:xfrm>
                      <a:prstGeom prst="rect">
                        <a:avLst/>
                      </a:prstGeom>
                    </p:spPr>
                  </p:pic>
                </p:oleObj>
              </mc:Fallback>
            </mc:AlternateContent>
          </a:graphicData>
        </a:graphic>
      </p:graphicFrame>
      <p:sp>
        <p:nvSpPr>
          <p:cNvPr id="5" name="Text Box 6">
            <a:extLst>
              <a:ext uri="{FF2B5EF4-FFF2-40B4-BE49-F238E27FC236}">
                <a16:creationId xmlns:a16="http://schemas.microsoft.com/office/drawing/2014/main" id="{C032CB34-5B50-F917-F66F-55DC7C44A532}"/>
              </a:ext>
            </a:extLst>
          </p:cNvPr>
          <p:cNvSpPr txBox="1">
            <a:spLocks noChangeArrowheads="1"/>
          </p:cNvSpPr>
          <p:nvPr/>
        </p:nvSpPr>
        <p:spPr bwMode="auto">
          <a:xfrm>
            <a:off x="107950" y="314325"/>
            <a:ext cx="89296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ru-RU" sz="2400" dirty="0"/>
              <a:t>Unentangled loop in a lattice of obstacles with a cavity</a:t>
            </a:r>
            <a:endParaRPr lang="ru-RU" altLang="ru-RU" sz="2400" dirty="0"/>
          </a:p>
        </p:txBody>
      </p:sp>
      <p:sp>
        <p:nvSpPr>
          <p:cNvPr id="6" name="Text Box 6">
            <a:extLst>
              <a:ext uri="{FF2B5EF4-FFF2-40B4-BE49-F238E27FC236}">
                <a16:creationId xmlns:a16="http://schemas.microsoft.com/office/drawing/2014/main" id="{659A4E5C-7C90-51A7-D6A0-5D673F3CB7D9}"/>
              </a:ext>
            </a:extLst>
          </p:cNvPr>
          <p:cNvSpPr txBox="1">
            <a:spLocks noChangeArrowheads="1"/>
          </p:cNvSpPr>
          <p:nvPr/>
        </p:nvSpPr>
        <p:spPr bwMode="auto">
          <a:xfrm>
            <a:off x="107950" y="5930795"/>
            <a:ext cx="89296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ru-RU" sz="2000" dirty="0"/>
              <a:t>Unentangled loop is localized on a cavity</a:t>
            </a:r>
            <a:endParaRPr lang="ru-RU" altLang="ru-RU" sz="2000" dirty="0"/>
          </a:p>
        </p:txBody>
      </p:sp>
    </p:spTree>
    <p:extLst>
      <p:ext uri="{BB962C8B-B14F-4D97-AF65-F5344CB8AC3E}">
        <p14:creationId xmlns:p14="http://schemas.microsoft.com/office/powerpoint/2010/main" val="3130549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88DA2D-68AC-9CD2-840D-269BA5896BE2}"/>
              </a:ext>
            </a:extLst>
          </p:cNvPr>
          <p:cNvSpPr txBox="1"/>
          <p:nvPr/>
        </p:nvSpPr>
        <p:spPr>
          <a:xfrm>
            <a:off x="313112" y="79834"/>
            <a:ext cx="8517775" cy="830997"/>
          </a:xfrm>
          <a:prstGeom prst="rect">
            <a:avLst/>
          </a:prstGeom>
          <a:noFill/>
        </p:spPr>
        <p:txBody>
          <a:bodyPr wrap="square" rtlCol="0">
            <a:spAutoFit/>
          </a:bodyPr>
          <a:lstStyle/>
          <a:p>
            <a:pPr algn="ctr">
              <a:spcAft>
                <a:spcPts val="600"/>
              </a:spcAft>
            </a:pPr>
            <a:r>
              <a:rPr lang="en-US" sz="2400" dirty="0">
                <a:latin typeface="Arial" panose="020B0604020202020204" pitchFamily="34" charset="0"/>
                <a:cs typeface="Arial" panose="020B0604020202020204" pitchFamily="34" charset="0"/>
              </a:rPr>
              <a:t>What happens with unentangled paths in the </a:t>
            </a:r>
            <a:r>
              <a:rPr lang="en-US" sz="2400" i="1" dirty="0">
                <a:latin typeface="Arial" panose="020B0604020202020204" pitchFamily="34" charset="0"/>
                <a:cs typeface="Arial" panose="020B0604020202020204" pitchFamily="34" charset="0"/>
              </a:rPr>
              <a:t>nonuniform</a:t>
            </a:r>
            <a:r>
              <a:rPr lang="en-US" sz="2400" dirty="0">
                <a:latin typeface="Arial" panose="020B0604020202020204" pitchFamily="34" charset="0"/>
                <a:cs typeface="Arial" panose="020B0604020202020204" pitchFamily="34" charset="0"/>
              </a:rPr>
              <a:t> array of obstacles</a:t>
            </a:r>
          </a:p>
        </p:txBody>
      </p:sp>
      <p:pic>
        <p:nvPicPr>
          <p:cNvPr id="5" name="Рисунок 4">
            <a:extLst>
              <a:ext uri="{FF2B5EF4-FFF2-40B4-BE49-F238E27FC236}">
                <a16:creationId xmlns:a16="http://schemas.microsoft.com/office/drawing/2014/main" id="{DAE78B1F-6FF7-45C0-000C-6F949D69DB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030" y="1369906"/>
            <a:ext cx="2644055" cy="2644055"/>
          </a:xfrm>
          <a:prstGeom prst="rect">
            <a:avLst/>
          </a:prstGeom>
        </p:spPr>
      </p:pic>
      <p:sp>
        <p:nvSpPr>
          <p:cNvPr id="3" name="TextBox 2">
            <a:extLst>
              <a:ext uri="{FF2B5EF4-FFF2-40B4-BE49-F238E27FC236}">
                <a16:creationId xmlns:a16="http://schemas.microsoft.com/office/drawing/2014/main" id="{671B2296-CE01-0ACF-FB9A-2528E2E50770}"/>
              </a:ext>
            </a:extLst>
          </p:cNvPr>
          <p:cNvSpPr txBox="1"/>
          <p:nvPr/>
        </p:nvSpPr>
        <p:spPr>
          <a:xfrm>
            <a:off x="581678" y="871751"/>
            <a:ext cx="2521740" cy="523220"/>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Loop on a line without lattice of obstacles,                    .</a:t>
            </a:r>
          </a:p>
        </p:txBody>
      </p:sp>
      <p:pic>
        <p:nvPicPr>
          <p:cNvPr id="8" name="Рисунок 7">
            <a:extLst>
              <a:ext uri="{FF2B5EF4-FFF2-40B4-BE49-F238E27FC236}">
                <a16:creationId xmlns:a16="http://schemas.microsoft.com/office/drawing/2014/main" id="{291CF1A3-57CC-677C-6B85-3D9321E75DF5}"/>
              </a:ext>
            </a:extLst>
          </p:cNvPr>
          <p:cNvPicPr>
            <a:picLocks noChangeAspect="1"/>
          </p:cNvPicPr>
          <p:nvPr/>
        </p:nvPicPr>
        <p:blipFill>
          <a:blip r:embed="rId3"/>
          <a:stretch>
            <a:fillRect/>
          </a:stretch>
        </p:blipFill>
        <p:spPr>
          <a:xfrm>
            <a:off x="1872199" y="1147600"/>
            <a:ext cx="922022" cy="184404"/>
          </a:xfrm>
          <a:prstGeom prst="rect">
            <a:avLst/>
          </a:prstGeom>
        </p:spPr>
      </p:pic>
    </p:spTree>
    <p:extLst>
      <p:ext uri="{BB962C8B-B14F-4D97-AF65-F5344CB8AC3E}">
        <p14:creationId xmlns:p14="http://schemas.microsoft.com/office/powerpoint/2010/main" val="3227640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88DA2D-68AC-9CD2-840D-269BA5896BE2}"/>
              </a:ext>
            </a:extLst>
          </p:cNvPr>
          <p:cNvSpPr txBox="1"/>
          <p:nvPr/>
        </p:nvSpPr>
        <p:spPr>
          <a:xfrm>
            <a:off x="313112" y="79834"/>
            <a:ext cx="8517775" cy="830997"/>
          </a:xfrm>
          <a:prstGeom prst="rect">
            <a:avLst/>
          </a:prstGeom>
          <a:noFill/>
        </p:spPr>
        <p:txBody>
          <a:bodyPr wrap="square" rtlCol="0">
            <a:spAutoFit/>
          </a:bodyPr>
          <a:lstStyle/>
          <a:p>
            <a:pPr algn="ctr">
              <a:spcAft>
                <a:spcPts val="600"/>
              </a:spcAft>
            </a:pPr>
            <a:r>
              <a:rPr lang="en-US" sz="2400" dirty="0">
                <a:latin typeface="Arial" panose="020B0604020202020204" pitchFamily="34" charset="0"/>
                <a:cs typeface="Arial" panose="020B0604020202020204" pitchFamily="34" charset="0"/>
              </a:rPr>
              <a:t>What happens with unentangled paths in the </a:t>
            </a:r>
            <a:r>
              <a:rPr lang="en-US" sz="2400" i="1" dirty="0">
                <a:latin typeface="Arial" panose="020B0604020202020204" pitchFamily="34" charset="0"/>
                <a:cs typeface="Arial" panose="020B0604020202020204" pitchFamily="34" charset="0"/>
              </a:rPr>
              <a:t>nonuniform</a:t>
            </a:r>
            <a:r>
              <a:rPr lang="en-US" sz="2400" dirty="0">
                <a:latin typeface="Arial" panose="020B0604020202020204" pitchFamily="34" charset="0"/>
                <a:cs typeface="Arial" panose="020B0604020202020204" pitchFamily="34" charset="0"/>
              </a:rPr>
              <a:t> array of obstacles</a:t>
            </a:r>
          </a:p>
        </p:txBody>
      </p:sp>
      <p:pic>
        <p:nvPicPr>
          <p:cNvPr id="3" name="Рисунок 2">
            <a:extLst>
              <a:ext uri="{FF2B5EF4-FFF2-40B4-BE49-F238E27FC236}">
                <a16:creationId xmlns:a16="http://schemas.microsoft.com/office/drawing/2014/main" id="{433EFCD1-ECCC-B948-E89B-184E109BD5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7918" y="1375444"/>
            <a:ext cx="2644055" cy="2644055"/>
          </a:xfrm>
          <a:prstGeom prst="rect">
            <a:avLst/>
          </a:prstGeom>
        </p:spPr>
      </p:pic>
      <p:pic>
        <p:nvPicPr>
          <p:cNvPr id="5" name="Рисунок 4">
            <a:extLst>
              <a:ext uri="{FF2B5EF4-FFF2-40B4-BE49-F238E27FC236}">
                <a16:creationId xmlns:a16="http://schemas.microsoft.com/office/drawing/2014/main" id="{DAE78B1F-6FF7-45C0-000C-6F949D69DB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030" y="1369906"/>
            <a:ext cx="2644055" cy="2644055"/>
          </a:xfrm>
          <a:prstGeom prst="rect">
            <a:avLst/>
          </a:prstGeom>
        </p:spPr>
      </p:pic>
      <p:sp>
        <p:nvSpPr>
          <p:cNvPr id="7" name="TextBox 6">
            <a:extLst>
              <a:ext uri="{FF2B5EF4-FFF2-40B4-BE49-F238E27FC236}">
                <a16:creationId xmlns:a16="http://schemas.microsoft.com/office/drawing/2014/main" id="{63D4E89F-18F3-50C4-BE16-83AF2AED1601}"/>
              </a:ext>
            </a:extLst>
          </p:cNvPr>
          <p:cNvSpPr txBox="1"/>
          <p:nvPr/>
        </p:nvSpPr>
        <p:spPr>
          <a:xfrm>
            <a:off x="581678" y="871751"/>
            <a:ext cx="2521740" cy="523220"/>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Loop on a line without lattice of obstacles,                    .</a:t>
            </a:r>
          </a:p>
        </p:txBody>
      </p:sp>
      <p:sp>
        <p:nvSpPr>
          <p:cNvPr id="8" name="TextBox 7">
            <a:extLst>
              <a:ext uri="{FF2B5EF4-FFF2-40B4-BE49-F238E27FC236}">
                <a16:creationId xmlns:a16="http://schemas.microsoft.com/office/drawing/2014/main" id="{7124AE54-52E7-DB96-5E00-163DF4A0A163}"/>
              </a:ext>
            </a:extLst>
          </p:cNvPr>
          <p:cNvSpPr txBox="1"/>
          <p:nvPr/>
        </p:nvSpPr>
        <p:spPr>
          <a:xfrm>
            <a:off x="3177263" y="871751"/>
            <a:ext cx="2736521" cy="523220"/>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Unentangled loop in uniform lattice of obstacles,                    .</a:t>
            </a:r>
          </a:p>
        </p:txBody>
      </p:sp>
      <p:pic>
        <p:nvPicPr>
          <p:cNvPr id="10" name="Рисунок 9">
            <a:extLst>
              <a:ext uri="{FF2B5EF4-FFF2-40B4-BE49-F238E27FC236}">
                <a16:creationId xmlns:a16="http://schemas.microsoft.com/office/drawing/2014/main" id="{77F0F546-23EE-F866-A71E-9E36D55F54D6}"/>
              </a:ext>
            </a:extLst>
          </p:cNvPr>
          <p:cNvPicPr>
            <a:picLocks noChangeAspect="1"/>
          </p:cNvPicPr>
          <p:nvPr/>
        </p:nvPicPr>
        <p:blipFill>
          <a:blip r:embed="rId4"/>
          <a:stretch>
            <a:fillRect/>
          </a:stretch>
        </p:blipFill>
        <p:spPr>
          <a:xfrm>
            <a:off x="1872199" y="1147600"/>
            <a:ext cx="922022" cy="184404"/>
          </a:xfrm>
          <a:prstGeom prst="rect">
            <a:avLst/>
          </a:prstGeom>
        </p:spPr>
      </p:pic>
      <p:pic>
        <p:nvPicPr>
          <p:cNvPr id="11" name="Рисунок 10">
            <a:extLst>
              <a:ext uri="{FF2B5EF4-FFF2-40B4-BE49-F238E27FC236}">
                <a16:creationId xmlns:a16="http://schemas.microsoft.com/office/drawing/2014/main" id="{C8D70F96-BCEA-C62D-88EB-4C1636EB2322}"/>
              </a:ext>
            </a:extLst>
          </p:cNvPr>
          <p:cNvPicPr>
            <a:picLocks noChangeAspect="1"/>
          </p:cNvPicPr>
          <p:nvPr/>
        </p:nvPicPr>
        <p:blipFill>
          <a:blip r:embed="rId5"/>
          <a:stretch>
            <a:fillRect/>
          </a:stretch>
        </p:blipFill>
        <p:spPr>
          <a:xfrm>
            <a:off x="4830108" y="1147969"/>
            <a:ext cx="922022" cy="184404"/>
          </a:xfrm>
          <a:prstGeom prst="rect">
            <a:avLst/>
          </a:prstGeom>
        </p:spPr>
      </p:pic>
    </p:spTree>
    <p:extLst>
      <p:ext uri="{BB962C8B-B14F-4D97-AF65-F5344CB8AC3E}">
        <p14:creationId xmlns:p14="http://schemas.microsoft.com/office/powerpoint/2010/main" val="4011492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88DA2D-68AC-9CD2-840D-269BA5896BE2}"/>
              </a:ext>
            </a:extLst>
          </p:cNvPr>
          <p:cNvSpPr txBox="1"/>
          <p:nvPr/>
        </p:nvSpPr>
        <p:spPr>
          <a:xfrm>
            <a:off x="313112" y="79834"/>
            <a:ext cx="8517775" cy="830997"/>
          </a:xfrm>
          <a:prstGeom prst="rect">
            <a:avLst/>
          </a:prstGeom>
          <a:noFill/>
        </p:spPr>
        <p:txBody>
          <a:bodyPr wrap="square" rtlCol="0">
            <a:spAutoFit/>
          </a:bodyPr>
          <a:lstStyle/>
          <a:p>
            <a:pPr algn="ctr">
              <a:spcAft>
                <a:spcPts val="600"/>
              </a:spcAft>
            </a:pPr>
            <a:r>
              <a:rPr lang="en-US" sz="2400" dirty="0">
                <a:latin typeface="Arial" panose="020B0604020202020204" pitchFamily="34" charset="0"/>
                <a:cs typeface="Arial" panose="020B0604020202020204" pitchFamily="34" charset="0"/>
              </a:rPr>
              <a:t>What happens with unentangled paths in the </a:t>
            </a:r>
            <a:r>
              <a:rPr lang="en-US" sz="2400" i="1" dirty="0">
                <a:latin typeface="Arial" panose="020B0604020202020204" pitchFamily="34" charset="0"/>
                <a:cs typeface="Arial" panose="020B0604020202020204" pitchFamily="34" charset="0"/>
              </a:rPr>
              <a:t>nonuniform</a:t>
            </a:r>
            <a:r>
              <a:rPr lang="en-US" sz="2400" dirty="0">
                <a:latin typeface="Arial" panose="020B0604020202020204" pitchFamily="34" charset="0"/>
                <a:cs typeface="Arial" panose="020B0604020202020204" pitchFamily="34" charset="0"/>
              </a:rPr>
              <a:t> array of obstacles</a:t>
            </a:r>
          </a:p>
        </p:txBody>
      </p:sp>
      <p:pic>
        <p:nvPicPr>
          <p:cNvPr id="3" name="Рисунок 2">
            <a:extLst>
              <a:ext uri="{FF2B5EF4-FFF2-40B4-BE49-F238E27FC236}">
                <a16:creationId xmlns:a16="http://schemas.microsoft.com/office/drawing/2014/main" id="{433EFCD1-ECCC-B948-E89B-184E109BD5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7918" y="1375444"/>
            <a:ext cx="2644055" cy="2644055"/>
          </a:xfrm>
          <a:prstGeom prst="rect">
            <a:avLst/>
          </a:prstGeom>
        </p:spPr>
      </p:pic>
      <p:pic>
        <p:nvPicPr>
          <p:cNvPr id="5" name="Рисунок 4">
            <a:extLst>
              <a:ext uri="{FF2B5EF4-FFF2-40B4-BE49-F238E27FC236}">
                <a16:creationId xmlns:a16="http://schemas.microsoft.com/office/drawing/2014/main" id="{DAE78B1F-6FF7-45C0-000C-6F949D69DB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030" y="1369906"/>
            <a:ext cx="2644055" cy="2644055"/>
          </a:xfrm>
          <a:prstGeom prst="rect">
            <a:avLst/>
          </a:prstGeom>
        </p:spPr>
      </p:pic>
      <p:pic>
        <p:nvPicPr>
          <p:cNvPr id="7" name="Рисунок 6">
            <a:extLst>
              <a:ext uri="{FF2B5EF4-FFF2-40B4-BE49-F238E27FC236}">
                <a16:creationId xmlns:a16="http://schemas.microsoft.com/office/drawing/2014/main" id="{FD91862B-D78F-5595-A608-80C9E52D8E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7630" y="1369906"/>
            <a:ext cx="2644055" cy="2644055"/>
          </a:xfrm>
          <a:prstGeom prst="rect">
            <a:avLst/>
          </a:prstGeom>
        </p:spPr>
      </p:pic>
      <p:sp>
        <p:nvSpPr>
          <p:cNvPr id="9" name="TextBox 8">
            <a:extLst>
              <a:ext uri="{FF2B5EF4-FFF2-40B4-BE49-F238E27FC236}">
                <a16:creationId xmlns:a16="http://schemas.microsoft.com/office/drawing/2014/main" id="{D093518F-1215-637A-B7FD-96182519CB61}"/>
              </a:ext>
            </a:extLst>
          </p:cNvPr>
          <p:cNvSpPr txBox="1"/>
          <p:nvPr/>
        </p:nvSpPr>
        <p:spPr>
          <a:xfrm>
            <a:off x="581678" y="871751"/>
            <a:ext cx="2521740" cy="523220"/>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Loop on a line without lattice of obstacles,                    .</a:t>
            </a:r>
          </a:p>
        </p:txBody>
      </p:sp>
      <p:sp>
        <p:nvSpPr>
          <p:cNvPr id="10" name="TextBox 9">
            <a:extLst>
              <a:ext uri="{FF2B5EF4-FFF2-40B4-BE49-F238E27FC236}">
                <a16:creationId xmlns:a16="http://schemas.microsoft.com/office/drawing/2014/main" id="{4488B935-D180-3DC1-E670-9DAACEC9DA45}"/>
              </a:ext>
            </a:extLst>
          </p:cNvPr>
          <p:cNvSpPr txBox="1"/>
          <p:nvPr/>
        </p:nvSpPr>
        <p:spPr>
          <a:xfrm>
            <a:off x="3177263" y="871751"/>
            <a:ext cx="2736521" cy="523220"/>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Unentangled loop in uniform lattice of obstacles,                    .</a:t>
            </a:r>
          </a:p>
        </p:txBody>
      </p:sp>
      <p:sp>
        <p:nvSpPr>
          <p:cNvPr id="11" name="TextBox 10">
            <a:extLst>
              <a:ext uri="{FF2B5EF4-FFF2-40B4-BE49-F238E27FC236}">
                <a16:creationId xmlns:a16="http://schemas.microsoft.com/office/drawing/2014/main" id="{84238371-8E55-93B5-42A3-42FBE004DA8E}"/>
              </a:ext>
            </a:extLst>
          </p:cNvPr>
          <p:cNvSpPr txBox="1"/>
          <p:nvPr/>
        </p:nvSpPr>
        <p:spPr>
          <a:xfrm>
            <a:off x="5913784" y="871751"/>
            <a:ext cx="3043936" cy="523220"/>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Unentangled loop in array of obstacles with a cavity,                    .</a:t>
            </a:r>
          </a:p>
        </p:txBody>
      </p:sp>
      <p:pic>
        <p:nvPicPr>
          <p:cNvPr id="12" name="Рисунок 11">
            <a:extLst>
              <a:ext uri="{FF2B5EF4-FFF2-40B4-BE49-F238E27FC236}">
                <a16:creationId xmlns:a16="http://schemas.microsoft.com/office/drawing/2014/main" id="{144D70FF-73AA-02CA-654A-7EE854FDEC6B}"/>
              </a:ext>
            </a:extLst>
          </p:cNvPr>
          <p:cNvPicPr>
            <a:picLocks noChangeAspect="1"/>
          </p:cNvPicPr>
          <p:nvPr/>
        </p:nvPicPr>
        <p:blipFill>
          <a:blip r:embed="rId5"/>
          <a:stretch>
            <a:fillRect/>
          </a:stretch>
        </p:blipFill>
        <p:spPr>
          <a:xfrm>
            <a:off x="1872199" y="1147600"/>
            <a:ext cx="922022" cy="184404"/>
          </a:xfrm>
          <a:prstGeom prst="rect">
            <a:avLst/>
          </a:prstGeom>
        </p:spPr>
      </p:pic>
      <p:pic>
        <p:nvPicPr>
          <p:cNvPr id="13" name="Рисунок 12">
            <a:extLst>
              <a:ext uri="{FF2B5EF4-FFF2-40B4-BE49-F238E27FC236}">
                <a16:creationId xmlns:a16="http://schemas.microsoft.com/office/drawing/2014/main" id="{A4E2DCEC-62AC-BB5A-82B0-C647AF5C2610}"/>
              </a:ext>
            </a:extLst>
          </p:cNvPr>
          <p:cNvPicPr>
            <a:picLocks noChangeAspect="1"/>
          </p:cNvPicPr>
          <p:nvPr/>
        </p:nvPicPr>
        <p:blipFill>
          <a:blip r:embed="rId6"/>
          <a:stretch>
            <a:fillRect/>
          </a:stretch>
        </p:blipFill>
        <p:spPr>
          <a:xfrm>
            <a:off x="4830108" y="1147969"/>
            <a:ext cx="922022" cy="184404"/>
          </a:xfrm>
          <a:prstGeom prst="rect">
            <a:avLst/>
          </a:prstGeom>
        </p:spPr>
      </p:pic>
      <p:pic>
        <p:nvPicPr>
          <p:cNvPr id="14" name="Рисунок 13">
            <a:extLst>
              <a:ext uri="{FF2B5EF4-FFF2-40B4-BE49-F238E27FC236}">
                <a16:creationId xmlns:a16="http://schemas.microsoft.com/office/drawing/2014/main" id="{EC5A4010-86E9-2539-FDC8-B5C89E761D7D}"/>
              </a:ext>
            </a:extLst>
          </p:cNvPr>
          <p:cNvPicPr>
            <a:picLocks noChangeAspect="1"/>
          </p:cNvPicPr>
          <p:nvPr/>
        </p:nvPicPr>
        <p:blipFill>
          <a:blip r:embed="rId7"/>
          <a:stretch>
            <a:fillRect/>
          </a:stretch>
        </p:blipFill>
        <p:spPr>
          <a:xfrm>
            <a:off x="7865274" y="1180969"/>
            <a:ext cx="953371" cy="153055"/>
          </a:xfrm>
          <a:prstGeom prst="rect">
            <a:avLst/>
          </a:prstGeom>
        </p:spPr>
      </p:pic>
    </p:spTree>
    <p:extLst>
      <p:ext uri="{BB962C8B-B14F-4D97-AF65-F5344CB8AC3E}">
        <p14:creationId xmlns:p14="http://schemas.microsoft.com/office/powerpoint/2010/main" val="2771566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88DA2D-68AC-9CD2-840D-269BA5896BE2}"/>
              </a:ext>
            </a:extLst>
          </p:cNvPr>
          <p:cNvSpPr txBox="1"/>
          <p:nvPr/>
        </p:nvSpPr>
        <p:spPr>
          <a:xfrm>
            <a:off x="313112" y="85376"/>
            <a:ext cx="8517775" cy="830997"/>
          </a:xfrm>
          <a:prstGeom prst="rect">
            <a:avLst/>
          </a:prstGeom>
          <a:noFill/>
        </p:spPr>
        <p:txBody>
          <a:bodyPr wrap="square" rtlCol="0">
            <a:spAutoFit/>
          </a:bodyPr>
          <a:lstStyle/>
          <a:p>
            <a:pPr algn="ctr">
              <a:spcAft>
                <a:spcPts val="600"/>
              </a:spcAft>
            </a:pPr>
            <a:r>
              <a:rPr lang="en-US" sz="2400" dirty="0">
                <a:latin typeface="Arial" panose="020B0604020202020204" pitchFamily="34" charset="0"/>
                <a:cs typeface="Arial" panose="020B0604020202020204" pitchFamily="34" charset="0"/>
              </a:rPr>
              <a:t>What happens with unentangled paths in the </a:t>
            </a:r>
            <a:r>
              <a:rPr lang="en-US" sz="2400" i="1" dirty="0">
                <a:latin typeface="Arial" panose="020B0604020202020204" pitchFamily="34" charset="0"/>
                <a:cs typeface="Arial" panose="020B0604020202020204" pitchFamily="34" charset="0"/>
              </a:rPr>
              <a:t>nonuniform</a:t>
            </a:r>
            <a:r>
              <a:rPr lang="en-US" sz="2400" dirty="0">
                <a:latin typeface="Arial" panose="020B0604020202020204" pitchFamily="34" charset="0"/>
                <a:cs typeface="Arial" panose="020B0604020202020204" pitchFamily="34" charset="0"/>
              </a:rPr>
              <a:t> array of obstacles</a:t>
            </a:r>
          </a:p>
        </p:txBody>
      </p:sp>
      <p:pic>
        <p:nvPicPr>
          <p:cNvPr id="3" name="Рисунок 2">
            <a:extLst>
              <a:ext uri="{FF2B5EF4-FFF2-40B4-BE49-F238E27FC236}">
                <a16:creationId xmlns:a16="http://schemas.microsoft.com/office/drawing/2014/main" id="{433EFCD1-ECCC-B948-E89B-184E109BD5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7918" y="1380986"/>
            <a:ext cx="2644055" cy="2644055"/>
          </a:xfrm>
          <a:prstGeom prst="rect">
            <a:avLst/>
          </a:prstGeom>
        </p:spPr>
      </p:pic>
      <p:pic>
        <p:nvPicPr>
          <p:cNvPr id="5" name="Рисунок 4">
            <a:extLst>
              <a:ext uri="{FF2B5EF4-FFF2-40B4-BE49-F238E27FC236}">
                <a16:creationId xmlns:a16="http://schemas.microsoft.com/office/drawing/2014/main" id="{DAE78B1F-6FF7-45C0-000C-6F949D69DB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030" y="1375448"/>
            <a:ext cx="2644055" cy="2644055"/>
          </a:xfrm>
          <a:prstGeom prst="rect">
            <a:avLst/>
          </a:prstGeom>
        </p:spPr>
      </p:pic>
      <p:pic>
        <p:nvPicPr>
          <p:cNvPr id="7" name="Рисунок 6">
            <a:extLst>
              <a:ext uri="{FF2B5EF4-FFF2-40B4-BE49-F238E27FC236}">
                <a16:creationId xmlns:a16="http://schemas.microsoft.com/office/drawing/2014/main" id="{FD91862B-D78F-5595-A608-80C9E52D8E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7630" y="1375448"/>
            <a:ext cx="2644055" cy="2644055"/>
          </a:xfrm>
          <a:prstGeom prst="rect">
            <a:avLst/>
          </a:prstGeom>
        </p:spPr>
      </p:pic>
      <p:sp>
        <p:nvSpPr>
          <p:cNvPr id="4" name="TextBox 3">
            <a:extLst>
              <a:ext uri="{FF2B5EF4-FFF2-40B4-BE49-F238E27FC236}">
                <a16:creationId xmlns:a16="http://schemas.microsoft.com/office/drawing/2014/main" id="{33160DA9-F9BA-6E3C-5ACC-9984D177AA64}"/>
              </a:ext>
            </a:extLst>
          </p:cNvPr>
          <p:cNvSpPr txBox="1"/>
          <p:nvPr/>
        </p:nvSpPr>
        <p:spPr>
          <a:xfrm>
            <a:off x="581678" y="871751"/>
            <a:ext cx="2521740" cy="523220"/>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Loop on a line without lattice of obstacles,                    .</a:t>
            </a:r>
          </a:p>
        </p:txBody>
      </p:sp>
      <p:sp>
        <p:nvSpPr>
          <p:cNvPr id="6" name="TextBox 5">
            <a:extLst>
              <a:ext uri="{FF2B5EF4-FFF2-40B4-BE49-F238E27FC236}">
                <a16:creationId xmlns:a16="http://schemas.microsoft.com/office/drawing/2014/main" id="{C0FFB2EE-2F41-856A-A4E7-2443B1DC3FCB}"/>
              </a:ext>
            </a:extLst>
          </p:cNvPr>
          <p:cNvSpPr txBox="1"/>
          <p:nvPr/>
        </p:nvSpPr>
        <p:spPr>
          <a:xfrm>
            <a:off x="3177263" y="871751"/>
            <a:ext cx="2736521" cy="523220"/>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Unentangled loop in uniform lattice of obstacles,                    .</a:t>
            </a:r>
          </a:p>
        </p:txBody>
      </p:sp>
      <p:sp>
        <p:nvSpPr>
          <p:cNvPr id="8" name="TextBox 7">
            <a:extLst>
              <a:ext uri="{FF2B5EF4-FFF2-40B4-BE49-F238E27FC236}">
                <a16:creationId xmlns:a16="http://schemas.microsoft.com/office/drawing/2014/main" id="{BADBF7CE-EC94-3382-38EC-A284A1EE619F}"/>
              </a:ext>
            </a:extLst>
          </p:cNvPr>
          <p:cNvSpPr txBox="1"/>
          <p:nvPr/>
        </p:nvSpPr>
        <p:spPr>
          <a:xfrm>
            <a:off x="5913784" y="871751"/>
            <a:ext cx="3043936" cy="523220"/>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Unentangled loop in array of obstacles with a cavity,                    .</a:t>
            </a:r>
          </a:p>
        </p:txBody>
      </p:sp>
      <p:pic>
        <p:nvPicPr>
          <p:cNvPr id="10" name="Рисунок 9">
            <a:extLst>
              <a:ext uri="{FF2B5EF4-FFF2-40B4-BE49-F238E27FC236}">
                <a16:creationId xmlns:a16="http://schemas.microsoft.com/office/drawing/2014/main" id="{C0BB08EB-20CF-9469-D5E6-CA3E52EC41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70591" y="4085400"/>
            <a:ext cx="2676021" cy="2676021"/>
          </a:xfrm>
          <a:prstGeom prst="rect">
            <a:avLst/>
          </a:prstGeom>
        </p:spPr>
      </p:pic>
      <p:sp>
        <p:nvSpPr>
          <p:cNvPr id="11" name="TextBox 10">
            <a:extLst>
              <a:ext uri="{FF2B5EF4-FFF2-40B4-BE49-F238E27FC236}">
                <a16:creationId xmlns:a16="http://schemas.microsoft.com/office/drawing/2014/main" id="{32260416-7529-9C97-E3E7-931644B3B948}"/>
              </a:ext>
            </a:extLst>
          </p:cNvPr>
          <p:cNvSpPr txBox="1"/>
          <p:nvPr/>
        </p:nvSpPr>
        <p:spPr>
          <a:xfrm>
            <a:off x="66502" y="4583947"/>
            <a:ext cx="3036916" cy="1631216"/>
          </a:xfrm>
          <a:prstGeom prst="rect">
            <a:avLst/>
          </a:prstGeom>
          <a:noFill/>
        </p:spPr>
        <p:txBody>
          <a:bodyPr wrap="square" rtlCol="0">
            <a:spAutoFit/>
          </a:bodyPr>
          <a:lstStyle/>
          <a:p>
            <a:pPr algn="ctr"/>
            <a:r>
              <a:rPr lang="en-US" sz="2000" dirty="0">
                <a:solidFill>
                  <a:srgbClr val="FF0000"/>
                </a:solidFill>
                <a:latin typeface="Arial" panose="020B0604020202020204" pitchFamily="34" charset="0"/>
                <a:cs typeface="Arial" panose="020B0604020202020204" pitchFamily="34" charset="0"/>
              </a:rPr>
              <a:t>Our main message:</a:t>
            </a:r>
            <a:r>
              <a:rPr lang="en-US" sz="2000" dirty="0">
                <a:latin typeface="Arial" panose="020B0604020202020204" pitchFamily="34" charset="0"/>
                <a:cs typeface="Arial" panose="020B0604020202020204" pitchFamily="34" charset="0"/>
              </a:rPr>
              <a:t> </a:t>
            </a:r>
          </a:p>
          <a:p>
            <a:pPr algn="ctr"/>
            <a:r>
              <a:rPr lang="en-US" sz="2000" dirty="0">
                <a:latin typeface="Arial" panose="020B0604020202020204" pitchFamily="34" charset="0"/>
                <a:cs typeface="Arial" panose="020B0604020202020204" pitchFamily="34" charset="0"/>
              </a:rPr>
              <a:t>In the nonuniform lattice of obstacles unentangled loop localizes on the cavity free of obstacles</a:t>
            </a:r>
          </a:p>
        </p:txBody>
      </p:sp>
      <p:graphicFrame>
        <p:nvGraphicFramePr>
          <p:cNvPr id="12" name="Объект 11">
            <a:extLst>
              <a:ext uri="{FF2B5EF4-FFF2-40B4-BE49-F238E27FC236}">
                <a16:creationId xmlns:a16="http://schemas.microsoft.com/office/drawing/2014/main" id="{F2FA656C-A117-0E6A-69FF-238387C1BFDF}"/>
              </a:ext>
            </a:extLst>
          </p:cNvPr>
          <p:cNvGraphicFramePr>
            <a:graphicFrameLocks noChangeAspect="1"/>
          </p:cNvGraphicFramePr>
          <p:nvPr>
            <p:extLst>
              <p:ext uri="{D42A27DB-BD31-4B8C-83A1-F6EECF244321}">
                <p14:modId xmlns:p14="http://schemas.microsoft.com/office/powerpoint/2010/main" val="2948233255"/>
              </p:ext>
            </p:extLst>
          </p:nvPr>
        </p:nvGraphicFramePr>
        <p:xfrm>
          <a:off x="5975711" y="4669859"/>
          <a:ext cx="2801615" cy="2001048"/>
        </p:xfrm>
        <a:graphic>
          <a:graphicData uri="http://schemas.openxmlformats.org/presentationml/2006/ole">
            <mc:AlternateContent xmlns:mc="http://schemas.openxmlformats.org/markup-compatibility/2006">
              <mc:Choice xmlns:v="urn:schemas-microsoft-com:vml" Requires="v">
                <p:oleObj name="CorelDRAW" r:id="rId6" imgW="6005876" imgH="4288986" progId="CorelDraw.Graphic.26">
                  <p:embed/>
                </p:oleObj>
              </mc:Choice>
              <mc:Fallback>
                <p:oleObj name="CorelDRAW" r:id="rId6" imgW="6005876" imgH="4288986" progId="CorelDraw.Graphic.26">
                  <p:embed/>
                  <p:pic>
                    <p:nvPicPr>
                      <p:cNvPr id="12" name="Объект 11">
                        <a:extLst>
                          <a:ext uri="{FF2B5EF4-FFF2-40B4-BE49-F238E27FC236}">
                            <a16:creationId xmlns:a16="http://schemas.microsoft.com/office/drawing/2014/main" id="{F2FA656C-A117-0E6A-69FF-238387C1BFDF}"/>
                          </a:ext>
                        </a:extLst>
                      </p:cNvPr>
                      <p:cNvPicPr/>
                      <p:nvPr/>
                    </p:nvPicPr>
                    <p:blipFill>
                      <a:blip r:embed="rId7"/>
                      <a:stretch>
                        <a:fillRect/>
                      </a:stretch>
                    </p:blipFill>
                    <p:spPr>
                      <a:xfrm>
                        <a:off x="5975711" y="4669859"/>
                        <a:ext cx="2801615" cy="2001048"/>
                      </a:xfrm>
                      <a:prstGeom prst="rect">
                        <a:avLst/>
                      </a:prstGeom>
                    </p:spPr>
                  </p:pic>
                </p:oleObj>
              </mc:Fallback>
            </mc:AlternateContent>
          </a:graphicData>
        </a:graphic>
      </p:graphicFrame>
      <p:pic>
        <p:nvPicPr>
          <p:cNvPr id="14" name="Рисунок 13">
            <a:extLst>
              <a:ext uri="{FF2B5EF4-FFF2-40B4-BE49-F238E27FC236}">
                <a16:creationId xmlns:a16="http://schemas.microsoft.com/office/drawing/2014/main" id="{93034050-2AFE-224E-4638-593E528229A3}"/>
              </a:ext>
            </a:extLst>
          </p:cNvPr>
          <p:cNvPicPr>
            <a:picLocks noChangeAspect="1"/>
          </p:cNvPicPr>
          <p:nvPr/>
        </p:nvPicPr>
        <p:blipFill>
          <a:blip r:embed="rId8"/>
          <a:stretch>
            <a:fillRect/>
          </a:stretch>
        </p:blipFill>
        <p:spPr>
          <a:xfrm rot="19822586">
            <a:off x="7422035" y="5061148"/>
            <a:ext cx="922022" cy="184404"/>
          </a:xfrm>
          <a:prstGeom prst="rect">
            <a:avLst/>
          </a:prstGeom>
        </p:spPr>
      </p:pic>
      <p:pic>
        <p:nvPicPr>
          <p:cNvPr id="16" name="Рисунок 15">
            <a:extLst>
              <a:ext uri="{FF2B5EF4-FFF2-40B4-BE49-F238E27FC236}">
                <a16:creationId xmlns:a16="http://schemas.microsoft.com/office/drawing/2014/main" id="{5104C193-F38D-76D5-B250-E3F11BB1768D}"/>
              </a:ext>
            </a:extLst>
          </p:cNvPr>
          <p:cNvPicPr>
            <a:picLocks noChangeAspect="1"/>
          </p:cNvPicPr>
          <p:nvPr/>
        </p:nvPicPr>
        <p:blipFill>
          <a:blip r:embed="rId9"/>
          <a:stretch>
            <a:fillRect/>
          </a:stretch>
        </p:blipFill>
        <p:spPr>
          <a:xfrm rot="20457755">
            <a:off x="7539245" y="5387709"/>
            <a:ext cx="922022" cy="184404"/>
          </a:xfrm>
          <a:prstGeom prst="rect">
            <a:avLst/>
          </a:prstGeom>
        </p:spPr>
      </p:pic>
      <p:pic>
        <p:nvPicPr>
          <p:cNvPr id="18" name="Рисунок 17">
            <a:extLst>
              <a:ext uri="{FF2B5EF4-FFF2-40B4-BE49-F238E27FC236}">
                <a16:creationId xmlns:a16="http://schemas.microsoft.com/office/drawing/2014/main" id="{62BA2C3F-4549-1909-3448-DC6C3E621EA1}"/>
              </a:ext>
            </a:extLst>
          </p:cNvPr>
          <p:cNvPicPr>
            <a:picLocks noChangeAspect="1"/>
          </p:cNvPicPr>
          <p:nvPr/>
        </p:nvPicPr>
        <p:blipFill>
          <a:blip r:embed="rId10"/>
          <a:stretch>
            <a:fillRect/>
          </a:stretch>
        </p:blipFill>
        <p:spPr>
          <a:xfrm>
            <a:off x="7735044" y="5747005"/>
            <a:ext cx="953371" cy="153055"/>
          </a:xfrm>
          <a:prstGeom prst="rect">
            <a:avLst/>
          </a:prstGeom>
        </p:spPr>
      </p:pic>
      <p:sp>
        <p:nvSpPr>
          <p:cNvPr id="19" name="TextBox 18">
            <a:extLst>
              <a:ext uri="{FF2B5EF4-FFF2-40B4-BE49-F238E27FC236}">
                <a16:creationId xmlns:a16="http://schemas.microsoft.com/office/drawing/2014/main" id="{BB112399-D8A5-8702-234F-946C09253AC8}"/>
              </a:ext>
            </a:extLst>
          </p:cNvPr>
          <p:cNvSpPr txBox="1"/>
          <p:nvPr/>
        </p:nvSpPr>
        <p:spPr>
          <a:xfrm>
            <a:off x="5913785" y="4013706"/>
            <a:ext cx="3082895" cy="646331"/>
          </a:xfrm>
          <a:prstGeom prst="rect">
            <a:avLst/>
          </a:prstGeom>
          <a:noFill/>
        </p:spPr>
        <p:txBody>
          <a:bodyPr wrap="none" rtlCol="0">
            <a:spAutoFit/>
          </a:bodyPr>
          <a:lstStyle/>
          <a:p>
            <a:pPr algn="ctr"/>
            <a:r>
              <a:rPr lang="en-US" dirty="0">
                <a:solidFill>
                  <a:srgbClr val="FF0000"/>
                </a:solidFill>
                <a:latin typeface="Arial" panose="020B0604020202020204" pitchFamily="34" charset="0"/>
                <a:cs typeface="Arial" panose="020B0604020202020204" pitchFamily="34" charset="0"/>
              </a:rPr>
              <a:t>Summary:</a:t>
            </a:r>
          </a:p>
          <a:p>
            <a:pPr algn="ctr"/>
            <a:r>
              <a:rPr lang="en-US" dirty="0">
                <a:latin typeface="Arial" panose="020B0604020202020204" pitchFamily="34" charset="0"/>
                <a:cs typeface="Arial" panose="020B0604020202020204" pitchFamily="34" charset="0"/>
              </a:rPr>
              <a:t>Asymptotic behavior of span</a:t>
            </a:r>
          </a:p>
        </p:txBody>
      </p:sp>
      <p:pic>
        <p:nvPicPr>
          <p:cNvPr id="9" name="Рисунок 8">
            <a:extLst>
              <a:ext uri="{FF2B5EF4-FFF2-40B4-BE49-F238E27FC236}">
                <a16:creationId xmlns:a16="http://schemas.microsoft.com/office/drawing/2014/main" id="{49B03372-764E-6A72-8C09-6EFC7509BB8D}"/>
              </a:ext>
            </a:extLst>
          </p:cNvPr>
          <p:cNvPicPr>
            <a:picLocks noChangeAspect="1"/>
          </p:cNvPicPr>
          <p:nvPr/>
        </p:nvPicPr>
        <p:blipFill>
          <a:blip r:embed="rId8"/>
          <a:stretch>
            <a:fillRect/>
          </a:stretch>
        </p:blipFill>
        <p:spPr>
          <a:xfrm>
            <a:off x="1872199" y="1147600"/>
            <a:ext cx="922022" cy="184404"/>
          </a:xfrm>
          <a:prstGeom prst="rect">
            <a:avLst/>
          </a:prstGeom>
        </p:spPr>
      </p:pic>
      <p:pic>
        <p:nvPicPr>
          <p:cNvPr id="13" name="Рисунок 12">
            <a:extLst>
              <a:ext uri="{FF2B5EF4-FFF2-40B4-BE49-F238E27FC236}">
                <a16:creationId xmlns:a16="http://schemas.microsoft.com/office/drawing/2014/main" id="{E0904E97-03C1-B4ED-18E5-708C2E9E09B5}"/>
              </a:ext>
            </a:extLst>
          </p:cNvPr>
          <p:cNvPicPr>
            <a:picLocks noChangeAspect="1"/>
          </p:cNvPicPr>
          <p:nvPr/>
        </p:nvPicPr>
        <p:blipFill>
          <a:blip r:embed="rId9"/>
          <a:stretch>
            <a:fillRect/>
          </a:stretch>
        </p:blipFill>
        <p:spPr>
          <a:xfrm>
            <a:off x="4830108" y="1147969"/>
            <a:ext cx="922022" cy="184404"/>
          </a:xfrm>
          <a:prstGeom prst="rect">
            <a:avLst/>
          </a:prstGeom>
        </p:spPr>
      </p:pic>
      <p:pic>
        <p:nvPicPr>
          <p:cNvPr id="15" name="Рисунок 14">
            <a:extLst>
              <a:ext uri="{FF2B5EF4-FFF2-40B4-BE49-F238E27FC236}">
                <a16:creationId xmlns:a16="http://schemas.microsoft.com/office/drawing/2014/main" id="{6A481CFF-DE1F-5EAD-1546-445AD6B942F9}"/>
              </a:ext>
            </a:extLst>
          </p:cNvPr>
          <p:cNvPicPr>
            <a:picLocks noChangeAspect="1"/>
          </p:cNvPicPr>
          <p:nvPr/>
        </p:nvPicPr>
        <p:blipFill>
          <a:blip r:embed="rId10"/>
          <a:stretch>
            <a:fillRect/>
          </a:stretch>
        </p:blipFill>
        <p:spPr>
          <a:xfrm>
            <a:off x="7865274" y="1180969"/>
            <a:ext cx="953371" cy="153055"/>
          </a:xfrm>
          <a:prstGeom prst="rect">
            <a:avLst/>
          </a:prstGeom>
        </p:spPr>
      </p:pic>
    </p:spTree>
    <p:extLst>
      <p:ext uri="{BB962C8B-B14F-4D97-AF65-F5344CB8AC3E}">
        <p14:creationId xmlns:p14="http://schemas.microsoft.com/office/powerpoint/2010/main" val="398789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EB57B364-7148-80B3-9C2C-5AC22D8BC7E7}"/>
              </a:ext>
            </a:extLst>
          </p:cNvPr>
          <p:cNvSpPr txBox="1"/>
          <p:nvPr/>
        </p:nvSpPr>
        <p:spPr>
          <a:xfrm>
            <a:off x="313112" y="79834"/>
            <a:ext cx="8517775" cy="461665"/>
          </a:xfrm>
          <a:prstGeom prst="rect">
            <a:avLst/>
          </a:prstGeom>
          <a:noFill/>
        </p:spPr>
        <p:txBody>
          <a:bodyPr wrap="square" rtlCol="0">
            <a:spAutoFit/>
          </a:bodyPr>
          <a:lstStyle/>
          <a:p>
            <a:pPr algn="ctr">
              <a:spcAft>
                <a:spcPts val="600"/>
              </a:spcAft>
            </a:pPr>
            <a:r>
              <a:rPr lang="en-US" sz="2400" dirty="0">
                <a:latin typeface="Arial" panose="020B0604020202020204" pitchFamily="34" charset="0"/>
                <a:cs typeface="Arial" panose="020B0604020202020204" pitchFamily="34" charset="0"/>
              </a:rPr>
              <a:t>Our conjectures (simulations and analytics):</a:t>
            </a:r>
          </a:p>
        </p:txBody>
      </p:sp>
      <p:sp>
        <p:nvSpPr>
          <p:cNvPr id="44" name="TextBox 43">
            <a:extLst>
              <a:ext uri="{FF2B5EF4-FFF2-40B4-BE49-F238E27FC236}">
                <a16:creationId xmlns:a16="http://schemas.microsoft.com/office/drawing/2014/main" id="{32F9892B-6797-EC75-748E-4CECE6416A22}"/>
              </a:ext>
            </a:extLst>
          </p:cNvPr>
          <p:cNvSpPr txBox="1"/>
          <p:nvPr/>
        </p:nvSpPr>
        <p:spPr>
          <a:xfrm>
            <a:off x="603625" y="510917"/>
            <a:ext cx="7900895" cy="2169825"/>
          </a:xfrm>
          <a:prstGeom prst="rect">
            <a:avLst/>
          </a:prstGeom>
          <a:noFill/>
        </p:spPr>
        <p:txBody>
          <a:bodyPr wrap="square">
            <a:spAutoFit/>
          </a:bodyPr>
          <a:lstStyle/>
          <a:p>
            <a:pPr marL="457200" indent="-457200" algn="just">
              <a:spcAft>
                <a:spcPts val="600"/>
              </a:spcAft>
              <a:buFont typeface="+mj-lt"/>
              <a:buAutoNum type="arabicPeriod"/>
            </a:pPr>
            <a:r>
              <a:rPr lang="en-US" sz="2000" dirty="0">
                <a:latin typeface="Arial" panose="020B0604020202020204" pitchFamily="34" charset="0"/>
                <a:cs typeface="Arial" panose="020B0604020202020204" pitchFamily="34" charset="0"/>
              </a:rPr>
              <a:t>Unentangled threads in a braid are </a:t>
            </a:r>
            <a:r>
              <a:rPr lang="en-US" sz="2000" i="1" dirty="0">
                <a:latin typeface="Arial" panose="020B0604020202020204" pitchFamily="34" charset="0"/>
                <a:cs typeface="Arial" panose="020B0604020202020204" pitchFamily="34" charset="0"/>
              </a:rPr>
              <a:t>localized</a:t>
            </a:r>
            <a:r>
              <a:rPr lang="en-US" sz="2000" dirty="0">
                <a:latin typeface="Arial" panose="020B0604020202020204" pitchFamily="34" charset="0"/>
                <a:cs typeface="Arial" panose="020B0604020202020204" pitchFamily="34" charset="0"/>
              </a:rPr>
              <a:t> in the transversal direction at               for some                    </a:t>
            </a:r>
          </a:p>
          <a:p>
            <a:pPr marL="457200" indent="-457200" algn="just">
              <a:spcAft>
                <a:spcPts val="600"/>
              </a:spcAft>
              <a:buFont typeface="+mj-lt"/>
              <a:buAutoNum type="arabicPeriod"/>
            </a:pPr>
            <a:endParaRPr lang="en-US" sz="2000" dirty="0">
              <a:latin typeface="Arial" panose="020B0604020202020204" pitchFamily="34" charset="0"/>
              <a:cs typeface="Arial" panose="020B0604020202020204" pitchFamily="34" charset="0"/>
            </a:endParaRPr>
          </a:p>
          <a:p>
            <a:pPr marL="457200" indent="-457200" algn="just">
              <a:spcAft>
                <a:spcPts val="600"/>
              </a:spcAft>
              <a:buFont typeface="+mj-lt"/>
              <a:buAutoNum type="arabicPeriod"/>
            </a:pPr>
            <a:endParaRPr lang="en-US" sz="2000" dirty="0">
              <a:latin typeface="Arial" panose="020B0604020202020204" pitchFamily="34" charset="0"/>
              <a:cs typeface="Arial" panose="020B0604020202020204" pitchFamily="34" charset="0"/>
            </a:endParaRPr>
          </a:p>
          <a:p>
            <a:pPr marL="457200" indent="-457200" algn="just">
              <a:spcAft>
                <a:spcPts val="600"/>
              </a:spcAft>
              <a:buFont typeface="+mj-lt"/>
              <a:buAutoNum type="arabicPeriod"/>
            </a:pPr>
            <a:r>
              <a:rPr lang="en-US" sz="2000" dirty="0">
                <a:latin typeface="Arial" panose="020B0604020202020204" pitchFamily="34" charset="0"/>
                <a:cs typeface="Arial" panose="020B0604020202020204" pitchFamily="34" charset="0"/>
              </a:rPr>
              <a:t>There is a delocalization-localization phase transition of threads’ transversal fluctuations at                  for long braids </a:t>
            </a:r>
          </a:p>
        </p:txBody>
      </p:sp>
      <p:pic>
        <p:nvPicPr>
          <p:cNvPr id="45" name="Рисунок 44">
            <a:extLst>
              <a:ext uri="{FF2B5EF4-FFF2-40B4-BE49-F238E27FC236}">
                <a16:creationId xmlns:a16="http://schemas.microsoft.com/office/drawing/2014/main" id="{E5D00B57-4E0D-9492-77BD-D10E0707D90C}"/>
              </a:ext>
            </a:extLst>
          </p:cNvPr>
          <p:cNvPicPr>
            <a:picLocks noChangeAspect="1"/>
          </p:cNvPicPr>
          <p:nvPr/>
        </p:nvPicPr>
        <p:blipFill>
          <a:blip r:embed="rId2"/>
          <a:stretch>
            <a:fillRect/>
          </a:stretch>
        </p:blipFill>
        <p:spPr>
          <a:xfrm>
            <a:off x="4534550" y="934820"/>
            <a:ext cx="959472" cy="208423"/>
          </a:xfrm>
          <a:prstGeom prst="rect">
            <a:avLst/>
          </a:prstGeom>
        </p:spPr>
      </p:pic>
      <p:pic>
        <p:nvPicPr>
          <p:cNvPr id="46" name="Рисунок 45">
            <a:extLst>
              <a:ext uri="{FF2B5EF4-FFF2-40B4-BE49-F238E27FC236}">
                <a16:creationId xmlns:a16="http://schemas.microsoft.com/office/drawing/2014/main" id="{C81CFA8D-4D69-C2E0-54EC-28A76E8B206D}"/>
              </a:ext>
            </a:extLst>
          </p:cNvPr>
          <p:cNvPicPr>
            <a:picLocks noChangeAspect="1"/>
          </p:cNvPicPr>
          <p:nvPr/>
        </p:nvPicPr>
        <p:blipFill>
          <a:blip r:embed="rId3"/>
          <a:stretch>
            <a:fillRect/>
          </a:stretch>
        </p:blipFill>
        <p:spPr>
          <a:xfrm>
            <a:off x="4141528" y="2410100"/>
            <a:ext cx="1055419" cy="197641"/>
          </a:xfrm>
          <a:prstGeom prst="rect">
            <a:avLst/>
          </a:prstGeom>
        </p:spPr>
      </p:pic>
      <p:pic>
        <p:nvPicPr>
          <p:cNvPr id="47" name="Рисунок 46">
            <a:extLst>
              <a:ext uri="{FF2B5EF4-FFF2-40B4-BE49-F238E27FC236}">
                <a16:creationId xmlns:a16="http://schemas.microsoft.com/office/drawing/2014/main" id="{1166CF37-F0B5-19CC-9CDF-B2B117C0DF2D}"/>
              </a:ext>
            </a:extLst>
          </p:cNvPr>
          <p:cNvPicPr>
            <a:picLocks noChangeAspect="1"/>
          </p:cNvPicPr>
          <p:nvPr/>
        </p:nvPicPr>
        <p:blipFill>
          <a:blip r:embed="rId4"/>
          <a:stretch>
            <a:fillRect/>
          </a:stretch>
        </p:blipFill>
        <p:spPr>
          <a:xfrm>
            <a:off x="2508444" y="906020"/>
            <a:ext cx="790576" cy="218879"/>
          </a:xfrm>
          <a:prstGeom prst="rect">
            <a:avLst/>
          </a:prstGeom>
        </p:spPr>
      </p:pic>
      <p:pic>
        <p:nvPicPr>
          <p:cNvPr id="48" name="Рисунок 47">
            <a:extLst>
              <a:ext uri="{FF2B5EF4-FFF2-40B4-BE49-F238E27FC236}">
                <a16:creationId xmlns:a16="http://schemas.microsoft.com/office/drawing/2014/main" id="{F6ACC53C-8787-E588-720C-2D068407B258}"/>
              </a:ext>
            </a:extLst>
          </p:cNvPr>
          <p:cNvPicPr>
            <a:picLocks noChangeAspect="1"/>
          </p:cNvPicPr>
          <p:nvPr/>
        </p:nvPicPr>
        <p:blipFill>
          <a:blip r:embed="rId4"/>
          <a:stretch>
            <a:fillRect/>
          </a:stretch>
        </p:blipFill>
        <p:spPr>
          <a:xfrm>
            <a:off x="6996101" y="2332901"/>
            <a:ext cx="869634" cy="240767"/>
          </a:xfrm>
          <a:prstGeom prst="rect">
            <a:avLst/>
          </a:prstGeom>
        </p:spPr>
      </p:pic>
      <p:sp>
        <p:nvSpPr>
          <p:cNvPr id="49" name="TextBox 48">
            <a:extLst>
              <a:ext uri="{FF2B5EF4-FFF2-40B4-BE49-F238E27FC236}">
                <a16:creationId xmlns:a16="http://schemas.microsoft.com/office/drawing/2014/main" id="{6E812154-C398-419D-3FFD-E3A60F623760}"/>
              </a:ext>
            </a:extLst>
          </p:cNvPr>
          <p:cNvSpPr txBox="1"/>
          <p:nvPr/>
        </p:nvSpPr>
        <p:spPr>
          <a:xfrm>
            <a:off x="1081743" y="1167855"/>
            <a:ext cx="7422777" cy="830997"/>
          </a:xfrm>
          <a:prstGeom prst="rect">
            <a:avLst/>
          </a:prstGeom>
          <a:noFill/>
        </p:spPr>
        <p:txBody>
          <a:bodyPr wrap="square" rtlCol="0">
            <a:spAutoFit/>
          </a:bodyPr>
          <a:lstStyle/>
          <a:p>
            <a:pPr algn="just"/>
            <a:r>
              <a:rPr lang="en-US" sz="1600" dirty="0">
                <a:solidFill>
                  <a:srgbClr val="FF0000"/>
                </a:solidFill>
                <a:latin typeface="Arial" panose="020B0604020202020204" pitchFamily="34" charset="0"/>
                <a:cs typeface="Arial" panose="020B0604020202020204" pitchFamily="34" charset="0"/>
              </a:rPr>
              <a:t>This statement is stronger than numerical finding of P.  Serna, G. Bunin and A. Nahum. We suggest that logarithmic growth of a span is a transient regime for intermediate braid lengths </a:t>
            </a:r>
            <a:r>
              <a:rPr lang="en-US" sz="1600" i="1" dirty="0">
                <a:solidFill>
                  <a:srgbClr val="FF0000"/>
                </a:solidFill>
                <a:latin typeface="Times New Roman" panose="02020603050405020304" pitchFamily="18" charset="0"/>
                <a:cs typeface="Times New Roman" panose="02020603050405020304" pitchFamily="18" charset="0"/>
              </a:rPr>
              <a:t>N</a:t>
            </a:r>
            <a:r>
              <a:rPr lang="en-US" sz="1600" dirty="0">
                <a:solidFill>
                  <a:srgbClr val="FF0000"/>
                </a:solidFill>
                <a:latin typeface="Arial" panose="020B0604020202020204" pitchFamily="34" charset="0"/>
                <a:cs typeface="Arial" panose="020B0604020202020204" pitchFamily="34" charset="0"/>
              </a:rPr>
              <a:t>.</a:t>
            </a:r>
          </a:p>
        </p:txBody>
      </p:sp>
      <p:sp>
        <p:nvSpPr>
          <p:cNvPr id="50" name="TextBox 49">
            <a:extLst>
              <a:ext uri="{FF2B5EF4-FFF2-40B4-BE49-F238E27FC236}">
                <a16:creationId xmlns:a16="http://schemas.microsoft.com/office/drawing/2014/main" id="{3140894E-6EAF-749A-53A7-C9BB49906793}"/>
              </a:ext>
            </a:extLst>
          </p:cNvPr>
          <p:cNvSpPr txBox="1"/>
          <p:nvPr/>
        </p:nvSpPr>
        <p:spPr>
          <a:xfrm rot="16200000">
            <a:off x="2263989" y="3306071"/>
            <a:ext cx="1633106" cy="646331"/>
          </a:xfrm>
          <a:prstGeom prst="rect">
            <a:avLst/>
          </a:prstGeom>
          <a:noFill/>
        </p:spPr>
        <p:txBody>
          <a:bodyPr wrap="square" rtlCol="0">
            <a:spAutoFit/>
          </a:bodyPr>
          <a:lstStyle/>
          <a:p>
            <a:pPr algn="ctr"/>
            <a:r>
              <a:rPr lang="en-US" dirty="0"/>
              <a:t>braid wrapped on a cylinder</a:t>
            </a:r>
          </a:p>
        </p:txBody>
      </p:sp>
      <p:sp>
        <p:nvSpPr>
          <p:cNvPr id="51" name="TextBox 50">
            <a:extLst>
              <a:ext uri="{FF2B5EF4-FFF2-40B4-BE49-F238E27FC236}">
                <a16:creationId xmlns:a16="http://schemas.microsoft.com/office/drawing/2014/main" id="{E2361430-06E8-0463-6955-4776EFA552AD}"/>
              </a:ext>
            </a:extLst>
          </p:cNvPr>
          <p:cNvSpPr txBox="1"/>
          <p:nvPr/>
        </p:nvSpPr>
        <p:spPr>
          <a:xfrm rot="16200000">
            <a:off x="4539185" y="3303069"/>
            <a:ext cx="1633106" cy="646331"/>
          </a:xfrm>
          <a:prstGeom prst="rect">
            <a:avLst/>
          </a:prstGeom>
          <a:noFill/>
        </p:spPr>
        <p:txBody>
          <a:bodyPr wrap="square" rtlCol="0">
            <a:spAutoFit/>
          </a:bodyPr>
          <a:lstStyle/>
          <a:p>
            <a:pPr algn="ctr"/>
            <a:r>
              <a:rPr lang="en-US" dirty="0"/>
              <a:t>unwrapped braid</a:t>
            </a:r>
          </a:p>
        </p:txBody>
      </p:sp>
      <p:sp>
        <p:nvSpPr>
          <p:cNvPr id="52" name="TextBox 51">
            <a:extLst>
              <a:ext uri="{FF2B5EF4-FFF2-40B4-BE49-F238E27FC236}">
                <a16:creationId xmlns:a16="http://schemas.microsoft.com/office/drawing/2014/main" id="{BABCDB9F-D082-2DB0-8394-A435C8F1B561}"/>
              </a:ext>
            </a:extLst>
          </p:cNvPr>
          <p:cNvSpPr txBox="1"/>
          <p:nvPr/>
        </p:nvSpPr>
        <p:spPr>
          <a:xfrm>
            <a:off x="234265" y="3047273"/>
            <a:ext cx="2510117" cy="1015663"/>
          </a:xfrm>
          <a:prstGeom prst="rect">
            <a:avLst/>
          </a:prstGeom>
          <a:noFill/>
        </p:spPr>
        <p:txBody>
          <a:bodyPr wrap="square" rtlCol="0">
            <a:spAutoFit/>
          </a:bodyPr>
          <a:lstStyle/>
          <a:p>
            <a:pPr algn="ctr"/>
            <a:r>
              <a:rPr lang="en-US" sz="2000" dirty="0">
                <a:solidFill>
                  <a:srgbClr val="FF0000"/>
                </a:solidFill>
              </a:rPr>
              <a:t>Preparation:</a:t>
            </a:r>
          </a:p>
          <a:p>
            <a:pPr algn="ctr"/>
            <a:r>
              <a:rPr lang="en-US" sz="2000" dirty="0"/>
              <a:t>Unentangled fully expanded threads</a:t>
            </a:r>
          </a:p>
        </p:txBody>
      </p:sp>
      <p:graphicFrame>
        <p:nvGraphicFramePr>
          <p:cNvPr id="53" name="Объект 52">
            <a:extLst>
              <a:ext uri="{FF2B5EF4-FFF2-40B4-BE49-F238E27FC236}">
                <a16:creationId xmlns:a16="http://schemas.microsoft.com/office/drawing/2014/main" id="{8BAEAB60-67BF-D103-6C3E-D71223CDE930}"/>
              </a:ext>
            </a:extLst>
          </p:cNvPr>
          <p:cNvGraphicFramePr>
            <a:graphicFrameLocks noChangeAspect="1"/>
          </p:cNvGraphicFramePr>
          <p:nvPr>
            <p:extLst>
              <p:ext uri="{D42A27DB-BD31-4B8C-83A1-F6EECF244321}">
                <p14:modId xmlns:p14="http://schemas.microsoft.com/office/powerpoint/2010/main" val="4129954201"/>
              </p:ext>
            </p:extLst>
          </p:nvPr>
        </p:nvGraphicFramePr>
        <p:xfrm>
          <a:off x="3325546" y="2691947"/>
          <a:ext cx="5207815" cy="1950627"/>
        </p:xfrm>
        <a:graphic>
          <a:graphicData uri="http://schemas.openxmlformats.org/presentationml/2006/ole">
            <mc:AlternateContent xmlns:mc="http://schemas.openxmlformats.org/markup-compatibility/2006">
              <mc:Choice xmlns:v="urn:schemas-microsoft-com:vml" Requires="v">
                <p:oleObj name="CorelDRAW" r:id="rId5" imgW="7624000" imgH="2856284" progId="CorelDraw.Graphic.26">
                  <p:embed/>
                </p:oleObj>
              </mc:Choice>
              <mc:Fallback>
                <p:oleObj name="CorelDRAW" r:id="rId5" imgW="7624000" imgH="2856284" progId="CorelDraw.Graphic.26">
                  <p:embed/>
                  <p:pic>
                    <p:nvPicPr>
                      <p:cNvPr id="53" name="Объект 52">
                        <a:extLst>
                          <a:ext uri="{FF2B5EF4-FFF2-40B4-BE49-F238E27FC236}">
                            <a16:creationId xmlns:a16="http://schemas.microsoft.com/office/drawing/2014/main" id="{8BAEAB60-67BF-D103-6C3E-D71223CDE930}"/>
                          </a:ext>
                        </a:extLst>
                      </p:cNvPr>
                      <p:cNvPicPr/>
                      <p:nvPr/>
                    </p:nvPicPr>
                    <p:blipFill>
                      <a:blip r:embed="rId6"/>
                      <a:stretch>
                        <a:fillRect/>
                      </a:stretch>
                    </p:blipFill>
                    <p:spPr>
                      <a:xfrm>
                        <a:off x="3325546" y="2691947"/>
                        <a:ext cx="5207815" cy="1950627"/>
                      </a:xfrm>
                      <a:prstGeom prst="rect">
                        <a:avLst/>
                      </a:prstGeom>
                    </p:spPr>
                  </p:pic>
                </p:oleObj>
              </mc:Fallback>
            </mc:AlternateContent>
          </a:graphicData>
        </a:graphic>
      </p:graphicFrame>
    </p:spTree>
    <p:extLst>
      <p:ext uri="{BB962C8B-B14F-4D97-AF65-F5344CB8AC3E}">
        <p14:creationId xmlns:p14="http://schemas.microsoft.com/office/powerpoint/2010/main" val="362739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Рисунок 23">
            <a:extLst>
              <a:ext uri="{FF2B5EF4-FFF2-40B4-BE49-F238E27FC236}">
                <a16:creationId xmlns:a16="http://schemas.microsoft.com/office/drawing/2014/main" id="{84F5BB87-3EE8-B9C3-F187-6E38D4EBE4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0966" y="4620798"/>
            <a:ext cx="6882066" cy="2150645"/>
          </a:xfrm>
          <a:prstGeom prst="rect">
            <a:avLst/>
          </a:prstGeom>
        </p:spPr>
      </p:pic>
      <p:sp>
        <p:nvSpPr>
          <p:cNvPr id="2" name="TextBox 1">
            <a:extLst>
              <a:ext uri="{FF2B5EF4-FFF2-40B4-BE49-F238E27FC236}">
                <a16:creationId xmlns:a16="http://schemas.microsoft.com/office/drawing/2014/main" id="{C5FD15C3-12D9-029D-7282-FBDD149BFF91}"/>
              </a:ext>
            </a:extLst>
          </p:cNvPr>
          <p:cNvSpPr txBox="1"/>
          <p:nvPr/>
        </p:nvSpPr>
        <p:spPr>
          <a:xfrm>
            <a:off x="313112" y="79834"/>
            <a:ext cx="8517775" cy="461665"/>
          </a:xfrm>
          <a:prstGeom prst="rect">
            <a:avLst/>
          </a:prstGeom>
          <a:noFill/>
        </p:spPr>
        <p:txBody>
          <a:bodyPr wrap="square" rtlCol="0">
            <a:spAutoFit/>
          </a:bodyPr>
          <a:lstStyle/>
          <a:p>
            <a:pPr algn="ctr">
              <a:spcAft>
                <a:spcPts val="600"/>
              </a:spcAft>
            </a:pPr>
            <a:r>
              <a:rPr lang="en-US" sz="2400" dirty="0">
                <a:latin typeface="Arial" panose="020B0604020202020204" pitchFamily="34" charset="0"/>
                <a:cs typeface="Arial" panose="020B0604020202020204" pitchFamily="34" charset="0"/>
              </a:rPr>
              <a:t>Our conjectures (simulations and analytics):</a:t>
            </a:r>
          </a:p>
        </p:txBody>
      </p:sp>
      <p:sp>
        <p:nvSpPr>
          <p:cNvPr id="3" name="TextBox 2">
            <a:extLst>
              <a:ext uri="{FF2B5EF4-FFF2-40B4-BE49-F238E27FC236}">
                <a16:creationId xmlns:a16="http://schemas.microsoft.com/office/drawing/2014/main" id="{55EC7470-BDCF-12C8-BD11-59F9775C5ED4}"/>
              </a:ext>
            </a:extLst>
          </p:cNvPr>
          <p:cNvSpPr txBox="1"/>
          <p:nvPr/>
        </p:nvSpPr>
        <p:spPr>
          <a:xfrm>
            <a:off x="603625" y="510917"/>
            <a:ext cx="7900895" cy="2169825"/>
          </a:xfrm>
          <a:prstGeom prst="rect">
            <a:avLst/>
          </a:prstGeom>
          <a:noFill/>
        </p:spPr>
        <p:txBody>
          <a:bodyPr wrap="square">
            <a:spAutoFit/>
          </a:bodyPr>
          <a:lstStyle/>
          <a:p>
            <a:pPr marL="457200" indent="-457200" algn="just">
              <a:spcAft>
                <a:spcPts val="600"/>
              </a:spcAft>
              <a:buFont typeface="+mj-lt"/>
              <a:buAutoNum type="arabicPeriod"/>
            </a:pPr>
            <a:r>
              <a:rPr lang="en-US" sz="2000" dirty="0">
                <a:latin typeface="Arial" panose="020B0604020202020204" pitchFamily="34" charset="0"/>
                <a:cs typeface="Arial" panose="020B0604020202020204" pitchFamily="34" charset="0"/>
              </a:rPr>
              <a:t>Unentangled threads in a braid are </a:t>
            </a:r>
            <a:r>
              <a:rPr lang="en-US" sz="2000" i="1" dirty="0">
                <a:latin typeface="Arial" panose="020B0604020202020204" pitchFamily="34" charset="0"/>
                <a:cs typeface="Arial" panose="020B0604020202020204" pitchFamily="34" charset="0"/>
              </a:rPr>
              <a:t>localized</a:t>
            </a:r>
            <a:r>
              <a:rPr lang="en-US" sz="2000" dirty="0">
                <a:latin typeface="Arial" panose="020B0604020202020204" pitchFamily="34" charset="0"/>
                <a:cs typeface="Arial" panose="020B0604020202020204" pitchFamily="34" charset="0"/>
              </a:rPr>
              <a:t> in the transversal direction at               for some                    </a:t>
            </a:r>
          </a:p>
          <a:p>
            <a:pPr marL="457200" indent="-457200" algn="just">
              <a:spcAft>
                <a:spcPts val="600"/>
              </a:spcAft>
              <a:buFont typeface="+mj-lt"/>
              <a:buAutoNum type="arabicPeriod"/>
            </a:pPr>
            <a:endParaRPr lang="en-US" sz="2000" dirty="0">
              <a:latin typeface="Arial" panose="020B0604020202020204" pitchFamily="34" charset="0"/>
              <a:cs typeface="Arial" panose="020B0604020202020204" pitchFamily="34" charset="0"/>
            </a:endParaRPr>
          </a:p>
          <a:p>
            <a:pPr marL="457200" indent="-457200" algn="just">
              <a:spcAft>
                <a:spcPts val="600"/>
              </a:spcAft>
              <a:buFont typeface="+mj-lt"/>
              <a:buAutoNum type="arabicPeriod"/>
            </a:pPr>
            <a:endParaRPr lang="en-US" sz="2000" dirty="0">
              <a:latin typeface="Arial" panose="020B0604020202020204" pitchFamily="34" charset="0"/>
              <a:cs typeface="Arial" panose="020B0604020202020204" pitchFamily="34" charset="0"/>
            </a:endParaRPr>
          </a:p>
          <a:p>
            <a:pPr marL="457200" indent="-457200" algn="just">
              <a:spcAft>
                <a:spcPts val="600"/>
              </a:spcAft>
              <a:buFont typeface="+mj-lt"/>
              <a:buAutoNum type="arabicPeriod"/>
            </a:pPr>
            <a:r>
              <a:rPr lang="en-US" sz="2000" dirty="0">
                <a:latin typeface="Arial" panose="020B0604020202020204" pitchFamily="34" charset="0"/>
                <a:cs typeface="Arial" panose="020B0604020202020204" pitchFamily="34" charset="0"/>
              </a:rPr>
              <a:t>There is a delocalization-localization phase transition of threads’ transversal fluctuations at                  for long braids </a:t>
            </a:r>
          </a:p>
        </p:txBody>
      </p:sp>
      <p:pic>
        <p:nvPicPr>
          <p:cNvPr id="4" name="Рисунок 3">
            <a:extLst>
              <a:ext uri="{FF2B5EF4-FFF2-40B4-BE49-F238E27FC236}">
                <a16:creationId xmlns:a16="http://schemas.microsoft.com/office/drawing/2014/main" id="{33419FE8-15B1-D8EA-B379-DE2372B61141}"/>
              </a:ext>
            </a:extLst>
          </p:cNvPr>
          <p:cNvPicPr>
            <a:picLocks noChangeAspect="1"/>
          </p:cNvPicPr>
          <p:nvPr/>
        </p:nvPicPr>
        <p:blipFill>
          <a:blip r:embed="rId3"/>
          <a:stretch>
            <a:fillRect/>
          </a:stretch>
        </p:blipFill>
        <p:spPr>
          <a:xfrm>
            <a:off x="4534550" y="934820"/>
            <a:ext cx="959472" cy="208423"/>
          </a:xfrm>
          <a:prstGeom prst="rect">
            <a:avLst/>
          </a:prstGeom>
        </p:spPr>
      </p:pic>
      <p:pic>
        <p:nvPicPr>
          <p:cNvPr id="6" name="Рисунок 5">
            <a:extLst>
              <a:ext uri="{FF2B5EF4-FFF2-40B4-BE49-F238E27FC236}">
                <a16:creationId xmlns:a16="http://schemas.microsoft.com/office/drawing/2014/main" id="{A79B1E4C-243C-07CE-1227-59AD82AC20CA}"/>
              </a:ext>
            </a:extLst>
          </p:cNvPr>
          <p:cNvPicPr>
            <a:picLocks noChangeAspect="1"/>
          </p:cNvPicPr>
          <p:nvPr/>
        </p:nvPicPr>
        <p:blipFill>
          <a:blip r:embed="rId4"/>
          <a:stretch>
            <a:fillRect/>
          </a:stretch>
        </p:blipFill>
        <p:spPr>
          <a:xfrm>
            <a:off x="4141528" y="2410100"/>
            <a:ext cx="1055419" cy="197641"/>
          </a:xfrm>
          <a:prstGeom prst="rect">
            <a:avLst/>
          </a:prstGeom>
        </p:spPr>
      </p:pic>
      <p:pic>
        <p:nvPicPr>
          <p:cNvPr id="7" name="Рисунок 6">
            <a:extLst>
              <a:ext uri="{FF2B5EF4-FFF2-40B4-BE49-F238E27FC236}">
                <a16:creationId xmlns:a16="http://schemas.microsoft.com/office/drawing/2014/main" id="{B78A9899-D8A4-92DA-0B6F-8BFC0E1DFC6E}"/>
              </a:ext>
            </a:extLst>
          </p:cNvPr>
          <p:cNvPicPr>
            <a:picLocks noChangeAspect="1"/>
          </p:cNvPicPr>
          <p:nvPr/>
        </p:nvPicPr>
        <p:blipFill>
          <a:blip r:embed="rId5"/>
          <a:stretch>
            <a:fillRect/>
          </a:stretch>
        </p:blipFill>
        <p:spPr>
          <a:xfrm>
            <a:off x="2508444" y="906020"/>
            <a:ext cx="790576" cy="218879"/>
          </a:xfrm>
          <a:prstGeom prst="rect">
            <a:avLst/>
          </a:prstGeom>
        </p:spPr>
      </p:pic>
      <p:pic>
        <p:nvPicPr>
          <p:cNvPr id="8" name="Рисунок 7">
            <a:extLst>
              <a:ext uri="{FF2B5EF4-FFF2-40B4-BE49-F238E27FC236}">
                <a16:creationId xmlns:a16="http://schemas.microsoft.com/office/drawing/2014/main" id="{0AB5CDEF-3F6C-9101-CC6E-7918E51A2433}"/>
              </a:ext>
            </a:extLst>
          </p:cNvPr>
          <p:cNvPicPr>
            <a:picLocks noChangeAspect="1"/>
          </p:cNvPicPr>
          <p:nvPr/>
        </p:nvPicPr>
        <p:blipFill>
          <a:blip r:embed="rId5"/>
          <a:stretch>
            <a:fillRect/>
          </a:stretch>
        </p:blipFill>
        <p:spPr>
          <a:xfrm>
            <a:off x="6996101" y="2332901"/>
            <a:ext cx="869634" cy="240767"/>
          </a:xfrm>
          <a:prstGeom prst="rect">
            <a:avLst/>
          </a:prstGeom>
        </p:spPr>
      </p:pic>
      <p:sp>
        <p:nvSpPr>
          <p:cNvPr id="9" name="TextBox 8">
            <a:extLst>
              <a:ext uri="{FF2B5EF4-FFF2-40B4-BE49-F238E27FC236}">
                <a16:creationId xmlns:a16="http://schemas.microsoft.com/office/drawing/2014/main" id="{C55BA3B2-89CF-0FAC-217F-A829DDA79589}"/>
              </a:ext>
            </a:extLst>
          </p:cNvPr>
          <p:cNvSpPr txBox="1"/>
          <p:nvPr/>
        </p:nvSpPr>
        <p:spPr>
          <a:xfrm>
            <a:off x="1081743" y="1167855"/>
            <a:ext cx="7422777" cy="830997"/>
          </a:xfrm>
          <a:prstGeom prst="rect">
            <a:avLst/>
          </a:prstGeom>
          <a:noFill/>
        </p:spPr>
        <p:txBody>
          <a:bodyPr wrap="square" rtlCol="0">
            <a:spAutoFit/>
          </a:bodyPr>
          <a:lstStyle/>
          <a:p>
            <a:pPr algn="just"/>
            <a:r>
              <a:rPr lang="en-US" sz="1600" dirty="0">
                <a:solidFill>
                  <a:srgbClr val="FF0000"/>
                </a:solidFill>
                <a:latin typeface="Arial" panose="020B0604020202020204" pitchFamily="34" charset="0"/>
                <a:cs typeface="Arial" panose="020B0604020202020204" pitchFamily="34" charset="0"/>
              </a:rPr>
              <a:t>This statement is stronger than numerical finding of P.  Serna, G. Bunin and A. Nahum. We suggest that logarithmic growth of a span is a transient regime for intermediate braid lengths </a:t>
            </a:r>
            <a:r>
              <a:rPr lang="en-US" sz="1600" i="1" dirty="0">
                <a:solidFill>
                  <a:srgbClr val="FF0000"/>
                </a:solidFill>
                <a:latin typeface="Times New Roman" panose="02020603050405020304" pitchFamily="18" charset="0"/>
                <a:cs typeface="Times New Roman" panose="02020603050405020304" pitchFamily="18" charset="0"/>
              </a:rPr>
              <a:t>N</a:t>
            </a:r>
            <a:r>
              <a:rPr lang="en-US" sz="1600" dirty="0">
                <a:solidFill>
                  <a:srgbClr val="FF0000"/>
                </a:solidFill>
                <a:latin typeface="Arial" panose="020B0604020202020204" pitchFamily="34" charset="0"/>
                <a:cs typeface="Arial" panose="020B0604020202020204" pitchFamily="34" charset="0"/>
              </a:rPr>
              <a:t>.</a:t>
            </a:r>
          </a:p>
        </p:txBody>
      </p:sp>
      <p:sp>
        <p:nvSpPr>
          <p:cNvPr id="10" name="TextBox 9">
            <a:extLst>
              <a:ext uri="{FF2B5EF4-FFF2-40B4-BE49-F238E27FC236}">
                <a16:creationId xmlns:a16="http://schemas.microsoft.com/office/drawing/2014/main" id="{63B9CCE8-4E57-DC91-8FA8-BB232D3221C7}"/>
              </a:ext>
            </a:extLst>
          </p:cNvPr>
          <p:cNvSpPr txBox="1"/>
          <p:nvPr/>
        </p:nvSpPr>
        <p:spPr>
          <a:xfrm rot="16200000">
            <a:off x="2263989" y="3306071"/>
            <a:ext cx="1633106" cy="646331"/>
          </a:xfrm>
          <a:prstGeom prst="rect">
            <a:avLst/>
          </a:prstGeom>
          <a:noFill/>
        </p:spPr>
        <p:txBody>
          <a:bodyPr wrap="square" rtlCol="0">
            <a:spAutoFit/>
          </a:bodyPr>
          <a:lstStyle/>
          <a:p>
            <a:pPr algn="ctr"/>
            <a:r>
              <a:rPr lang="en-US" dirty="0"/>
              <a:t>braid wrapped on a cylinder</a:t>
            </a:r>
          </a:p>
        </p:txBody>
      </p:sp>
      <p:sp>
        <p:nvSpPr>
          <p:cNvPr id="11" name="TextBox 10">
            <a:extLst>
              <a:ext uri="{FF2B5EF4-FFF2-40B4-BE49-F238E27FC236}">
                <a16:creationId xmlns:a16="http://schemas.microsoft.com/office/drawing/2014/main" id="{45CB32A3-6AD0-E6F5-D5DE-B35F79568E2E}"/>
              </a:ext>
            </a:extLst>
          </p:cNvPr>
          <p:cNvSpPr txBox="1"/>
          <p:nvPr/>
        </p:nvSpPr>
        <p:spPr>
          <a:xfrm rot="16200000">
            <a:off x="4539185" y="3303069"/>
            <a:ext cx="1633106" cy="646331"/>
          </a:xfrm>
          <a:prstGeom prst="rect">
            <a:avLst/>
          </a:prstGeom>
          <a:noFill/>
        </p:spPr>
        <p:txBody>
          <a:bodyPr wrap="square" rtlCol="0">
            <a:spAutoFit/>
          </a:bodyPr>
          <a:lstStyle/>
          <a:p>
            <a:pPr algn="ctr"/>
            <a:r>
              <a:rPr lang="en-US" dirty="0"/>
              <a:t>unwrapped braid</a:t>
            </a:r>
          </a:p>
        </p:txBody>
      </p:sp>
      <p:sp>
        <p:nvSpPr>
          <p:cNvPr id="12" name="TextBox 11">
            <a:extLst>
              <a:ext uri="{FF2B5EF4-FFF2-40B4-BE49-F238E27FC236}">
                <a16:creationId xmlns:a16="http://schemas.microsoft.com/office/drawing/2014/main" id="{52E4C595-E081-14F4-742A-7F74928DE7BF}"/>
              </a:ext>
            </a:extLst>
          </p:cNvPr>
          <p:cNvSpPr txBox="1"/>
          <p:nvPr/>
        </p:nvSpPr>
        <p:spPr>
          <a:xfrm>
            <a:off x="234265" y="3047273"/>
            <a:ext cx="2510117" cy="1015663"/>
          </a:xfrm>
          <a:prstGeom prst="rect">
            <a:avLst/>
          </a:prstGeom>
          <a:noFill/>
        </p:spPr>
        <p:txBody>
          <a:bodyPr wrap="square" rtlCol="0">
            <a:spAutoFit/>
          </a:bodyPr>
          <a:lstStyle/>
          <a:p>
            <a:pPr algn="ctr"/>
            <a:r>
              <a:rPr lang="en-US" sz="2000" dirty="0">
                <a:solidFill>
                  <a:srgbClr val="FF0000"/>
                </a:solidFill>
              </a:rPr>
              <a:t>Preparation:</a:t>
            </a:r>
          </a:p>
          <a:p>
            <a:pPr algn="ctr"/>
            <a:r>
              <a:rPr lang="en-US" sz="2000" dirty="0"/>
              <a:t>Unentangled fully expanded threads</a:t>
            </a:r>
          </a:p>
        </p:txBody>
      </p:sp>
      <p:graphicFrame>
        <p:nvGraphicFramePr>
          <p:cNvPr id="13" name="Объект 12">
            <a:extLst>
              <a:ext uri="{FF2B5EF4-FFF2-40B4-BE49-F238E27FC236}">
                <a16:creationId xmlns:a16="http://schemas.microsoft.com/office/drawing/2014/main" id="{2AD77A57-8A44-6A5D-3B4F-C7A387A0B53C}"/>
              </a:ext>
            </a:extLst>
          </p:cNvPr>
          <p:cNvGraphicFramePr>
            <a:graphicFrameLocks noChangeAspect="1"/>
          </p:cNvGraphicFramePr>
          <p:nvPr>
            <p:extLst>
              <p:ext uri="{D42A27DB-BD31-4B8C-83A1-F6EECF244321}">
                <p14:modId xmlns:p14="http://schemas.microsoft.com/office/powerpoint/2010/main" val="2415535332"/>
              </p:ext>
            </p:extLst>
          </p:nvPr>
        </p:nvGraphicFramePr>
        <p:xfrm>
          <a:off x="3325546" y="2691947"/>
          <a:ext cx="5207815" cy="1950627"/>
        </p:xfrm>
        <a:graphic>
          <a:graphicData uri="http://schemas.openxmlformats.org/presentationml/2006/ole">
            <mc:AlternateContent xmlns:mc="http://schemas.openxmlformats.org/markup-compatibility/2006">
              <mc:Choice xmlns:v="urn:schemas-microsoft-com:vml" Requires="v">
                <p:oleObj name="CorelDRAW" r:id="rId6" imgW="7624000" imgH="2856284" progId="CorelDraw.Graphic.26">
                  <p:embed/>
                </p:oleObj>
              </mc:Choice>
              <mc:Fallback>
                <p:oleObj name="CorelDRAW" r:id="rId6" imgW="7624000" imgH="2856284" progId="CorelDraw.Graphic.26">
                  <p:embed/>
                  <p:pic>
                    <p:nvPicPr>
                      <p:cNvPr id="13" name="Объект 12">
                        <a:extLst>
                          <a:ext uri="{FF2B5EF4-FFF2-40B4-BE49-F238E27FC236}">
                            <a16:creationId xmlns:a16="http://schemas.microsoft.com/office/drawing/2014/main" id="{2AD77A57-8A44-6A5D-3B4F-C7A387A0B53C}"/>
                          </a:ext>
                        </a:extLst>
                      </p:cNvPr>
                      <p:cNvPicPr/>
                      <p:nvPr/>
                    </p:nvPicPr>
                    <p:blipFill>
                      <a:blip r:embed="rId7"/>
                      <a:stretch>
                        <a:fillRect/>
                      </a:stretch>
                    </p:blipFill>
                    <p:spPr>
                      <a:xfrm>
                        <a:off x="3325546" y="2691947"/>
                        <a:ext cx="5207815" cy="1950627"/>
                      </a:xfrm>
                      <a:prstGeom prst="rect">
                        <a:avLst/>
                      </a:prstGeom>
                    </p:spPr>
                  </p:pic>
                </p:oleObj>
              </mc:Fallback>
            </mc:AlternateContent>
          </a:graphicData>
        </a:graphic>
      </p:graphicFrame>
    </p:spTree>
    <p:extLst>
      <p:ext uri="{BB962C8B-B14F-4D97-AF65-F5344CB8AC3E}">
        <p14:creationId xmlns:p14="http://schemas.microsoft.com/office/powerpoint/2010/main" val="4260040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AE75AF5-0C84-91C4-CDEB-CA5F4F6BC220}"/>
              </a:ext>
            </a:extLst>
          </p:cNvPr>
          <p:cNvSpPr txBox="1"/>
          <p:nvPr/>
        </p:nvSpPr>
        <p:spPr>
          <a:xfrm>
            <a:off x="212377" y="666615"/>
            <a:ext cx="8754642" cy="1938992"/>
          </a:xfrm>
          <a:prstGeom prst="rect">
            <a:avLst/>
          </a:prstGeom>
          <a:noFill/>
        </p:spPr>
        <p:txBody>
          <a:bodyPr wrap="square" rtlCol="0">
            <a:spAutoFit/>
          </a:bodyPr>
          <a:lstStyle/>
          <a:p>
            <a:pPr algn="just"/>
            <a:r>
              <a:rPr lang="en-US" sz="2000" dirty="0">
                <a:latin typeface="Arial" panose="020B0604020202020204" pitchFamily="34" charset="0"/>
                <a:cs typeface="Arial" panose="020B0604020202020204" pitchFamily="34" charset="0"/>
              </a:rPr>
              <a:t>Consider uniform distribution on generators                                     and write random words of </a:t>
            </a:r>
            <a:r>
              <a:rPr lang="en-US" sz="2000" dirty="0">
                <a:latin typeface="Times New Roman" panose="02020603050405020304" pitchFamily="18" charset="0"/>
                <a:cs typeface="Times New Roman" panose="02020603050405020304" pitchFamily="18" charset="0"/>
              </a:rPr>
              <a:t>2</a:t>
            </a:r>
            <a:r>
              <a:rPr lang="en-US" sz="2000" i="1" dirty="0">
                <a:latin typeface="Times New Roman" panose="02020603050405020304" pitchFamily="18" charset="0"/>
                <a:cs typeface="Times New Roman" panose="02020603050405020304" pitchFamily="18" charset="0"/>
              </a:rPr>
              <a:t>N</a:t>
            </a:r>
            <a:r>
              <a:rPr lang="en-US" sz="2000" i="1"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letters. Extract subset of such words that are fully contractible. This subset constitutes the ensemble of trivial braids. </a:t>
            </a:r>
          </a:p>
          <a:p>
            <a:pPr algn="just"/>
            <a:endParaRPr lang="en-US" sz="2000" dirty="0">
              <a:latin typeface="Arial" panose="020B0604020202020204" pitchFamily="34" charset="0"/>
              <a:cs typeface="Arial" panose="020B0604020202020204" pitchFamily="34" charset="0"/>
            </a:endParaRPr>
          </a:p>
          <a:p>
            <a:pPr algn="just"/>
            <a:r>
              <a:rPr lang="en-US" sz="2000" dirty="0">
                <a:latin typeface="Arial" panose="020B0604020202020204" pitchFamily="34" charset="0"/>
                <a:cs typeface="Arial" panose="020B0604020202020204" pitchFamily="34" charset="0"/>
              </a:rPr>
              <a:t>We estimate the span of the Brownian bridge (Bb) by the shortest length of the (irreducible) word written by first </a:t>
            </a:r>
            <a:r>
              <a:rPr lang="en-US" sz="2000" i="1" dirty="0">
                <a:latin typeface="Times New Roman" panose="02020603050405020304" pitchFamily="18" charset="0"/>
                <a:cs typeface="Times New Roman" panose="02020603050405020304" pitchFamily="18" charset="0"/>
              </a:rPr>
              <a:t>N</a:t>
            </a:r>
            <a:r>
              <a:rPr lang="en-US" sz="2000" dirty="0">
                <a:latin typeface="Arial" panose="020B0604020202020204" pitchFamily="34" charset="0"/>
                <a:cs typeface="Arial" panose="020B0604020202020204" pitchFamily="34" charset="0"/>
              </a:rPr>
              <a:t> letters out of </a:t>
            </a:r>
            <a:r>
              <a:rPr lang="en-US" sz="2000" dirty="0">
                <a:latin typeface="Times New Roman" panose="02020603050405020304" pitchFamily="18" charset="0"/>
                <a:cs typeface="Times New Roman" panose="02020603050405020304" pitchFamily="18" charset="0"/>
              </a:rPr>
              <a:t>2</a:t>
            </a:r>
            <a:r>
              <a:rPr lang="en-US" sz="2000" i="1" dirty="0">
                <a:latin typeface="Times New Roman" panose="02020603050405020304" pitchFamily="18" charset="0"/>
                <a:cs typeface="Times New Roman" panose="02020603050405020304" pitchFamily="18" charset="0"/>
              </a:rPr>
              <a:t>N</a:t>
            </a:r>
            <a:r>
              <a:rPr lang="en-US" sz="2000" dirty="0">
                <a:latin typeface="Arial" panose="020B0604020202020204" pitchFamily="34" charset="0"/>
                <a:cs typeface="Arial" panose="020B0604020202020204" pitchFamily="34" charset="0"/>
              </a:rPr>
              <a:t>-letter Bb.  </a:t>
            </a:r>
          </a:p>
        </p:txBody>
      </p:sp>
      <p:pic>
        <p:nvPicPr>
          <p:cNvPr id="4" name="Рисунок 3">
            <a:extLst>
              <a:ext uri="{FF2B5EF4-FFF2-40B4-BE49-F238E27FC236}">
                <a16:creationId xmlns:a16="http://schemas.microsoft.com/office/drawing/2014/main" id="{A248CCCC-5A8A-0533-F755-27D80237E489}"/>
              </a:ext>
            </a:extLst>
          </p:cNvPr>
          <p:cNvPicPr>
            <a:picLocks noChangeAspect="1"/>
          </p:cNvPicPr>
          <p:nvPr/>
        </p:nvPicPr>
        <p:blipFill>
          <a:blip r:embed="rId2"/>
          <a:stretch>
            <a:fillRect/>
          </a:stretch>
        </p:blipFill>
        <p:spPr>
          <a:xfrm>
            <a:off x="5340009" y="706296"/>
            <a:ext cx="2352120" cy="320744"/>
          </a:xfrm>
          <a:prstGeom prst="rect">
            <a:avLst/>
          </a:prstGeom>
        </p:spPr>
      </p:pic>
      <p:sp>
        <p:nvSpPr>
          <p:cNvPr id="19" name="TextBox 18">
            <a:extLst>
              <a:ext uri="{FF2B5EF4-FFF2-40B4-BE49-F238E27FC236}">
                <a16:creationId xmlns:a16="http://schemas.microsoft.com/office/drawing/2014/main" id="{FBAA22A6-3977-5653-36F7-66A4F8B518AA}"/>
              </a:ext>
            </a:extLst>
          </p:cNvPr>
          <p:cNvSpPr txBox="1"/>
          <p:nvPr/>
        </p:nvSpPr>
        <p:spPr>
          <a:xfrm>
            <a:off x="313112" y="91591"/>
            <a:ext cx="8517775" cy="461665"/>
          </a:xfrm>
          <a:prstGeom prst="rect">
            <a:avLst/>
          </a:prstGeom>
          <a:noFill/>
        </p:spPr>
        <p:txBody>
          <a:bodyPr wrap="square" rtlCol="0">
            <a:spAutoFit/>
          </a:bodyPr>
          <a:lstStyle/>
          <a:p>
            <a:pPr algn="ctr">
              <a:spcAft>
                <a:spcPts val="600"/>
              </a:spcAft>
            </a:pPr>
            <a:r>
              <a:rPr lang="en-US" sz="2400" dirty="0">
                <a:latin typeface="Arial" panose="020B0604020202020204" pitchFamily="34" charset="0"/>
                <a:cs typeface="Arial" panose="020B0604020202020204" pitchFamily="34" charset="0"/>
              </a:rPr>
              <a:t>Algebraic approach to random walk on braid groups</a:t>
            </a:r>
          </a:p>
        </p:txBody>
      </p:sp>
      <p:pic>
        <p:nvPicPr>
          <p:cNvPr id="5" name="Рисунок 4">
            <a:extLst>
              <a:ext uri="{FF2B5EF4-FFF2-40B4-BE49-F238E27FC236}">
                <a16:creationId xmlns:a16="http://schemas.microsoft.com/office/drawing/2014/main" id="{1B1F1075-0165-A7F1-1BA9-81E63CBF9EFE}"/>
              </a:ext>
            </a:extLst>
          </p:cNvPr>
          <p:cNvPicPr>
            <a:picLocks noChangeAspect="1"/>
          </p:cNvPicPr>
          <p:nvPr/>
        </p:nvPicPr>
        <p:blipFill>
          <a:blip r:embed="rId3"/>
          <a:stretch>
            <a:fillRect/>
          </a:stretch>
        </p:blipFill>
        <p:spPr>
          <a:xfrm>
            <a:off x="3940055" y="2806476"/>
            <a:ext cx="4944377" cy="3931256"/>
          </a:xfrm>
          <a:prstGeom prst="rect">
            <a:avLst/>
          </a:prstGeom>
        </p:spPr>
      </p:pic>
      <p:graphicFrame>
        <p:nvGraphicFramePr>
          <p:cNvPr id="6" name="Объект 5">
            <a:extLst>
              <a:ext uri="{FF2B5EF4-FFF2-40B4-BE49-F238E27FC236}">
                <a16:creationId xmlns:a16="http://schemas.microsoft.com/office/drawing/2014/main" id="{041A6C2F-53DA-F846-B001-DDDBD24C4057}"/>
              </a:ext>
            </a:extLst>
          </p:cNvPr>
          <p:cNvGraphicFramePr>
            <a:graphicFrameLocks noChangeAspect="1"/>
          </p:cNvGraphicFramePr>
          <p:nvPr>
            <p:extLst>
              <p:ext uri="{D42A27DB-BD31-4B8C-83A1-F6EECF244321}">
                <p14:modId xmlns:p14="http://schemas.microsoft.com/office/powerpoint/2010/main" val="1870937935"/>
              </p:ext>
            </p:extLst>
          </p:nvPr>
        </p:nvGraphicFramePr>
        <p:xfrm>
          <a:off x="282304" y="2963022"/>
          <a:ext cx="3025001" cy="3563508"/>
        </p:xfrm>
        <a:graphic>
          <a:graphicData uri="http://schemas.openxmlformats.org/presentationml/2006/ole">
            <mc:AlternateContent xmlns:mc="http://schemas.openxmlformats.org/markup-compatibility/2006">
              <mc:Choice xmlns:v="urn:schemas-microsoft-com:vml" Requires="v">
                <p:oleObj name="CorelDRAW" r:id="rId4" imgW="5128235" imgH="6040421" progId="CorelDraw.Graphic.26">
                  <p:embed/>
                </p:oleObj>
              </mc:Choice>
              <mc:Fallback>
                <p:oleObj name="CorelDRAW" r:id="rId4" imgW="5128235" imgH="6040421" progId="CorelDraw.Graphic.26">
                  <p:embed/>
                  <p:pic>
                    <p:nvPicPr>
                      <p:cNvPr id="6" name="Объект 5">
                        <a:extLst>
                          <a:ext uri="{FF2B5EF4-FFF2-40B4-BE49-F238E27FC236}">
                            <a16:creationId xmlns:a16="http://schemas.microsoft.com/office/drawing/2014/main" id="{041A6C2F-53DA-F846-B001-DDDBD24C4057}"/>
                          </a:ext>
                        </a:extLst>
                      </p:cNvPr>
                      <p:cNvPicPr/>
                      <p:nvPr/>
                    </p:nvPicPr>
                    <p:blipFill>
                      <a:blip r:embed="rId5"/>
                      <a:stretch>
                        <a:fillRect/>
                      </a:stretch>
                    </p:blipFill>
                    <p:spPr>
                      <a:xfrm>
                        <a:off x="282304" y="2963022"/>
                        <a:ext cx="3025001" cy="3563508"/>
                      </a:xfrm>
                      <a:prstGeom prst="rect">
                        <a:avLst/>
                      </a:prstGeom>
                    </p:spPr>
                  </p:pic>
                </p:oleObj>
              </mc:Fallback>
            </mc:AlternateContent>
          </a:graphicData>
        </a:graphic>
      </p:graphicFrame>
      <p:pic>
        <p:nvPicPr>
          <p:cNvPr id="8" name="Рисунок 7">
            <a:extLst>
              <a:ext uri="{FF2B5EF4-FFF2-40B4-BE49-F238E27FC236}">
                <a16:creationId xmlns:a16="http://schemas.microsoft.com/office/drawing/2014/main" id="{97EBAF54-14C6-5523-7A58-67C2B442A3DA}"/>
              </a:ext>
            </a:extLst>
          </p:cNvPr>
          <p:cNvPicPr>
            <a:picLocks noChangeAspect="1"/>
          </p:cNvPicPr>
          <p:nvPr/>
        </p:nvPicPr>
        <p:blipFill>
          <a:blip r:embed="rId6"/>
          <a:stretch>
            <a:fillRect/>
          </a:stretch>
        </p:blipFill>
        <p:spPr>
          <a:xfrm rot="20457755">
            <a:off x="6383850" y="4372985"/>
            <a:ext cx="1014224" cy="202844"/>
          </a:xfrm>
          <a:prstGeom prst="rect">
            <a:avLst/>
          </a:prstGeom>
        </p:spPr>
      </p:pic>
      <p:sp>
        <p:nvSpPr>
          <p:cNvPr id="10" name="TextBox 9">
            <a:extLst>
              <a:ext uri="{FF2B5EF4-FFF2-40B4-BE49-F238E27FC236}">
                <a16:creationId xmlns:a16="http://schemas.microsoft.com/office/drawing/2014/main" id="{6EDF19F9-C4E8-087E-B884-2A0548DECBEF}"/>
              </a:ext>
            </a:extLst>
          </p:cNvPr>
          <p:cNvSpPr txBox="1"/>
          <p:nvPr/>
        </p:nvSpPr>
        <p:spPr>
          <a:xfrm>
            <a:off x="7329473" y="3703489"/>
            <a:ext cx="1287532"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3-strand braid</a:t>
            </a:r>
          </a:p>
        </p:txBody>
      </p:sp>
      <p:sp>
        <p:nvSpPr>
          <p:cNvPr id="11" name="TextBox 10">
            <a:extLst>
              <a:ext uri="{FF2B5EF4-FFF2-40B4-BE49-F238E27FC236}">
                <a16:creationId xmlns:a16="http://schemas.microsoft.com/office/drawing/2014/main" id="{F3066554-F8DF-D84F-C57F-72F7BC5511E2}"/>
              </a:ext>
            </a:extLst>
          </p:cNvPr>
          <p:cNvSpPr txBox="1"/>
          <p:nvPr/>
        </p:nvSpPr>
        <p:spPr>
          <a:xfrm>
            <a:off x="7340557" y="4468053"/>
            <a:ext cx="1287532"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4-strand braid</a:t>
            </a:r>
          </a:p>
        </p:txBody>
      </p:sp>
      <p:sp>
        <p:nvSpPr>
          <p:cNvPr id="12" name="TextBox 11">
            <a:extLst>
              <a:ext uri="{FF2B5EF4-FFF2-40B4-BE49-F238E27FC236}">
                <a16:creationId xmlns:a16="http://schemas.microsoft.com/office/drawing/2014/main" id="{62E125A9-76BF-5CD7-D7F3-E0C66F3C0FCE}"/>
              </a:ext>
            </a:extLst>
          </p:cNvPr>
          <p:cNvSpPr txBox="1"/>
          <p:nvPr/>
        </p:nvSpPr>
        <p:spPr>
          <a:xfrm>
            <a:off x="7329473" y="5230216"/>
            <a:ext cx="1287532" cy="307777"/>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all braids with</a:t>
            </a:r>
            <a:endParaRPr lang="en-US" sz="1400" baseline="-25000" dirty="0">
              <a:latin typeface="Times New Roman" panose="02020603050405020304" pitchFamily="18" charset="0"/>
              <a:cs typeface="Times New Roman" panose="02020603050405020304" pitchFamily="18" charset="0"/>
            </a:endParaRPr>
          </a:p>
        </p:txBody>
      </p:sp>
      <p:pic>
        <p:nvPicPr>
          <p:cNvPr id="18" name="Рисунок 17">
            <a:extLst>
              <a:ext uri="{FF2B5EF4-FFF2-40B4-BE49-F238E27FC236}">
                <a16:creationId xmlns:a16="http://schemas.microsoft.com/office/drawing/2014/main" id="{F5BFBAAB-2E22-32B9-B857-E3F3E892962D}"/>
              </a:ext>
            </a:extLst>
          </p:cNvPr>
          <p:cNvPicPr>
            <a:picLocks noChangeAspect="1"/>
          </p:cNvPicPr>
          <p:nvPr/>
        </p:nvPicPr>
        <p:blipFill>
          <a:blip r:embed="rId7"/>
          <a:stretch>
            <a:fillRect/>
          </a:stretch>
        </p:blipFill>
        <p:spPr>
          <a:xfrm>
            <a:off x="7385279" y="5509418"/>
            <a:ext cx="1217069" cy="168361"/>
          </a:xfrm>
          <a:prstGeom prst="rect">
            <a:avLst/>
          </a:prstGeom>
        </p:spPr>
      </p:pic>
    </p:spTree>
    <p:extLst>
      <p:ext uri="{BB962C8B-B14F-4D97-AF65-F5344CB8AC3E}">
        <p14:creationId xmlns:p14="http://schemas.microsoft.com/office/powerpoint/2010/main" val="20443088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D18EC57C-A397-85B6-3C5F-CE5F4246950E}"/>
              </a:ext>
            </a:extLst>
          </p:cNvPr>
          <p:cNvSpPr txBox="1"/>
          <p:nvPr/>
        </p:nvSpPr>
        <p:spPr>
          <a:xfrm>
            <a:off x="313112" y="79834"/>
            <a:ext cx="8517775" cy="461665"/>
          </a:xfrm>
          <a:prstGeom prst="rect">
            <a:avLst/>
          </a:prstGeom>
          <a:noFill/>
        </p:spPr>
        <p:txBody>
          <a:bodyPr wrap="square" rtlCol="0">
            <a:spAutoFit/>
          </a:bodyPr>
          <a:lstStyle/>
          <a:p>
            <a:pPr algn="ctr">
              <a:spcAft>
                <a:spcPts val="600"/>
              </a:spcAft>
            </a:pPr>
            <a:r>
              <a:rPr lang="en-US" sz="2400" dirty="0">
                <a:latin typeface="Arial" panose="020B0604020202020204" pitchFamily="34" charset="0"/>
                <a:cs typeface="Arial" panose="020B0604020202020204" pitchFamily="34" charset="0"/>
              </a:rPr>
              <a:t>Braids and locally-free groups</a:t>
            </a:r>
          </a:p>
        </p:txBody>
      </p:sp>
      <p:sp>
        <p:nvSpPr>
          <p:cNvPr id="16" name="TextBox 15">
            <a:extLst>
              <a:ext uri="{FF2B5EF4-FFF2-40B4-BE49-F238E27FC236}">
                <a16:creationId xmlns:a16="http://schemas.microsoft.com/office/drawing/2014/main" id="{9DE35652-2883-45B3-32CE-84B663E4B9C4}"/>
              </a:ext>
            </a:extLst>
          </p:cNvPr>
          <p:cNvSpPr txBox="1"/>
          <p:nvPr/>
        </p:nvSpPr>
        <p:spPr>
          <a:xfrm>
            <a:off x="182882" y="655120"/>
            <a:ext cx="8784139" cy="2092881"/>
          </a:xfrm>
          <a:prstGeom prst="rect">
            <a:avLst/>
          </a:prstGeom>
          <a:noFill/>
        </p:spPr>
        <p:txBody>
          <a:bodyPr wrap="square">
            <a:spAutoFit/>
          </a:bodyPr>
          <a:lstStyle/>
          <a:p>
            <a:pPr algn="just">
              <a:spcAft>
                <a:spcPts val="1200"/>
              </a:spcAft>
            </a:pPr>
            <a:r>
              <a:rPr lang="en-US" sz="2000" dirty="0">
                <a:latin typeface="Arial" panose="020B0604020202020204" pitchFamily="34" charset="0"/>
                <a:cs typeface="Arial" panose="020B0604020202020204" pitchFamily="34" charset="0"/>
              </a:rPr>
              <a:t>We should understand how the “space of all words” of </a:t>
            </a:r>
            <a:r>
              <a:rPr lang="en-US" sz="2000" i="1" dirty="0">
                <a:latin typeface="Times New Roman" panose="02020603050405020304" pitchFamily="18" charset="0"/>
                <a:cs typeface="Times New Roman" panose="02020603050405020304" pitchFamily="18" charset="0"/>
              </a:rPr>
              <a:t>B</a:t>
            </a:r>
            <a:r>
              <a:rPr lang="en-US" sz="2000" i="1" baseline="-25000" dirty="0">
                <a:latin typeface="Times New Roman" panose="02020603050405020304" pitchFamily="18" charset="0"/>
                <a:cs typeface="Times New Roman" panose="02020603050405020304" pitchFamily="18" charset="0"/>
              </a:rPr>
              <a:t>n</a:t>
            </a:r>
            <a:r>
              <a:rPr lang="en-US" sz="2000" baseline="-25000" dirty="0">
                <a:latin typeface="Times New Roman" panose="02020603050405020304" pitchFamily="18" charset="0"/>
                <a:cs typeface="Times New Roman" panose="02020603050405020304" pitchFamily="18" charset="0"/>
              </a:rPr>
              <a:t>+1</a:t>
            </a:r>
            <a:r>
              <a:rPr lang="en-US" sz="2000" dirty="0">
                <a:latin typeface="Arial" panose="020B0604020202020204" pitchFamily="34" charset="0"/>
                <a:cs typeface="Arial" panose="020B0604020202020204" pitchFamily="34" charset="0"/>
              </a:rPr>
              <a:t> looks like, i.e. what is the graph of the braid group </a:t>
            </a:r>
            <a:r>
              <a:rPr lang="en-US" sz="2000" i="1" dirty="0">
                <a:latin typeface="Times New Roman" panose="02020603050405020304" pitchFamily="18" charset="0"/>
                <a:cs typeface="Times New Roman" panose="02020603050405020304" pitchFamily="18" charset="0"/>
              </a:rPr>
              <a:t>B</a:t>
            </a:r>
            <a:r>
              <a:rPr lang="en-US" sz="2000" i="1" baseline="-25000" dirty="0">
                <a:latin typeface="Times New Roman" panose="02020603050405020304" pitchFamily="18" charset="0"/>
                <a:cs typeface="Times New Roman" panose="02020603050405020304" pitchFamily="18" charset="0"/>
              </a:rPr>
              <a:t>n</a:t>
            </a:r>
            <a:r>
              <a:rPr lang="en-US" sz="2000" baseline="-25000" dirty="0">
                <a:latin typeface="Times New Roman" panose="02020603050405020304" pitchFamily="18" charset="0"/>
                <a:cs typeface="Times New Roman" panose="02020603050405020304" pitchFamily="18" charset="0"/>
              </a:rPr>
              <a:t>+1</a:t>
            </a:r>
            <a:r>
              <a:rPr lang="en-US" sz="2000" dirty="0">
                <a:latin typeface="Arial" panose="020B0604020202020204" pitchFamily="34" charset="0"/>
                <a:cs typeface="Arial" panose="020B0604020202020204" pitchFamily="34" charset="0"/>
              </a:rPr>
              <a:t>. Then we shall consider statistics of closed random walks (Brownian bridges) on this graph. The span of Bb is defined by the shortest distance along this graph of the middle point of Bb.</a:t>
            </a:r>
          </a:p>
          <a:p>
            <a:pPr algn="just"/>
            <a:r>
              <a:rPr lang="en-US" sz="2000" dirty="0">
                <a:latin typeface="Arial" panose="020B0604020202020204" pitchFamily="34" charset="0"/>
                <a:cs typeface="Arial" panose="020B0604020202020204" pitchFamily="34" charset="0"/>
              </a:rPr>
              <a:t>Braid graphs are complex objects due to triple relations. We can essentially simplify consideration by approximating braid groups by locally free groups.</a:t>
            </a:r>
          </a:p>
        </p:txBody>
      </p:sp>
      <p:graphicFrame>
        <p:nvGraphicFramePr>
          <p:cNvPr id="17" name="Объект 16">
            <a:extLst>
              <a:ext uri="{FF2B5EF4-FFF2-40B4-BE49-F238E27FC236}">
                <a16:creationId xmlns:a16="http://schemas.microsoft.com/office/drawing/2014/main" id="{509C74B7-437C-38A1-49D7-4937DF6EB3E5}"/>
              </a:ext>
            </a:extLst>
          </p:cNvPr>
          <p:cNvGraphicFramePr>
            <a:graphicFrameLocks noChangeAspect="1"/>
          </p:cNvGraphicFramePr>
          <p:nvPr>
            <p:extLst>
              <p:ext uri="{D42A27DB-BD31-4B8C-83A1-F6EECF244321}">
                <p14:modId xmlns:p14="http://schemas.microsoft.com/office/powerpoint/2010/main" val="2247824141"/>
              </p:ext>
            </p:extLst>
          </p:nvPr>
        </p:nvGraphicFramePr>
        <p:xfrm>
          <a:off x="604247" y="4218182"/>
          <a:ext cx="3070692" cy="847910"/>
        </p:xfrm>
        <a:graphic>
          <a:graphicData uri="http://schemas.openxmlformats.org/presentationml/2006/ole">
            <mc:AlternateContent xmlns:mc="http://schemas.openxmlformats.org/markup-compatibility/2006">
              <mc:Choice xmlns:v="urn:schemas-microsoft-com:vml" Requires="v">
                <p:oleObj name="CorelDRAW" r:id="rId2" imgW="4495294" imgH="1241189" progId="CorelDraw.Graphic.26">
                  <p:embed/>
                </p:oleObj>
              </mc:Choice>
              <mc:Fallback>
                <p:oleObj name="CorelDRAW" r:id="rId2" imgW="4495294" imgH="1241189" progId="CorelDraw.Graphic.26">
                  <p:embed/>
                  <p:pic>
                    <p:nvPicPr>
                      <p:cNvPr id="17" name="Объект 16">
                        <a:extLst>
                          <a:ext uri="{FF2B5EF4-FFF2-40B4-BE49-F238E27FC236}">
                            <a16:creationId xmlns:a16="http://schemas.microsoft.com/office/drawing/2014/main" id="{509C74B7-437C-38A1-49D7-4937DF6EB3E5}"/>
                          </a:ext>
                        </a:extLst>
                      </p:cNvPr>
                      <p:cNvPicPr/>
                      <p:nvPr/>
                    </p:nvPicPr>
                    <p:blipFill>
                      <a:blip r:embed="rId3"/>
                      <a:stretch>
                        <a:fillRect/>
                      </a:stretch>
                    </p:blipFill>
                    <p:spPr>
                      <a:xfrm>
                        <a:off x="604247" y="4218182"/>
                        <a:ext cx="3070692" cy="847910"/>
                      </a:xfrm>
                      <a:prstGeom prst="rect">
                        <a:avLst/>
                      </a:prstGeom>
                    </p:spPr>
                  </p:pic>
                </p:oleObj>
              </mc:Fallback>
            </mc:AlternateContent>
          </a:graphicData>
        </a:graphic>
      </p:graphicFrame>
      <p:graphicFrame>
        <p:nvGraphicFramePr>
          <p:cNvPr id="18" name="Объект 17">
            <a:extLst>
              <a:ext uri="{FF2B5EF4-FFF2-40B4-BE49-F238E27FC236}">
                <a16:creationId xmlns:a16="http://schemas.microsoft.com/office/drawing/2014/main" id="{449366F1-F29F-DD07-EE09-83D450532FCB}"/>
              </a:ext>
            </a:extLst>
          </p:cNvPr>
          <p:cNvGraphicFramePr>
            <a:graphicFrameLocks noChangeAspect="1"/>
          </p:cNvGraphicFramePr>
          <p:nvPr>
            <p:extLst>
              <p:ext uri="{D42A27DB-BD31-4B8C-83A1-F6EECF244321}">
                <p14:modId xmlns:p14="http://schemas.microsoft.com/office/powerpoint/2010/main" val="2967036972"/>
              </p:ext>
            </p:extLst>
          </p:nvPr>
        </p:nvGraphicFramePr>
        <p:xfrm>
          <a:off x="4883641" y="4218182"/>
          <a:ext cx="3728853" cy="847910"/>
        </p:xfrm>
        <a:graphic>
          <a:graphicData uri="http://schemas.openxmlformats.org/presentationml/2006/ole">
            <mc:AlternateContent xmlns:mc="http://schemas.openxmlformats.org/markup-compatibility/2006">
              <mc:Choice xmlns:v="urn:schemas-microsoft-com:vml" Requires="v">
                <p:oleObj name="CorelDRAW" r:id="rId4" imgW="5459970" imgH="1241189" progId="CorelDraw.Graphic.26">
                  <p:embed/>
                </p:oleObj>
              </mc:Choice>
              <mc:Fallback>
                <p:oleObj name="CorelDRAW" r:id="rId4" imgW="5459970" imgH="1241189" progId="CorelDraw.Graphic.26">
                  <p:embed/>
                  <p:pic>
                    <p:nvPicPr>
                      <p:cNvPr id="18" name="Объект 17">
                        <a:extLst>
                          <a:ext uri="{FF2B5EF4-FFF2-40B4-BE49-F238E27FC236}">
                            <a16:creationId xmlns:a16="http://schemas.microsoft.com/office/drawing/2014/main" id="{449366F1-F29F-DD07-EE09-83D450532FCB}"/>
                          </a:ext>
                        </a:extLst>
                      </p:cNvPr>
                      <p:cNvPicPr/>
                      <p:nvPr/>
                    </p:nvPicPr>
                    <p:blipFill>
                      <a:blip r:embed="rId5"/>
                      <a:stretch>
                        <a:fillRect/>
                      </a:stretch>
                    </p:blipFill>
                    <p:spPr>
                      <a:xfrm>
                        <a:off x="4883641" y="4218182"/>
                        <a:ext cx="3728853" cy="847910"/>
                      </a:xfrm>
                      <a:prstGeom prst="rect">
                        <a:avLst/>
                      </a:prstGeom>
                    </p:spPr>
                  </p:pic>
                </p:oleObj>
              </mc:Fallback>
            </mc:AlternateContent>
          </a:graphicData>
        </a:graphic>
      </p:graphicFrame>
      <p:graphicFrame>
        <p:nvGraphicFramePr>
          <p:cNvPr id="19" name="Объект 18">
            <a:extLst>
              <a:ext uri="{FF2B5EF4-FFF2-40B4-BE49-F238E27FC236}">
                <a16:creationId xmlns:a16="http://schemas.microsoft.com/office/drawing/2014/main" id="{70866A2B-1D03-F313-579A-BE320793CA39}"/>
              </a:ext>
            </a:extLst>
          </p:cNvPr>
          <p:cNvGraphicFramePr>
            <a:graphicFrameLocks noChangeAspect="1"/>
          </p:cNvGraphicFramePr>
          <p:nvPr>
            <p:extLst>
              <p:ext uri="{D42A27DB-BD31-4B8C-83A1-F6EECF244321}">
                <p14:modId xmlns:p14="http://schemas.microsoft.com/office/powerpoint/2010/main" val="487110726"/>
              </p:ext>
            </p:extLst>
          </p:nvPr>
        </p:nvGraphicFramePr>
        <p:xfrm>
          <a:off x="351717" y="5745725"/>
          <a:ext cx="3575751" cy="765722"/>
        </p:xfrm>
        <a:graphic>
          <a:graphicData uri="http://schemas.openxmlformats.org/presentationml/2006/ole">
            <mc:AlternateContent xmlns:mc="http://schemas.openxmlformats.org/markup-compatibility/2006">
              <mc:Choice xmlns:v="urn:schemas-microsoft-com:vml" Requires="v">
                <p:oleObj name="CorelDRAW" r:id="rId6" imgW="4758677" imgH="1019580" progId="CorelDraw.Graphic.26">
                  <p:embed/>
                </p:oleObj>
              </mc:Choice>
              <mc:Fallback>
                <p:oleObj name="CorelDRAW" r:id="rId6" imgW="4758677" imgH="1019580" progId="CorelDraw.Graphic.26">
                  <p:embed/>
                  <p:pic>
                    <p:nvPicPr>
                      <p:cNvPr id="19" name="Объект 18">
                        <a:extLst>
                          <a:ext uri="{FF2B5EF4-FFF2-40B4-BE49-F238E27FC236}">
                            <a16:creationId xmlns:a16="http://schemas.microsoft.com/office/drawing/2014/main" id="{70866A2B-1D03-F313-579A-BE320793CA39}"/>
                          </a:ext>
                        </a:extLst>
                      </p:cNvPr>
                      <p:cNvPicPr/>
                      <p:nvPr/>
                    </p:nvPicPr>
                    <p:blipFill>
                      <a:blip r:embed="rId7"/>
                      <a:stretch>
                        <a:fillRect/>
                      </a:stretch>
                    </p:blipFill>
                    <p:spPr>
                      <a:xfrm>
                        <a:off x="351717" y="5745725"/>
                        <a:ext cx="3575751" cy="765722"/>
                      </a:xfrm>
                      <a:prstGeom prst="rect">
                        <a:avLst/>
                      </a:prstGeom>
                    </p:spPr>
                  </p:pic>
                </p:oleObj>
              </mc:Fallback>
            </mc:AlternateContent>
          </a:graphicData>
        </a:graphic>
      </p:graphicFrame>
      <p:graphicFrame>
        <p:nvGraphicFramePr>
          <p:cNvPr id="21" name="Объект 20">
            <a:extLst>
              <a:ext uri="{FF2B5EF4-FFF2-40B4-BE49-F238E27FC236}">
                <a16:creationId xmlns:a16="http://schemas.microsoft.com/office/drawing/2014/main" id="{72F0D8DA-5F99-5718-96E0-C245CD6B0B31}"/>
              </a:ext>
            </a:extLst>
          </p:cNvPr>
          <p:cNvGraphicFramePr>
            <a:graphicFrameLocks noChangeAspect="1"/>
          </p:cNvGraphicFramePr>
          <p:nvPr>
            <p:extLst>
              <p:ext uri="{D42A27DB-BD31-4B8C-83A1-F6EECF244321}">
                <p14:modId xmlns:p14="http://schemas.microsoft.com/office/powerpoint/2010/main" val="885479883"/>
              </p:ext>
            </p:extLst>
          </p:nvPr>
        </p:nvGraphicFramePr>
        <p:xfrm>
          <a:off x="5060887" y="5745725"/>
          <a:ext cx="3647314" cy="765722"/>
        </p:xfrm>
        <a:graphic>
          <a:graphicData uri="http://schemas.openxmlformats.org/presentationml/2006/ole">
            <mc:AlternateContent xmlns:mc="http://schemas.openxmlformats.org/markup-compatibility/2006">
              <mc:Choice xmlns:v="urn:schemas-microsoft-com:vml" Requires="v">
                <p:oleObj name="CorelDRAW" r:id="rId8" imgW="4854826" imgH="1019580" progId="CorelDraw.Graphic.26">
                  <p:embed/>
                </p:oleObj>
              </mc:Choice>
              <mc:Fallback>
                <p:oleObj name="CorelDRAW" r:id="rId8" imgW="4854826" imgH="1019580" progId="CorelDraw.Graphic.26">
                  <p:embed/>
                  <p:pic>
                    <p:nvPicPr>
                      <p:cNvPr id="21" name="Объект 20">
                        <a:extLst>
                          <a:ext uri="{FF2B5EF4-FFF2-40B4-BE49-F238E27FC236}">
                            <a16:creationId xmlns:a16="http://schemas.microsoft.com/office/drawing/2014/main" id="{72F0D8DA-5F99-5718-96E0-C245CD6B0B31}"/>
                          </a:ext>
                        </a:extLst>
                      </p:cNvPr>
                      <p:cNvPicPr/>
                      <p:nvPr/>
                    </p:nvPicPr>
                    <p:blipFill>
                      <a:blip r:embed="rId9"/>
                      <a:stretch>
                        <a:fillRect/>
                      </a:stretch>
                    </p:blipFill>
                    <p:spPr>
                      <a:xfrm>
                        <a:off x="5060887" y="5745725"/>
                        <a:ext cx="3647314" cy="765722"/>
                      </a:xfrm>
                      <a:prstGeom prst="rect">
                        <a:avLst/>
                      </a:prstGeom>
                    </p:spPr>
                  </p:pic>
                </p:oleObj>
              </mc:Fallback>
            </mc:AlternateContent>
          </a:graphicData>
        </a:graphic>
      </p:graphicFrame>
      <p:sp>
        <p:nvSpPr>
          <p:cNvPr id="22" name="TextBox 21">
            <a:extLst>
              <a:ext uri="{FF2B5EF4-FFF2-40B4-BE49-F238E27FC236}">
                <a16:creationId xmlns:a16="http://schemas.microsoft.com/office/drawing/2014/main" id="{CB815066-FD2B-291F-3E16-12B6B87EDE20}"/>
              </a:ext>
            </a:extLst>
          </p:cNvPr>
          <p:cNvSpPr txBox="1"/>
          <p:nvPr/>
        </p:nvSpPr>
        <p:spPr>
          <a:xfrm>
            <a:off x="696124" y="3732469"/>
            <a:ext cx="3303639" cy="400110"/>
          </a:xfrm>
          <a:prstGeom prst="rect">
            <a:avLst/>
          </a:prstGeom>
          <a:noFill/>
        </p:spPr>
        <p:txBody>
          <a:bodyPr wrap="square" rtlCol="0">
            <a:spAutoFit/>
          </a:bodyPr>
          <a:lstStyle/>
          <a:p>
            <a:pPr algn="ctr">
              <a:spcAft>
                <a:spcPts val="600"/>
              </a:spcAft>
            </a:pPr>
            <a:r>
              <a:rPr lang="en-US" sz="2000" dirty="0">
                <a:latin typeface="Arial" panose="020B0604020202020204" pitchFamily="34" charset="0"/>
                <a:cs typeface="Arial" panose="020B0604020202020204" pitchFamily="34" charset="0"/>
              </a:rPr>
              <a:t>Braids, </a:t>
            </a:r>
            <a:r>
              <a:rPr lang="en-US" sz="2000" i="1" dirty="0">
                <a:latin typeface="Times New Roman" panose="02020603050405020304" pitchFamily="18" charset="0"/>
                <a:cs typeface="Times New Roman" panose="02020603050405020304" pitchFamily="18" charset="0"/>
              </a:rPr>
              <a:t>B</a:t>
            </a:r>
            <a:r>
              <a:rPr lang="en-US" sz="2000" i="1" baseline="-25000" dirty="0">
                <a:latin typeface="Times New Roman" panose="02020603050405020304" pitchFamily="18" charset="0"/>
                <a:cs typeface="Times New Roman" panose="02020603050405020304" pitchFamily="18" charset="0"/>
              </a:rPr>
              <a:t>n</a:t>
            </a:r>
            <a:r>
              <a:rPr lang="en-US" sz="2000" baseline="-25000" dirty="0">
                <a:latin typeface="Times New Roman" panose="02020603050405020304" pitchFamily="18" charset="0"/>
                <a:cs typeface="Times New Roman" panose="02020603050405020304" pitchFamily="18" charset="0"/>
              </a:rPr>
              <a:t>+1</a:t>
            </a:r>
          </a:p>
        </p:txBody>
      </p:sp>
      <p:sp>
        <p:nvSpPr>
          <p:cNvPr id="23" name="TextBox 22">
            <a:extLst>
              <a:ext uri="{FF2B5EF4-FFF2-40B4-BE49-F238E27FC236}">
                <a16:creationId xmlns:a16="http://schemas.microsoft.com/office/drawing/2014/main" id="{8D2B3AEF-AD18-930B-77A9-EC82C4E521A7}"/>
              </a:ext>
            </a:extLst>
          </p:cNvPr>
          <p:cNvSpPr txBox="1"/>
          <p:nvPr/>
        </p:nvSpPr>
        <p:spPr>
          <a:xfrm>
            <a:off x="5007795" y="3732469"/>
            <a:ext cx="3303639" cy="400110"/>
          </a:xfrm>
          <a:prstGeom prst="rect">
            <a:avLst/>
          </a:prstGeom>
          <a:noFill/>
        </p:spPr>
        <p:txBody>
          <a:bodyPr wrap="square" rtlCol="0">
            <a:spAutoFit/>
          </a:bodyPr>
          <a:lstStyle/>
          <a:p>
            <a:pPr algn="ctr">
              <a:spcAft>
                <a:spcPts val="600"/>
              </a:spcAft>
            </a:pPr>
            <a:r>
              <a:rPr lang="en-US" sz="2000" dirty="0">
                <a:latin typeface="Arial" panose="020B0604020202020204" pitchFamily="34" charset="0"/>
                <a:cs typeface="Arial" panose="020B0604020202020204" pitchFamily="34" charset="0"/>
              </a:rPr>
              <a:t>Locally-free group, </a:t>
            </a:r>
            <a:r>
              <a:rPr lang="en-US" sz="2000" i="1" dirty="0" err="1">
                <a:latin typeface="Times New Roman" panose="02020603050405020304" pitchFamily="18" charset="0"/>
                <a:cs typeface="Times New Roman" panose="02020603050405020304" pitchFamily="18" charset="0"/>
              </a:rPr>
              <a:t>LF</a:t>
            </a:r>
            <a:r>
              <a:rPr lang="en-US" sz="2000" i="1" baseline="-25000" dirty="0" err="1">
                <a:latin typeface="Times New Roman" panose="02020603050405020304" pitchFamily="18" charset="0"/>
                <a:cs typeface="Times New Roman" panose="02020603050405020304" pitchFamily="18" charset="0"/>
              </a:rPr>
              <a:t>n</a:t>
            </a:r>
            <a:endParaRPr lang="en-US" sz="2000" i="1" baseline="-25000" dirty="0">
              <a:latin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a16="http://schemas.microsoft.com/office/drawing/2014/main" id="{37C36846-6891-B6BE-8EC4-937019FE88BD}"/>
              </a:ext>
            </a:extLst>
          </p:cNvPr>
          <p:cNvSpPr txBox="1"/>
          <p:nvPr/>
        </p:nvSpPr>
        <p:spPr>
          <a:xfrm>
            <a:off x="313111" y="5113782"/>
            <a:ext cx="8517775" cy="400110"/>
          </a:xfrm>
          <a:prstGeom prst="rect">
            <a:avLst/>
          </a:prstGeom>
          <a:noFill/>
        </p:spPr>
        <p:txBody>
          <a:bodyPr wrap="square" rtlCol="0">
            <a:spAutoFit/>
          </a:bodyPr>
          <a:lstStyle/>
          <a:p>
            <a:pPr algn="ctr">
              <a:spcAft>
                <a:spcPts val="600"/>
              </a:spcAft>
            </a:pPr>
            <a:r>
              <a:rPr lang="en-US" sz="2000" dirty="0">
                <a:latin typeface="Arial" panose="020B0604020202020204" pitchFamily="34" charset="0"/>
                <a:cs typeface="Arial" panose="020B0604020202020204" pitchFamily="34" charset="0"/>
              </a:rPr>
              <a:t>Visualization of generators</a:t>
            </a:r>
          </a:p>
        </p:txBody>
      </p:sp>
      <p:sp>
        <p:nvSpPr>
          <p:cNvPr id="25" name="TextBox 24">
            <a:extLst>
              <a:ext uri="{FF2B5EF4-FFF2-40B4-BE49-F238E27FC236}">
                <a16:creationId xmlns:a16="http://schemas.microsoft.com/office/drawing/2014/main" id="{01F54DFB-292F-7FE7-F824-CEFB608A05D3}"/>
              </a:ext>
            </a:extLst>
          </p:cNvPr>
          <p:cNvSpPr txBox="1"/>
          <p:nvPr/>
        </p:nvSpPr>
        <p:spPr>
          <a:xfrm>
            <a:off x="182882" y="2931195"/>
            <a:ext cx="8784139" cy="707886"/>
          </a:xfrm>
          <a:prstGeom prst="rect">
            <a:avLst/>
          </a:prstGeom>
          <a:noFill/>
        </p:spPr>
        <p:txBody>
          <a:bodyPr wrap="square" rtlCol="0">
            <a:spAutoFit/>
          </a:bodyPr>
          <a:lstStyle/>
          <a:p>
            <a:pPr algn="just"/>
            <a:r>
              <a:rPr lang="en-US" sz="2000" dirty="0">
                <a:latin typeface="Arial" panose="020B0604020202020204" pitchFamily="34" charset="0"/>
                <a:cs typeface="Arial" panose="020B0604020202020204" pitchFamily="34" charset="0"/>
              </a:rPr>
              <a:t>Braids are considered in a “</a:t>
            </a:r>
            <a:r>
              <a:rPr lang="en-US" sz="2000" i="1" dirty="0">
                <a:latin typeface="Arial" panose="020B0604020202020204" pitchFamily="34" charset="0"/>
                <a:cs typeface="Arial" panose="020B0604020202020204" pitchFamily="34" charset="0"/>
              </a:rPr>
              <a:t>locally-free approximation</a:t>
            </a:r>
            <a:r>
              <a:rPr lang="en-US" sz="2000" dirty="0">
                <a:latin typeface="Arial" panose="020B0604020202020204" pitchFamily="34" charset="0"/>
                <a:cs typeface="Arial" panose="020B0604020202020204" pitchFamily="34" charset="0"/>
              </a:rPr>
              <a:t>” (</a:t>
            </a:r>
            <a:r>
              <a:rPr lang="en-US" sz="1600" dirty="0">
                <a:solidFill>
                  <a:srgbClr val="FF0000"/>
                </a:solidFill>
                <a:latin typeface="Arial" panose="020B0604020202020204" pitchFamily="34" charset="0"/>
                <a:cs typeface="Arial" panose="020B0604020202020204" pitchFamily="34" charset="0"/>
              </a:rPr>
              <a:t>A. </a:t>
            </a:r>
            <a:r>
              <a:rPr lang="en-US" sz="1600" dirty="0" err="1">
                <a:solidFill>
                  <a:srgbClr val="FF0000"/>
                </a:solidFill>
                <a:latin typeface="Arial" panose="020B0604020202020204" pitchFamily="34" charset="0"/>
                <a:cs typeface="Arial" panose="020B0604020202020204" pitchFamily="34" charset="0"/>
              </a:rPr>
              <a:t>Vershik</a:t>
            </a:r>
            <a:r>
              <a:rPr lang="en-US" sz="1600" dirty="0">
                <a:solidFill>
                  <a:srgbClr val="FF0000"/>
                </a:solidFill>
                <a:latin typeface="Arial" panose="020B0604020202020204" pitchFamily="34" charset="0"/>
                <a:cs typeface="Arial" panose="020B0604020202020204" pitchFamily="34" charset="0"/>
              </a:rPr>
              <a:t>, S.N., R. </a:t>
            </a:r>
            <a:r>
              <a:rPr lang="en-US" sz="1600" dirty="0" err="1">
                <a:solidFill>
                  <a:srgbClr val="FF0000"/>
                </a:solidFill>
                <a:latin typeface="Arial" panose="020B0604020202020204" pitchFamily="34" charset="0"/>
                <a:cs typeface="Arial" panose="020B0604020202020204" pitchFamily="34" charset="0"/>
              </a:rPr>
              <a:t>Bikbov</a:t>
            </a:r>
            <a:r>
              <a:rPr lang="en-US" sz="1600" dirty="0">
                <a:solidFill>
                  <a:srgbClr val="FF0000"/>
                </a:solidFill>
                <a:latin typeface="Arial" panose="020B0604020202020204" pitchFamily="34" charset="0"/>
                <a:cs typeface="Arial" panose="020B0604020202020204" pitchFamily="34" charset="0"/>
              </a:rPr>
              <a:t>, Comm. Math. Phys., 2000</a:t>
            </a:r>
            <a:r>
              <a:rPr lang="en-US" sz="2000" dirty="0">
                <a:latin typeface="Arial" panose="020B0604020202020204" pitchFamily="34" charset="0"/>
                <a:cs typeface="Arial" panose="020B0604020202020204" pitchFamily="34" charset="0"/>
              </a:rPr>
              <a:t>) where we neglect triple interactions:</a:t>
            </a:r>
          </a:p>
        </p:txBody>
      </p:sp>
    </p:spTree>
    <p:extLst>
      <p:ext uri="{BB962C8B-B14F-4D97-AF65-F5344CB8AC3E}">
        <p14:creationId xmlns:p14="http://schemas.microsoft.com/office/powerpoint/2010/main" val="1295259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alpha val="9000"/>
          </a:schemeClr>
        </a:soli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E2F107B-17A5-F8D5-2F11-DB06C225CCF3}"/>
              </a:ext>
            </a:extLst>
          </p:cNvPr>
          <p:cNvSpPr txBox="1"/>
          <p:nvPr/>
        </p:nvSpPr>
        <p:spPr>
          <a:xfrm>
            <a:off x="195122" y="766906"/>
            <a:ext cx="8765996" cy="4375557"/>
          </a:xfrm>
          <a:prstGeom prst="rect">
            <a:avLst/>
          </a:prstGeom>
          <a:noFill/>
        </p:spPr>
        <p:txBody>
          <a:bodyPr wrap="square" rtlCol="0">
            <a:spAutoFit/>
          </a:bodyPr>
          <a:lstStyle/>
          <a:p>
            <a:pPr algn="just">
              <a:spcAft>
                <a:spcPts val="800"/>
              </a:spcAft>
            </a:pPr>
            <a:r>
              <a:rPr lang="en-US" sz="2000" dirty="0">
                <a:latin typeface="Arial" panose="020B0604020202020204" pitchFamily="34" charset="0"/>
                <a:cs typeface="Arial" panose="020B0604020202020204" pitchFamily="34" charset="0"/>
              </a:rPr>
              <a:t>1. Estimation from above: Number of all </a:t>
            </a:r>
            <a:r>
              <a:rPr lang="en-US" sz="2000" i="1" dirty="0">
                <a:latin typeface="Arial" panose="020B0604020202020204" pitchFamily="34" charset="0"/>
                <a:cs typeface="Arial" panose="020B0604020202020204" pitchFamily="34" charset="0"/>
              </a:rPr>
              <a:t>shortest</a:t>
            </a:r>
            <a:r>
              <a:rPr lang="en-US" sz="2000" dirty="0">
                <a:latin typeface="Arial" panose="020B0604020202020204" pitchFamily="34" charset="0"/>
                <a:cs typeface="Arial" panose="020B0604020202020204" pitchFamily="34" charset="0"/>
              </a:rPr>
              <a:t> words of length </a:t>
            </a:r>
            <a:r>
              <a:rPr lang="en-US" sz="2000" dirty="0">
                <a:latin typeface="Times New Roman" panose="02020603050405020304" pitchFamily="18" charset="0"/>
                <a:cs typeface="Times New Roman" panose="02020603050405020304" pitchFamily="18" charset="0"/>
              </a:rPr>
              <a:t>2</a:t>
            </a:r>
            <a:r>
              <a:rPr lang="en-US" sz="2000" i="1" dirty="0">
                <a:latin typeface="Times New Roman" panose="02020603050405020304" pitchFamily="18" charset="0"/>
                <a:cs typeface="Times New Roman" panose="02020603050405020304" pitchFamily="18" charset="0"/>
              </a:rPr>
              <a:t>K</a:t>
            </a:r>
            <a:r>
              <a:rPr lang="en-US" sz="2000" dirty="0">
                <a:latin typeface="Arial" panose="020B0604020202020204" pitchFamily="34" charset="0"/>
                <a:cs typeface="Arial" panose="020B0604020202020204" pitchFamily="34" charset="0"/>
              </a:rPr>
              <a:t> in </a:t>
            </a:r>
            <a:r>
              <a:rPr lang="en-US" sz="2000" i="1" dirty="0" err="1">
                <a:latin typeface="Times New Roman" panose="02020603050405020304" pitchFamily="18" charset="0"/>
                <a:cs typeface="Times New Roman" panose="02020603050405020304" pitchFamily="18" charset="0"/>
              </a:rPr>
              <a:t>LF</a:t>
            </a:r>
            <a:r>
              <a:rPr lang="en-US" sz="2000" i="1" baseline="-25000" dirty="0" err="1">
                <a:latin typeface="Times New Roman" panose="02020603050405020304" pitchFamily="18" charset="0"/>
                <a:cs typeface="Times New Roman" panose="02020603050405020304" pitchFamily="18" charset="0"/>
              </a:rPr>
              <a:t>n</a:t>
            </a:r>
            <a:r>
              <a:rPr lang="en-US" sz="2000" i="1" baseline="-25000" dirty="0">
                <a:latin typeface="Times New Roman" panose="02020603050405020304" pitchFamily="18" charset="0"/>
                <a:cs typeface="Times New Roman" panose="02020603050405020304" pitchFamily="18" charset="0"/>
              </a:rPr>
              <a:t>  </a:t>
            </a:r>
            <a:r>
              <a:rPr lang="en-US" sz="2000" dirty="0">
                <a:latin typeface="Arial" panose="020B0604020202020204" pitchFamily="34" charset="0"/>
                <a:cs typeface="Arial" panose="020B0604020202020204" pitchFamily="34" charset="0"/>
              </a:rPr>
              <a:t>denoted as                     gives upper estimate for number of shortest words of length </a:t>
            </a:r>
            <a:r>
              <a:rPr lang="en-US" sz="2000" dirty="0">
                <a:latin typeface="Times New Roman" panose="02020603050405020304" pitchFamily="18" charset="0"/>
                <a:cs typeface="Times New Roman" panose="02020603050405020304" pitchFamily="18" charset="0"/>
              </a:rPr>
              <a:t>2</a:t>
            </a:r>
            <a:r>
              <a:rPr lang="en-US" sz="2000" i="1" dirty="0">
                <a:latin typeface="Times New Roman" panose="02020603050405020304" pitchFamily="18" charset="0"/>
                <a:cs typeface="Times New Roman" panose="02020603050405020304" pitchFamily="18" charset="0"/>
              </a:rPr>
              <a:t>K</a:t>
            </a:r>
            <a:r>
              <a:rPr lang="en-US" sz="2000" dirty="0">
                <a:latin typeface="Arial" panose="020B0604020202020204" pitchFamily="34" charset="0"/>
                <a:cs typeface="Arial" panose="020B0604020202020204" pitchFamily="34" charset="0"/>
              </a:rPr>
              <a:t> in braid group </a:t>
            </a:r>
            <a:r>
              <a:rPr lang="en-US" sz="2000" i="1" dirty="0">
                <a:latin typeface="Times New Roman" panose="02020603050405020304" pitchFamily="18" charset="0"/>
                <a:cs typeface="Times New Roman" panose="02020603050405020304" pitchFamily="18" charset="0"/>
              </a:rPr>
              <a:t>B</a:t>
            </a:r>
            <a:r>
              <a:rPr lang="en-US" sz="2000" i="1" baseline="-25000" dirty="0">
                <a:latin typeface="Times New Roman" panose="02020603050405020304" pitchFamily="18" charset="0"/>
                <a:cs typeface="Times New Roman" panose="02020603050405020304" pitchFamily="18" charset="0"/>
              </a:rPr>
              <a:t>n</a:t>
            </a:r>
            <a:r>
              <a:rPr lang="en-US" sz="2000" baseline="-25000" dirty="0">
                <a:latin typeface="Times New Roman" panose="02020603050405020304" pitchFamily="18" charset="0"/>
                <a:cs typeface="Times New Roman" panose="02020603050405020304" pitchFamily="18" charset="0"/>
              </a:rPr>
              <a:t>+1</a:t>
            </a:r>
            <a:r>
              <a:rPr lang="en-US" sz="2000" dirty="0">
                <a:latin typeface="Arial" panose="020B0604020202020204" pitchFamily="34" charset="0"/>
                <a:cs typeface="Arial" panose="020B0604020202020204" pitchFamily="34" charset="0"/>
              </a:rPr>
              <a:t> ,                     , because </a:t>
            </a:r>
            <a:r>
              <a:rPr lang="en-US" sz="2000" i="1" dirty="0">
                <a:latin typeface="Times New Roman" panose="02020603050405020304" pitchFamily="18" charset="0"/>
                <a:cs typeface="Times New Roman" panose="02020603050405020304" pitchFamily="18" charset="0"/>
              </a:rPr>
              <a:t>B</a:t>
            </a:r>
            <a:r>
              <a:rPr lang="en-US" sz="2000" i="1" baseline="-25000" dirty="0">
                <a:latin typeface="Times New Roman" panose="02020603050405020304" pitchFamily="18" charset="0"/>
                <a:cs typeface="Times New Roman" panose="02020603050405020304" pitchFamily="18" charset="0"/>
              </a:rPr>
              <a:t>n</a:t>
            </a:r>
            <a:r>
              <a:rPr lang="en-US" sz="2000" baseline="-25000" dirty="0">
                <a:latin typeface="Times New Roman" panose="02020603050405020304" pitchFamily="18" charset="0"/>
                <a:cs typeface="Times New Roman" panose="02020603050405020304" pitchFamily="18" charset="0"/>
              </a:rPr>
              <a:t>+1</a:t>
            </a:r>
            <a:r>
              <a:rPr lang="en-US" sz="2000" dirty="0">
                <a:latin typeface="Arial" panose="020B0604020202020204" pitchFamily="34" charset="0"/>
                <a:cs typeface="Arial" panose="020B0604020202020204" pitchFamily="34" charset="0"/>
              </a:rPr>
              <a:t> is contained in </a:t>
            </a:r>
            <a:r>
              <a:rPr lang="en-US" sz="2000" i="1" dirty="0" err="1">
                <a:latin typeface="Times New Roman" panose="02020603050405020304" pitchFamily="18" charset="0"/>
                <a:cs typeface="Times New Roman" panose="02020603050405020304" pitchFamily="18" charset="0"/>
              </a:rPr>
              <a:t>LF</a:t>
            </a:r>
            <a:r>
              <a:rPr lang="en-US" sz="2000" i="1" baseline="-25000" dirty="0" err="1">
                <a:latin typeface="Times New Roman" panose="02020603050405020304" pitchFamily="18" charset="0"/>
                <a:cs typeface="Times New Roman" panose="02020603050405020304" pitchFamily="18" charset="0"/>
              </a:rPr>
              <a:t>n</a:t>
            </a:r>
            <a:r>
              <a:rPr lang="en-US" sz="2000" dirty="0">
                <a:latin typeface="Arial" panose="020B0604020202020204" pitchFamily="34" charset="0"/>
                <a:cs typeface="Arial" panose="020B0604020202020204" pitchFamily="34" charset="0"/>
              </a:rPr>
              <a:t>  due to absence of triple relations:</a:t>
            </a: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pPr>
              <a:spcAft>
                <a:spcPts val="600"/>
              </a:spcAft>
            </a:pPr>
            <a:endParaRPr lang="en-US" sz="2000" dirty="0">
              <a:latin typeface="Arial" panose="020B0604020202020204" pitchFamily="34" charset="0"/>
              <a:cs typeface="Arial" panose="020B0604020202020204" pitchFamily="34" charset="0"/>
            </a:endParaRPr>
          </a:p>
          <a:p>
            <a:pPr algn="just">
              <a:spcAft>
                <a:spcPts val="800"/>
              </a:spcAft>
            </a:pPr>
            <a:r>
              <a:rPr lang="en-US" sz="2000" dirty="0">
                <a:latin typeface="Arial" panose="020B0604020202020204" pitchFamily="34" charset="0"/>
                <a:cs typeface="Arial" panose="020B0604020202020204" pitchFamily="34" charset="0"/>
              </a:rPr>
              <a:t>2. Estimation from below: Number of all </a:t>
            </a:r>
            <a:r>
              <a:rPr lang="en-US" sz="2000" i="1" dirty="0">
                <a:latin typeface="Arial" panose="020B0604020202020204" pitchFamily="34" charset="0"/>
                <a:cs typeface="Arial" panose="020B0604020202020204" pitchFamily="34" charset="0"/>
              </a:rPr>
              <a:t>shortest</a:t>
            </a:r>
            <a:r>
              <a:rPr lang="en-US" sz="2000" dirty="0">
                <a:latin typeface="Arial" panose="020B0604020202020204" pitchFamily="34" charset="0"/>
                <a:cs typeface="Arial" panose="020B0604020202020204" pitchFamily="34" charset="0"/>
              </a:rPr>
              <a:t> words of length </a:t>
            </a:r>
            <a:r>
              <a:rPr lang="en-US" sz="2000" i="1" dirty="0">
                <a:latin typeface="Times New Roman" panose="02020603050405020304" pitchFamily="18" charset="0"/>
                <a:cs typeface="Times New Roman" panose="02020603050405020304" pitchFamily="18" charset="0"/>
              </a:rPr>
              <a:t>K</a:t>
            </a:r>
            <a:r>
              <a:rPr lang="en-US" sz="2000" dirty="0">
                <a:latin typeface="Arial" panose="020B0604020202020204" pitchFamily="34" charset="0"/>
                <a:cs typeface="Arial" panose="020B0604020202020204" pitchFamily="34" charset="0"/>
              </a:rPr>
              <a:t> in a group </a:t>
            </a:r>
            <a:r>
              <a:rPr lang="en-US" sz="2000" i="1" dirty="0" err="1">
                <a:latin typeface="Times New Roman" panose="02020603050405020304" pitchFamily="18" charset="0"/>
                <a:cs typeface="Times New Roman" panose="02020603050405020304" pitchFamily="18" charset="0"/>
              </a:rPr>
              <a:t>LF</a:t>
            </a:r>
            <a:r>
              <a:rPr lang="en-US" sz="2000" i="1" baseline="-25000" dirty="0" err="1">
                <a:latin typeface="Times New Roman" panose="02020603050405020304" pitchFamily="18" charset="0"/>
                <a:cs typeface="Times New Roman" panose="02020603050405020304" pitchFamily="18" charset="0"/>
              </a:rPr>
              <a:t>n</a:t>
            </a:r>
            <a:r>
              <a:rPr lang="en-US" sz="2000" i="1" baseline="-25000" dirty="0">
                <a:latin typeface="Times New Roman" panose="02020603050405020304" pitchFamily="18" charset="0"/>
                <a:cs typeface="Times New Roman" panose="02020603050405020304" pitchFamily="18" charset="0"/>
              </a:rPr>
              <a:t> </a:t>
            </a:r>
            <a:r>
              <a:rPr lang="en-US" sz="2000" dirty="0">
                <a:latin typeface="Arial" panose="020B0604020202020204" pitchFamily="34" charset="0"/>
                <a:cs typeface="Arial" panose="020B0604020202020204" pitchFamily="34" charset="0"/>
              </a:rPr>
              <a:t>,                   , gives lower estimate for number of shortest words of length </a:t>
            </a:r>
            <a:r>
              <a:rPr lang="en-US" sz="2000" dirty="0">
                <a:latin typeface="Times New Roman" panose="02020603050405020304" pitchFamily="18" charset="0"/>
                <a:cs typeface="Times New Roman" panose="02020603050405020304" pitchFamily="18" charset="0"/>
              </a:rPr>
              <a:t>2</a:t>
            </a:r>
            <a:r>
              <a:rPr lang="en-US" sz="2000" i="1" dirty="0">
                <a:latin typeface="Times New Roman" panose="02020603050405020304" pitchFamily="18" charset="0"/>
                <a:cs typeface="Times New Roman" panose="02020603050405020304" pitchFamily="18" charset="0"/>
              </a:rPr>
              <a:t>K</a:t>
            </a:r>
            <a:r>
              <a:rPr lang="en-US" sz="2000" dirty="0">
                <a:latin typeface="Arial" panose="020B0604020202020204" pitchFamily="34" charset="0"/>
                <a:cs typeface="Arial" panose="020B0604020202020204" pitchFamily="34" charset="0"/>
              </a:rPr>
              <a:t> in braid group </a:t>
            </a:r>
            <a:r>
              <a:rPr lang="en-US" sz="2000" i="1" dirty="0">
                <a:latin typeface="Times New Roman" panose="02020603050405020304" pitchFamily="18" charset="0"/>
                <a:cs typeface="Times New Roman" panose="02020603050405020304" pitchFamily="18" charset="0"/>
              </a:rPr>
              <a:t>B</a:t>
            </a:r>
            <a:r>
              <a:rPr lang="en-US" sz="2000" i="1" baseline="-25000" dirty="0">
                <a:latin typeface="Times New Roman" panose="02020603050405020304" pitchFamily="18" charset="0"/>
                <a:cs typeface="Times New Roman" panose="02020603050405020304" pitchFamily="18" charset="0"/>
              </a:rPr>
              <a:t>n</a:t>
            </a:r>
            <a:r>
              <a:rPr lang="en-US" sz="2000" baseline="-25000" dirty="0">
                <a:latin typeface="Times New Roman" panose="02020603050405020304" pitchFamily="18" charset="0"/>
                <a:cs typeface="Times New Roman" panose="02020603050405020304" pitchFamily="18" charset="0"/>
              </a:rPr>
              <a:t>+1</a:t>
            </a:r>
            <a:r>
              <a:rPr lang="en-US" sz="2000" dirty="0">
                <a:latin typeface="Arial" panose="020B0604020202020204" pitchFamily="34" charset="0"/>
                <a:cs typeface="Arial" panose="020B0604020202020204" pitchFamily="34" charset="0"/>
              </a:rPr>
              <a:t>,               , because </a:t>
            </a:r>
            <a:r>
              <a:rPr lang="en-US" sz="2000" i="1" dirty="0" err="1">
                <a:latin typeface="Times New Roman" panose="02020603050405020304" pitchFamily="18" charset="0"/>
                <a:cs typeface="Times New Roman" panose="02020603050405020304" pitchFamily="18" charset="0"/>
              </a:rPr>
              <a:t>LF</a:t>
            </a:r>
            <a:r>
              <a:rPr lang="en-US" sz="2000" i="1" baseline="-25000" dirty="0" err="1">
                <a:latin typeface="Times New Roman" panose="02020603050405020304" pitchFamily="18" charset="0"/>
                <a:cs typeface="Times New Roman" panose="02020603050405020304" pitchFamily="18" charset="0"/>
              </a:rPr>
              <a:t>n</a:t>
            </a:r>
            <a:r>
              <a:rPr lang="en-US" sz="2000" dirty="0">
                <a:latin typeface="Arial" panose="020B0604020202020204" pitchFamily="34" charset="0"/>
                <a:cs typeface="Arial" panose="020B0604020202020204" pitchFamily="34" charset="0"/>
              </a:rPr>
              <a:t> is constructed on squares of generators of </a:t>
            </a:r>
            <a:r>
              <a:rPr lang="en-US" sz="2000" i="1" dirty="0">
                <a:latin typeface="Times New Roman" panose="02020603050405020304" pitchFamily="18" charset="0"/>
                <a:cs typeface="Times New Roman" panose="02020603050405020304" pitchFamily="18" charset="0"/>
              </a:rPr>
              <a:t>B</a:t>
            </a:r>
            <a:r>
              <a:rPr lang="en-US" sz="2000" i="1" baseline="-25000" dirty="0">
                <a:latin typeface="Times New Roman" panose="02020603050405020304" pitchFamily="18" charset="0"/>
                <a:cs typeface="Times New Roman" panose="02020603050405020304" pitchFamily="18" charset="0"/>
              </a:rPr>
              <a:t>n</a:t>
            </a:r>
            <a:r>
              <a:rPr lang="en-US" sz="2000" baseline="-25000" dirty="0">
                <a:latin typeface="Times New Roman" panose="02020603050405020304" pitchFamily="18" charset="0"/>
                <a:cs typeface="Times New Roman" panose="02020603050405020304" pitchFamily="18" charset="0"/>
              </a:rPr>
              <a:t>+1</a:t>
            </a:r>
            <a:r>
              <a:rPr lang="en-US" sz="2000" dirty="0">
                <a:latin typeface="Arial" panose="020B0604020202020204" pitchFamily="34" charset="0"/>
                <a:cs typeface="Arial" panose="020B0604020202020204" pitchFamily="34" charset="0"/>
              </a:rPr>
              <a:t>:</a:t>
            </a:r>
          </a:p>
          <a:p>
            <a:pPr algn="just"/>
            <a:endParaRPr lang="en-US" sz="20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05C62F3D-F37E-4F68-1ECD-53308B4DB386}"/>
              </a:ext>
            </a:extLst>
          </p:cNvPr>
          <p:cNvSpPr txBox="1"/>
          <p:nvPr/>
        </p:nvSpPr>
        <p:spPr>
          <a:xfrm>
            <a:off x="313112" y="79834"/>
            <a:ext cx="8517775" cy="461665"/>
          </a:xfrm>
          <a:prstGeom prst="rect">
            <a:avLst/>
          </a:prstGeom>
          <a:noFill/>
        </p:spPr>
        <p:txBody>
          <a:bodyPr wrap="square" rtlCol="0">
            <a:spAutoFit/>
          </a:bodyPr>
          <a:lstStyle/>
          <a:p>
            <a:pPr algn="ctr">
              <a:spcAft>
                <a:spcPts val="600"/>
              </a:spcAft>
            </a:pPr>
            <a:r>
              <a:rPr lang="en-US" sz="2400" dirty="0">
                <a:latin typeface="Arial" panose="020B0604020202020204" pitchFamily="34" charset="0"/>
                <a:cs typeface="Arial" panose="020B0604020202020204" pitchFamily="34" charset="0"/>
              </a:rPr>
              <a:t>Locally free group as approximants of braid group</a:t>
            </a:r>
          </a:p>
        </p:txBody>
      </p:sp>
      <p:graphicFrame>
        <p:nvGraphicFramePr>
          <p:cNvPr id="15" name="Объект 14">
            <a:extLst>
              <a:ext uri="{FF2B5EF4-FFF2-40B4-BE49-F238E27FC236}">
                <a16:creationId xmlns:a16="http://schemas.microsoft.com/office/drawing/2014/main" id="{4272A71D-9E95-CB31-CDE6-600CB1215D8E}"/>
              </a:ext>
            </a:extLst>
          </p:cNvPr>
          <p:cNvGraphicFramePr>
            <a:graphicFrameLocks noChangeAspect="1"/>
          </p:cNvGraphicFramePr>
          <p:nvPr>
            <p:extLst>
              <p:ext uri="{D42A27DB-BD31-4B8C-83A1-F6EECF244321}">
                <p14:modId xmlns:p14="http://schemas.microsoft.com/office/powerpoint/2010/main" val="4146004898"/>
              </p:ext>
            </p:extLst>
          </p:nvPr>
        </p:nvGraphicFramePr>
        <p:xfrm>
          <a:off x="2106600" y="4760633"/>
          <a:ext cx="960133" cy="388824"/>
        </p:xfrm>
        <a:graphic>
          <a:graphicData uri="http://schemas.openxmlformats.org/presentationml/2006/ole">
            <mc:AlternateContent xmlns:mc="http://schemas.openxmlformats.org/markup-compatibility/2006">
              <mc:Choice xmlns:v="urn:schemas-microsoft-com:vml" Requires="v">
                <p:oleObj name="CorelDRAW" r:id="rId2" imgW="1278641" imgH="517086" progId="CorelDraw.Graphic.26">
                  <p:embed/>
                </p:oleObj>
              </mc:Choice>
              <mc:Fallback>
                <p:oleObj name="CorelDRAW" r:id="rId2" imgW="1278641" imgH="517086" progId="CorelDraw.Graphic.26">
                  <p:embed/>
                  <p:pic>
                    <p:nvPicPr>
                      <p:cNvPr id="15" name="Объект 14">
                        <a:extLst>
                          <a:ext uri="{FF2B5EF4-FFF2-40B4-BE49-F238E27FC236}">
                            <a16:creationId xmlns:a16="http://schemas.microsoft.com/office/drawing/2014/main" id="{4272A71D-9E95-CB31-CDE6-600CB1215D8E}"/>
                          </a:ext>
                        </a:extLst>
                      </p:cNvPr>
                      <p:cNvPicPr/>
                      <p:nvPr/>
                    </p:nvPicPr>
                    <p:blipFill>
                      <a:blip r:embed="rId3"/>
                      <a:stretch>
                        <a:fillRect/>
                      </a:stretch>
                    </p:blipFill>
                    <p:spPr>
                      <a:xfrm>
                        <a:off x="2106600" y="4760633"/>
                        <a:ext cx="960133" cy="388824"/>
                      </a:xfrm>
                      <a:prstGeom prst="rect">
                        <a:avLst/>
                      </a:prstGeom>
                    </p:spPr>
                  </p:pic>
                </p:oleObj>
              </mc:Fallback>
            </mc:AlternateContent>
          </a:graphicData>
        </a:graphic>
      </p:graphicFrame>
      <p:grpSp>
        <p:nvGrpSpPr>
          <p:cNvPr id="4" name="Группа 3">
            <a:extLst>
              <a:ext uri="{FF2B5EF4-FFF2-40B4-BE49-F238E27FC236}">
                <a16:creationId xmlns:a16="http://schemas.microsoft.com/office/drawing/2014/main" id="{FBFC95FE-E447-24BA-F613-12B6B6E70B52}"/>
              </a:ext>
            </a:extLst>
          </p:cNvPr>
          <p:cNvGrpSpPr/>
          <p:nvPr/>
        </p:nvGrpSpPr>
        <p:grpSpPr>
          <a:xfrm>
            <a:off x="1604892" y="2200671"/>
            <a:ext cx="1987575" cy="1032768"/>
            <a:chOff x="6878918" y="4849479"/>
            <a:chExt cx="1987575" cy="1032768"/>
          </a:xfrm>
        </p:grpSpPr>
        <p:graphicFrame>
          <p:nvGraphicFramePr>
            <p:cNvPr id="6" name="Объект 5">
              <a:extLst>
                <a:ext uri="{FF2B5EF4-FFF2-40B4-BE49-F238E27FC236}">
                  <a16:creationId xmlns:a16="http://schemas.microsoft.com/office/drawing/2014/main" id="{06CB2756-508B-BF2E-E0F9-A06283046095}"/>
                </a:ext>
              </a:extLst>
            </p:cNvPr>
            <p:cNvGraphicFramePr>
              <a:graphicFrameLocks noChangeAspect="1"/>
            </p:cNvGraphicFramePr>
            <p:nvPr>
              <p:extLst>
                <p:ext uri="{D42A27DB-BD31-4B8C-83A1-F6EECF244321}">
                  <p14:modId xmlns:p14="http://schemas.microsoft.com/office/powerpoint/2010/main" val="2397959270"/>
                </p:ext>
              </p:extLst>
            </p:nvPr>
          </p:nvGraphicFramePr>
          <p:xfrm>
            <a:off x="7143065" y="4877663"/>
            <a:ext cx="1435256" cy="991522"/>
          </p:xfrm>
          <a:graphic>
            <a:graphicData uri="http://schemas.openxmlformats.org/presentationml/2006/ole">
              <mc:AlternateContent xmlns:mc="http://schemas.openxmlformats.org/markup-compatibility/2006">
                <mc:Choice xmlns:v="urn:schemas-microsoft-com:vml" Requires="v">
                  <p:oleObj name="CorelDRAW" r:id="rId4" imgW="3722003" imgH="2571294" progId="CorelDraw.Graphic.26">
                    <p:embed/>
                  </p:oleObj>
                </mc:Choice>
                <mc:Fallback>
                  <p:oleObj name="CorelDRAW" r:id="rId4" imgW="3722003" imgH="2571294" progId="CorelDraw.Graphic.26">
                    <p:embed/>
                    <p:pic>
                      <p:nvPicPr>
                        <p:cNvPr id="6" name="Объект 5">
                          <a:extLst>
                            <a:ext uri="{FF2B5EF4-FFF2-40B4-BE49-F238E27FC236}">
                              <a16:creationId xmlns:a16="http://schemas.microsoft.com/office/drawing/2014/main" id="{06CB2756-508B-BF2E-E0F9-A06283046095}"/>
                            </a:ext>
                          </a:extLst>
                        </p:cNvPr>
                        <p:cNvPicPr/>
                        <p:nvPr/>
                      </p:nvPicPr>
                      <p:blipFill>
                        <a:blip r:embed="rId5"/>
                        <a:stretch>
                          <a:fillRect/>
                        </a:stretch>
                      </p:blipFill>
                      <p:spPr>
                        <a:xfrm>
                          <a:off x="7143065" y="4877663"/>
                          <a:ext cx="1435256" cy="991522"/>
                        </a:xfrm>
                        <a:prstGeom prst="rect">
                          <a:avLst/>
                        </a:prstGeom>
                      </p:spPr>
                    </p:pic>
                  </p:oleObj>
                </mc:Fallback>
              </mc:AlternateContent>
            </a:graphicData>
          </a:graphic>
        </p:graphicFrame>
        <p:cxnSp>
          <p:nvCxnSpPr>
            <p:cNvPr id="9" name="Прямая соединительная линия 8">
              <a:extLst>
                <a:ext uri="{FF2B5EF4-FFF2-40B4-BE49-F238E27FC236}">
                  <a16:creationId xmlns:a16="http://schemas.microsoft.com/office/drawing/2014/main" id="{D0102B31-BE8D-1B10-8035-36DC3D561A7A}"/>
                </a:ext>
              </a:extLst>
            </p:cNvPr>
            <p:cNvCxnSpPr>
              <a:cxnSpLocks/>
            </p:cNvCxnSpPr>
            <p:nvPr/>
          </p:nvCxnSpPr>
          <p:spPr>
            <a:xfrm>
              <a:off x="6878918" y="4849479"/>
              <a:ext cx="1968300" cy="103276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Прямая соединительная линия 12">
              <a:extLst>
                <a:ext uri="{FF2B5EF4-FFF2-40B4-BE49-F238E27FC236}">
                  <a16:creationId xmlns:a16="http://schemas.microsoft.com/office/drawing/2014/main" id="{B630B210-7B3A-8577-C071-B8E3D6EF3DDE}"/>
                </a:ext>
              </a:extLst>
            </p:cNvPr>
            <p:cNvCxnSpPr>
              <a:cxnSpLocks/>
            </p:cNvCxnSpPr>
            <p:nvPr/>
          </p:nvCxnSpPr>
          <p:spPr>
            <a:xfrm flipV="1">
              <a:off x="6898193" y="4849479"/>
              <a:ext cx="1968300" cy="103276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23" name="Рисунок 22">
            <a:extLst>
              <a:ext uri="{FF2B5EF4-FFF2-40B4-BE49-F238E27FC236}">
                <a16:creationId xmlns:a16="http://schemas.microsoft.com/office/drawing/2014/main" id="{EFC6380C-9AB0-ADC1-FD35-4AA759F8A18B}"/>
              </a:ext>
            </a:extLst>
          </p:cNvPr>
          <p:cNvPicPr>
            <a:picLocks noChangeAspect="1"/>
          </p:cNvPicPr>
          <p:nvPr/>
        </p:nvPicPr>
        <p:blipFill>
          <a:blip r:embed="rId6"/>
          <a:stretch>
            <a:fillRect/>
          </a:stretch>
        </p:blipFill>
        <p:spPr>
          <a:xfrm>
            <a:off x="4252408" y="2540086"/>
            <a:ext cx="3348505" cy="271148"/>
          </a:xfrm>
          <a:prstGeom prst="rect">
            <a:avLst/>
          </a:prstGeom>
        </p:spPr>
      </p:pic>
      <p:pic>
        <p:nvPicPr>
          <p:cNvPr id="25" name="Рисунок 24">
            <a:extLst>
              <a:ext uri="{FF2B5EF4-FFF2-40B4-BE49-F238E27FC236}">
                <a16:creationId xmlns:a16="http://schemas.microsoft.com/office/drawing/2014/main" id="{4B428CCC-5C80-60BC-3FBF-7EC51B22C8DC}"/>
              </a:ext>
            </a:extLst>
          </p:cNvPr>
          <p:cNvPicPr>
            <a:picLocks noChangeAspect="1"/>
          </p:cNvPicPr>
          <p:nvPr/>
        </p:nvPicPr>
        <p:blipFill>
          <a:blip r:embed="rId7"/>
          <a:stretch>
            <a:fillRect/>
          </a:stretch>
        </p:blipFill>
        <p:spPr>
          <a:xfrm>
            <a:off x="4321009" y="4857513"/>
            <a:ext cx="3211303" cy="271148"/>
          </a:xfrm>
          <a:prstGeom prst="rect">
            <a:avLst/>
          </a:prstGeom>
        </p:spPr>
      </p:pic>
      <p:pic>
        <p:nvPicPr>
          <p:cNvPr id="31" name="Рисунок 30">
            <a:extLst>
              <a:ext uri="{FF2B5EF4-FFF2-40B4-BE49-F238E27FC236}">
                <a16:creationId xmlns:a16="http://schemas.microsoft.com/office/drawing/2014/main" id="{1D384B25-FE22-74D9-4FAB-334CFBEAE6AE}"/>
              </a:ext>
            </a:extLst>
          </p:cNvPr>
          <p:cNvPicPr>
            <a:picLocks noChangeAspect="1"/>
          </p:cNvPicPr>
          <p:nvPr/>
        </p:nvPicPr>
        <p:blipFill>
          <a:blip r:embed="rId8"/>
          <a:stretch>
            <a:fillRect/>
          </a:stretch>
        </p:blipFill>
        <p:spPr>
          <a:xfrm>
            <a:off x="1622381" y="1178898"/>
            <a:ext cx="1285944" cy="246498"/>
          </a:xfrm>
          <a:prstGeom prst="rect">
            <a:avLst/>
          </a:prstGeom>
        </p:spPr>
      </p:pic>
      <p:pic>
        <p:nvPicPr>
          <p:cNvPr id="34" name="Рисунок 33">
            <a:extLst>
              <a:ext uri="{FF2B5EF4-FFF2-40B4-BE49-F238E27FC236}">
                <a16:creationId xmlns:a16="http://schemas.microsoft.com/office/drawing/2014/main" id="{361297F1-7C59-046C-8F0A-160A18F11EDF}"/>
              </a:ext>
            </a:extLst>
          </p:cNvPr>
          <p:cNvPicPr>
            <a:picLocks noChangeAspect="1"/>
          </p:cNvPicPr>
          <p:nvPr/>
        </p:nvPicPr>
        <p:blipFill>
          <a:blip r:embed="rId9"/>
          <a:stretch>
            <a:fillRect/>
          </a:stretch>
        </p:blipFill>
        <p:spPr>
          <a:xfrm>
            <a:off x="4090920" y="1488954"/>
            <a:ext cx="1386921" cy="246498"/>
          </a:xfrm>
          <a:prstGeom prst="rect">
            <a:avLst/>
          </a:prstGeom>
        </p:spPr>
      </p:pic>
      <p:pic>
        <p:nvPicPr>
          <p:cNvPr id="36" name="Рисунок 35">
            <a:extLst>
              <a:ext uri="{FF2B5EF4-FFF2-40B4-BE49-F238E27FC236}">
                <a16:creationId xmlns:a16="http://schemas.microsoft.com/office/drawing/2014/main" id="{6B5AD38B-F1B5-0805-F970-0F38D4068F64}"/>
              </a:ext>
            </a:extLst>
          </p:cNvPr>
          <p:cNvPicPr>
            <a:picLocks noChangeAspect="1"/>
          </p:cNvPicPr>
          <p:nvPr/>
        </p:nvPicPr>
        <p:blipFill>
          <a:blip r:embed="rId10"/>
          <a:stretch>
            <a:fillRect/>
          </a:stretch>
        </p:blipFill>
        <p:spPr>
          <a:xfrm>
            <a:off x="1639505" y="3820373"/>
            <a:ext cx="1164182" cy="246498"/>
          </a:xfrm>
          <a:prstGeom prst="rect">
            <a:avLst/>
          </a:prstGeom>
        </p:spPr>
      </p:pic>
      <p:pic>
        <p:nvPicPr>
          <p:cNvPr id="37" name="Рисунок 36">
            <a:extLst>
              <a:ext uri="{FF2B5EF4-FFF2-40B4-BE49-F238E27FC236}">
                <a16:creationId xmlns:a16="http://schemas.microsoft.com/office/drawing/2014/main" id="{4B3899FF-B034-B2CE-54B0-25B85AD845F2}"/>
              </a:ext>
            </a:extLst>
          </p:cNvPr>
          <p:cNvPicPr>
            <a:picLocks noChangeAspect="1"/>
          </p:cNvPicPr>
          <p:nvPr/>
        </p:nvPicPr>
        <p:blipFill>
          <a:blip r:embed="rId9"/>
          <a:stretch>
            <a:fillRect/>
          </a:stretch>
        </p:blipFill>
        <p:spPr>
          <a:xfrm>
            <a:off x="3783172" y="4106820"/>
            <a:ext cx="1386921" cy="246498"/>
          </a:xfrm>
          <a:prstGeom prst="rect">
            <a:avLst/>
          </a:prstGeom>
        </p:spPr>
      </p:pic>
      <p:sp>
        <p:nvSpPr>
          <p:cNvPr id="38" name="TextBox 37">
            <a:extLst>
              <a:ext uri="{FF2B5EF4-FFF2-40B4-BE49-F238E27FC236}">
                <a16:creationId xmlns:a16="http://schemas.microsoft.com/office/drawing/2014/main" id="{144A7D5C-EB59-71A7-7BD0-2CEE29CC74E8}"/>
              </a:ext>
            </a:extLst>
          </p:cNvPr>
          <p:cNvSpPr txBox="1"/>
          <p:nvPr/>
        </p:nvSpPr>
        <p:spPr>
          <a:xfrm>
            <a:off x="313112" y="5549447"/>
            <a:ext cx="8423385" cy="400110"/>
          </a:xfrm>
          <a:prstGeom prst="rect">
            <a:avLst/>
          </a:prstGeom>
          <a:noFill/>
        </p:spPr>
        <p:txBody>
          <a:bodyPr wrap="square" rtlCol="0">
            <a:spAutoFit/>
          </a:bodyPr>
          <a:lstStyle/>
          <a:p>
            <a:pPr algn="ctr"/>
            <a:r>
              <a:rPr lang="en-US" sz="2000" dirty="0">
                <a:latin typeface="Arial" panose="020B0604020202020204" pitchFamily="34" charset="0"/>
                <a:cs typeface="Arial" panose="020B0604020202020204" pitchFamily="34" charset="0"/>
              </a:rPr>
              <a:t>Hence, we get bilateral estimate for the braid group by locally-free group</a:t>
            </a:r>
          </a:p>
        </p:txBody>
      </p:sp>
      <p:pic>
        <p:nvPicPr>
          <p:cNvPr id="40" name="Рисунок 39">
            <a:extLst>
              <a:ext uri="{FF2B5EF4-FFF2-40B4-BE49-F238E27FC236}">
                <a16:creationId xmlns:a16="http://schemas.microsoft.com/office/drawing/2014/main" id="{0AB95BE3-C60E-68BB-7711-8329C31F5C02}"/>
              </a:ext>
            </a:extLst>
          </p:cNvPr>
          <p:cNvPicPr>
            <a:picLocks noChangeAspect="1"/>
          </p:cNvPicPr>
          <p:nvPr/>
        </p:nvPicPr>
        <p:blipFill>
          <a:blip r:embed="rId11"/>
          <a:stretch>
            <a:fillRect/>
          </a:stretch>
        </p:blipFill>
        <p:spPr>
          <a:xfrm>
            <a:off x="2067969" y="6129691"/>
            <a:ext cx="5008060" cy="271148"/>
          </a:xfrm>
          <a:prstGeom prst="rect">
            <a:avLst/>
          </a:prstGeom>
        </p:spPr>
      </p:pic>
    </p:spTree>
    <p:extLst>
      <p:ext uri="{BB962C8B-B14F-4D97-AF65-F5344CB8AC3E}">
        <p14:creationId xmlns:p14="http://schemas.microsoft.com/office/powerpoint/2010/main" val="2576553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8D186ACB-F28A-EFA2-4DC1-0FA05EB7B6F6}"/>
              </a:ext>
            </a:extLst>
          </p:cNvPr>
          <p:cNvSpPr txBox="1"/>
          <p:nvPr/>
        </p:nvSpPr>
        <p:spPr>
          <a:xfrm>
            <a:off x="221343" y="227736"/>
            <a:ext cx="8701314"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Exact word enumeration in the group </a:t>
            </a:r>
            <a:r>
              <a:rPr lang="en-US" sz="2400" i="1" dirty="0" err="1">
                <a:latin typeface="Times New Roman" panose="02020603050405020304" pitchFamily="18" charset="0"/>
                <a:cs typeface="Times New Roman" panose="02020603050405020304" pitchFamily="18" charset="0"/>
              </a:rPr>
              <a:t>LF</a:t>
            </a:r>
            <a:r>
              <a:rPr lang="en-US" sz="2400" i="1" baseline="-25000" dirty="0" err="1">
                <a:latin typeface="Times New Roman" panose="02020603050405020304" pitchFamily="18" charset="0"/>
                <a:cs typeface="Times New Roman" panose="02020603050405020304" pitchFamily="18" charset="0"/>
              </a:rPr>
              <a:t>n</a:t>
            </a:r>
            <a:r>
              <a:rPr lang="en-US" sz="2400" dirty="0">
                <a:latin typeface="Arial" panose="020B0604020202020204" pitchFamily="34" charset="0"/>
                <a:cs typeface="Arial" panose="020B0604020202020204" pitchFamily="34" charset="0"/>
              </a:rPr>
              <a:t> and its Cayley graph</a:t>
            </a:r>
          </a:p>
        </p:txBody>
      </p:sp>
      <p:sp>
        <p:nvSpPr>
          <p:cNvPr id="3" name="object 2">
            <a:extLst>
              <a:ext uri="{FF2B5EF4-FFF2-40B4-BE49-F238E27FC236}">
                <a16:creationId xmlns:a16="http://schemas.microsoft.com/office/drawing/2014/main" id="{8594264E-6307-2389-353D-428AE86C5B59}"/>
              </a:ext>
            </a:extLst>
          </p:cNvPr>
          <p:cNvSpPr txBox="1"/>
          <p:nvPr/>
        </p:nvSpPr>
        <p:spPr>
          <a:xfrm>
            <a:off x="771487" y="2484244"/>
            <a:ext cx="3662408" cy="325089"/>
          </a:xfrm>
          <a:prstGeom prst="rect">
            <a:avLst/>
          </a:prstGeom>
        </p:spPr>
        <p:txBody>
          <a:bodyPr vert="horz" wrap="square" lIns="0" tIns="17145" rIns="0" bIns="0" rtlCol="0">
            <a:spAutoFit/>
          </a:bodyPr>
          <a:lstStyle/>
          <a:p>
            <a:pPr marL="38100">
              <a:spcBef>
                <a:spcPts val="135"/>
              </a:spcBef>
            </a:pPr>
            <a:r>
              <a:rPr sz="2000" i="1" spc="50" dirty="0">
                <a:latin typeface="Arial" panose="020B0604020202020204" pitchFamily="34" charset="0"/>
                <a:cs typeface="Arial" panose="020B0604020202020204" pitchFamily="34" charset="0"/>
              </a:rPr>
              <a:t>Normal </a:t>
            </a:r>
            <a:r>
              <a:rPr sz="2000" i="1" spc="70" dirty="0">
                <a:latin typeface="Arial" panose="020B0604020202020204" pitchFamily="34" charset="0"/>
                <a:cs typeface="Arial" panose="020B0604020202020204" pitchFamily="34" charset="0"/>
              </a:rPr>
              <a:t>form</a:t>
            </a:r>
            <a:r>
              <a:rPr sz="2000" spc="55" dirty="0">
                <a:latin typeface="Arial" panose="020B0604020202020204" pitchFamily="34" charset="0"/>
                <a:cs typeface="Arial" panose="020B0604020202020204" pitchFamily="34" charset="0"/>
              </a:rPr>
              <a:t> </a:t>
            </a:r>
            <a:r>
              <a:rPr sz="2000" dirty="0">
                <a:latin typeface="Arial" panose="020B0604020202020204" pitchFamily="34" charset="0"/>
                <a:cs typeface="Arial" panose="020B0604020202020204" pitchFamily="34" charset="0"/>
              </a:rPr>
              <a:t>of</a:t>
            </a:r>
            <a:r>
              <a:rPr sz="2000" spc="55" dirty="0">
                <a:latin typeface="Arial" panose="020B0604020202020204" pitchFamily="34" charset="0"/>
                <a:cs typeface="Arial" panose="020B0604020202020204" pitchFamily="34" charset="0"/>
              </a:rPr>
              <a:t> </a:t>
            </a:r>
            <a:r>
              <a:rPr sz="2000" dirty="0">
                <a:latin typeface="Arial" panose="020B0604020202020204" pitchFamily="34" charset="0"/>
                <a:cs typeface="Arial" panose="020B0604020202020204" pitchFamily="34" charset="0"/>
              </a:rPr>
              <a:t>a</a:t>
            </a:r>
            <a:r>
              <a:rPr sz="2000" spc="55" dirty="0">
                <a:latin typeface="Arial" panose="020B0604020202020204" pitchFamily="34" charset="0"/>
                <a:cs typeface="Arial" panose="020B0604020202020204" pitchFamily="34" charset="0"/>
              </a:rPr>
              <a:t> </a:t>
            </a:r>
            <a:r>
              <a:rPr sz="2000" dirty="0">
                <a:latin typeface="Arial" panose="020B0604020202020204" pitchFamily="34" charset="0"/>
                <a:cs typeface="Arial" panose="020B0604020202020204" pitchFamily="34" charset="0"/>
              </a:rPr>
              <a:t>word</a:t>
            </a:r>
            <a:r>
              <a:rPr sz="2000" spc="55" dirty="0">
                <a:latin typeface="Arial" panose="020B0604020202020204" pitchFamily="34" charset="0"/>
                <a:cs typeface="Arial" panose="020B0604020202020204" pitchFamily="34" charset="0"/>
              </a:rPr>
              <a:t> </a:t>
            </a:r>
            <a:r>
              <a:rPr sz="2000" spc="50" dirty="0">
                <a:latin typeface="Arial" panose="020B0604020202020204" pitchFamily="34" charset="0"/>
                <a:cs typeface="Arial" panose="020B0604020202020204" pitchFamily="34" charset="0"/>
              </a:rPr>
              <a:t>in</a:t>
            </a:r>
            <a:r>
              <a:rPr lang="en-US" sz="2000" spc="50" dirty="0">
                <a:latin typeface="Arial" panose="020B0604020202020204" pitchFamily="34" charset="0"/>
                <a:cs typeface="Arial" panose="020B0604020202020204" pitchFamily="34" charset="0"/>
              </a:rPr>
              <a:t> </a:t>
            </a:r>
            <a:r>
              <a:rPr lang="en-US" sz="2000" i="1" spc="180" dirty="0" err="1">
                <a:latin typeface="Times New Roman" panose="02020603050405020304" pitchFamily="18" charset="0"/>
                <a:cs typeface="Times New Roman" panose="02020603050405020304" pitchFamily="18" charset="0"/>
              </a:rPr>
              <a:t>LF</a:t>
            </a:r>
            <a:r>
              <a:rPr lang="en-US" sz="2000" i="1" spc="270" baseline="-11111" dirty="0" err="1">
                <a:latin typeface="Times New Roman" panose="02020603050405020304" pitchFamily="18" charset="0"/>
                <a:cs typeface="Times New Roman" panose="02020603050405020304" pitchFamily="18" charset="0"/>
              </a:rPr>
              <a:t>n</a:t>
            </a:r>
            <a:r>
              <a:rPr lang="en-US" sz="2000" spc="50" dirty="0">
                <a:latin typeface="Arial" panose="020B0604020202020204" pitchFamily="34" charset="0"/>
                <a:cs typeface="Arial" panose="020B0604020202020204" pitchFamily="34" charset="0"/>
              </a:rPr>
              <a:t>:</a:t>
            </a:r>
            <a:endParaRPr lang="en-US" sz="2000" i="1" spc="270" baseline="-11111" dirty="0">
              <a:latin typeface="Times New Roman" panose="02020603050405020304" pitchFamily="18" charset="0"/>
              <a:cs typeface="Times New Roman" panose="02020603050405020304" pitchFamily="18" charset="0"/>
            </a:endParaRPr>
          </a:p>
        </p:txBody>
      </p:sp>
      <p:sp>
        <p:nvSpPr>
          <p:cNvPr id="21" name="object 19">
            <a:extLst>
              <a:ext uri="{FF2B5EF4-FFF2-40B4-BE49-F238E27FC236}">
                <a16:creationId xmlns:a16="http://schemas.microsoft.com/office/drawing/2014/main" id="{18003971-4F16-2023-DCFC-FD992E0EFF35}"/>
              </a:ext>
            </a:extLst>
          </p:cNvPr>
          <p:cNvSpPr txBox="1"/>
          <p:nvPr/>
        </p:nvSpPr>
        <p:spPr>
          <a:xfrm>
            <a:off x="967239" y="4137856"/>
            <a:ext cx="6252715" cy="2281394"/>
          </a:xfrm>
          <a:prstGeom prst="rect">
            <a:avLst/>
          </a:prstGeom>
        </p:spPr>
        <p:txBody>
          <a:bodyPr vert="horz" wrap="square" lIns="0" tIns="11430" rIns="0" bIns="0" rtlCol="0">
            <a:spAutoFit/>
          </a:bodyPr>
          <a:lstStyle/>
          <a:p>
            <a:pPr marL="152400">
              <a:spcBef>
                <a:spcPts val="90"/>
              </a:spcBef>
            </a:pPr>
            <a:r>
              <a:rPr sz="2000" dirty="0">
                <a:latin typeface="Arial" panose="020B0604020202020204" pitchFamily="34" charset="0"/>
                <a:cs typeface="Arial" panose="020B0604020202020204" pitchFamily="34" charset="0"/>
              </a:rPr>
              <a:t>(i)</a:t>
            </a:r>
            <a:r>
              <a:rPr sz="2000" spc="125" dirty="0">
                <a:latin typeface="Arial" panose="020B0604020202020204" pitchFamily="34" charset="0"/>
                <a:cs typeface="Arial" panose="020B0604020202020204" pitchFamily="34" charset="0"/>
              </a:rPr>
              <a:t> </a:t>
            </a:r>
            <a:r>
              <a:rPr sz="2000" spc="-60" dirty="0">
                <a:latin typeface="Arial" panose="020B0604020202020204" pitchFamily="34" charset="0"/>
                <a:cs typeface="Arial" panose="020B0604020202020204" pitchFamily="34" charset="0"/>
              </a:rPr>
              <a:t>If</a:t>
            </a:r>
            <a:r>
              <a:rPr sz="2000" spc="-20" dirty="0">
                <a:latin typeface="Arial" panose="020B0604020202020204" pitchFamily="34" charset="0"/>
                <a:cs typeface="Arial" panose="020B0604020202020204" pitchFamily="34" charset="0"/>
              </a:rPr>
              <a:t> </a:t>
            </a:r>
            <a:r>
              <a:rPr sz="2000" i="1" dirty="0">
                <a:latin typeface="Arial" panose="020B0604020202020204" pitchFamily="34" charset="0"/>
                <a:cs typeface="Arial" panose="020B0604020202020204" pitchFamily="34" charset="0"/>
              </a:rPr>
              <a:t>α</a:t>
            </a:r>
            <a:r>
              <a:rPr sz="2000" i="1" baseline="-10416" dirty="0">
                <a:latin typeface="Arial" panose="020B0604020202020204" pitchFamily="34" charset="0"/>
                <a:cs typeface="Arial" panose="020B0604020202020204" pitchFamily="34" charset="0"/>
              </a:rPr>
              <a:t>i</a:t>
            </a:r>
            <a:r>
              <a:rPr sz="2000" spc="135" baseline="-10416" dirty="0">
                <a:latin typeface="Arial" panose="020B0604020202020204" pitchFamily="34" charset="0"/>
                <a:cs typeface="Arial" panose="020B0604020202020204" pitchFamily="34" charset="0"/>
              </a:rPr>
              <a:t> </a:t>
            </a:r>
            <a:r>
              <a:rPr sz="2000" spc="110" dirty="0">
                <a:latin typeface="Arial" panose="020B0604020202020204" pitchFamily="34" charset="0"/>
                <a:cs typeface="Arial" panose="020B0604020202020204" pitchFamily="34" charset="0"/>
              </a:rPr>
              <a:t>=</a:t>
            </a:r>
            <a:r>
              <a:rPr sz="2000" spc="40" dirty="0">
                <a:latin typeface="Arial" panose="020B0604020202020204" pitchFamily="34" charset="0"/>
                <a:cs typeface="Arial" panose="020B0604020202020204" pitchFamily="34" charset="0"/>
              </a:rPr>
              <a:t> </a:t>
            </a:r>
            <a:r>
              <a:rPr sz="2000" dirty="0">
                <a:latin typeface="Arial" panose="020B0604020202020204" pitchFamily="34" charset="0"/>
                <a:cs typeface="Arial" panose="020B0604020202020204" pitchFamily="34" charset="0"/>
              </a:rPr>
              <a:t>1</a:t>
            </a:r>
            <a:r>
              <a:rPr sz="2000" spc="20" dirty="0">
                <a:latin typeface="Arial" panose="020B0604020202020204" pitchFamily="34" charset="0"/>
                <a:cs typeface="Arial" panose="020B0604020202020204" pitchFamily="34" charset="0"/>
              </a:rPr>
              <a:t> </a:t>
            </a:r>
            <a:r>
              <a:rPr sz="2000" dirty="0">
                <a:latin typeface="Arial" panose="020B0604020202020204" pitchFamily="34" charset="0"/>
                <a:cs typeface="Arial" panose="020B0604020202020204" pitchFamily="34" charset="0"/>
              </a:rPr>
              <a:t>then</a:t>
            </a:r>
            <a:r>
              <a:rPr sz="2000" spc="-25" dirty="0">
                <a:latin typeface="Arial" panose="020B0604020202020204" pitchFamily="34" charset="0"/>
                <a:cs typeface="Arial" panose="020B0604020202020204" pitchFamily="34" charset="0"/>
              </a:rPr>
              <a:t> </a:t>
            </a:r>
            <a:r>
              <a:rPr sz="2000" i="1" dirty="0">
                <a:latin typeface="Arial" panose="020B0604020202020204" pitchFamily="34" charset="0"/>
                <a:cs typeface="Arial" panose="020B0604020202020204" pitchFamily="34" charset="0"/>
              </a:rPr>
              <a:t>α</a:t>
            </a:r>
            <a:r>
              <a:rPr sz="2000" i="1" baseline="-10416" dirty="0">
                <a:latin typeface="Arial" panose="020B0604020202020204" pitchFamily="34" charset="0"/>
                <a:cs typeface="Arial" panose="020B0604020202020204" pitchFamily="34" charset="0"/>
              </a:rPr>
              <a:t>i</a:t>
            </a:r>
            <a:r>
              <a:rPr sz="2000" baseline="-10416" dirty="0">
                <a:latin typeface="Arial" panose="020B0604020202020204" pitchFamily="34" charset="0"/>
                <a:cs typeface="Arial" panose="020B0604020202020204" pitchFamily="34" charset="0"/>
              </a:rPr>
              <a:t>+1</a:t>
            </a:r>
            <a:r>
              <a:rPr sz="2000" spc="232" baseline="-10416" dirty="0">
                <a:latin typeface="Arial" panose="020B0604020202020204" pitchFamily="34" charset="0"/>
                <a:cs typeface="Arial" panose="020B0604020202020204" pitchFamily="34" charset="0"/>
              </a:rPr>
              <a:t> </a:t>
            </a:r>
            <a:r>
              <a:rPr sz="2000" spc="110" dirty="0">
                <a:latin typeface="Arial" panose="020B0604020202020204" pitchFamily="34" charset="0"/>
                <a:cs typeface="Arial" panose="020B0604020202020204" pitchFamily="34" charset="0"/>
              </a:rPr>
              <a:t>=</a:t>
            </a:r>
            <a:r>
              <a:rPr sz="2000" spc="40" dirty="0">
                <a:latin typeface="Arial" panose="020B0604020202020204" pitchFamily="34" charset="0"/>
                <a:cs typeface="Arial" panose="020B0604020202020204" pitchFamily="34" charset="0"/>
              </a:rPr>
              <a:t> </a:t>
            </a:r>
            <a:r>
              <a:rPr sz="2000" spc="-10" dirty="0">
                <a:latin typeface="Arial" panose="020B0604020202020204" pitchFamily="34" charset="0"/>
                <a:cs typeface="Arial" panose="020B0604020202020204" pitchFamily="34" charset="0"/>
              </a:rPr>
              <a:t>2</a:t>
            </a:r>
            <a:r>
              <a:rPr sz="2000" i="1" spc="-10" dirty="0">
                <a:latin typeface="Arial" panose="020B0604020202020204" pitchFamily="34" charset="0"/>
                <a:cs typeface="Arial" panose="020B0604020202020204" pitchFamily="34" charset="0"/>
              </a:rPr>
              <a:t>,</a:t>
            </a:r>
            <a:r>
              <a:rPr sz="2000" i="1" spc="-140" dirty="0">
                <a:latin typeface="Arial" panose="020B0604020202020204" pitchFamily="34" charset="0"/>
                <a:cs typeface="Arial" panose="020B0604020202020204" pitchFamily="34" charset="0"/>
              </a:rPr>
              <a:t> </a:t>
            </a:r>
            <a:r>
              <a:rPr sz="2000" i="1" spc="-35" dirty="0">
                <a:latin typeface="Arial" panose="020B0604020202020204" pitchFamily="34" charset="0"/>
                <a:cs typeface="Arial" panose="020B0604020202020204" pitchFamily="34" charset="0"/>
              </a:rPr>
              <a:t>.</a:t>
            </a:r>
            <a:r>
              <a:rPr sz="2000" i="1" spc="-140" dirty="0">
                <a:latin typeface="Arial" panose="020B0604020202020204" pitchFamily="34" charset="0"/>
                <a:cs typeface="Arial" panose="020B0604020202020204" pitchFamily="34" charset="0"/>
              </a:rPr>
              <a:t> </a:t>
            </a:r>
            <a:r>
              <a:rPr sz="2000" i="1" spc="-35" dirty="0">
                <a:latin typeface="Arial" panose="020B0604020202020204" pitchFamily="34" charset="0"/>
                <a:cs typeface="Arial" panose="020B0604020202020204" pitchFamily="34" charset="0"/>
              </a:rPr>
              <a:t>.</a:t>
            </a:r>
            <a:r>
              <a:rPr sz="2000" i="1" spc="-140" dirty="0">
                <a:latin typeface="Arial" panose="020B0604020202020204" pitchFamily="34" charset="0"/>
                <a:cs typeface="Arial" panose="020B0604020202020204" pitchFamily="34" charset="0"/>
              </a:rPr>
              <a:t> </a:t>
            </a:r>
            <a:r>
              <a:rPr sz="2000" i="1" spc="-35" dirty="0">
                <a:latin typeface="Arial" panose="020B0604020202020204" pitchFamily="34" charset="0"/>
                <a:cs typeface="Arial" panose="020B0604020202020204" pitchFamily="34" charset="0"/>
              </a:rPr>
              <a:t>.</a:t>
            </a:r>
            <a:r>
              <a:rPr sz="2000" i="1" spc="-140" dirty="0">
                <a:latin typeface="Arial" panose="020B0604020202020204" pitchFamily="34" charset="0"/>
                <a:cs typeface="Arial" panose="020B0604020202020204" pitchFamily="34" charset="0"/>
              </a:rPr>
              <a:t> </a:t>
            </a:r>
            <a:r>
              <a:rPr sz="2000" i="1" spc="-35" dirty="0">
                <a:latin typeface="Arial" panose="020B0604020202020204" pitchFamily="34" charset="0"/>
                <a:cs typeface="Arial" panose="020B0604020202020204" pitchFamily="34" charset="0"/>
              </a:rPr>
              <a:t>,</a:t>
            </a:r>
            <a:r>
              <a:rPr sz="2000" i="1" spc="-140" dirty="0">
                <a:latin typeface="Arial" panose="020B0604020202020204" pitchFamily="34" charset="0"/>
                <a:cs typeface="Arial" panose="020B0604020202020204" pitchFamily="34" charset="0"/>
              </a:rPr>
              <a:t> </a:t>
            </a:r>
            <a:r>
              <a:rPr sz="2000" i="1" spc="-25" dirty="0">
                <a:latin typeface="Arial" panose="020B0604020202020204" pitchFamily="34" charset="0"/>
                <a:cs typeface="Arial" panose="020B0604020202020204" pitchFamily="34" charset="0"/>
              </a:rPr>
              <a:t>n</a:t>
            </a:r>
            <a:r>
              <a:rPr sz="2000" spc="-25" dirty="0">
                <a:latin typeface="Arial" panose="020B0604020202020204" pitchFamily="34" charset="0"/>
                <a:cs typeface="Arial" panose="020B0604020202020204" pitchFamily="34" charset="0"/>
              </a:rPr>
              <a:t>;</a:t>
            </a:r>
            <a:endParaRPr lang="en-US" sz="2000" spc="-25" dirty="0">
              <a:latin typeface="Arial" panose="020B0604020202020204" pitchFamily="34" charset="0"/>
              <a:cs typeface="Arial" panose="020B0604020202020204" pitchFamily="34" charset="0"/>
            </a:endParaRPr>
          </a:p>
          <a:p>
            <a:pPr marL="152400">
              <a:spcBef>
                <a:spcPts val="90"/>
              </a:spcBef>
            </a:pPr>
            <a:endParaRPr sz="2000" dirty="0">
              <a:latin typeface="Arial" panose="020B0604020202020204" pitchFamily="34" charset="0"/>
              <a:cs typeface="Arial" panose="020B0604020202020204" pitchFamily="34" charset="0"/>
            </a:endParaRPr>
          </a:p>
          <a:p>
            <a:pPr marL="116206">
              <a:spcBef>
                <a:spcPts val="810"/>
              </a:spcBef>
            </a:pPr>
            <a:r>
              <a:rPr sz="2000" dirty="0">
                <a:latin typeface="Arial" panose="020B0604020202020204" pitchFamily="34" charset="0"/>
                <a:cs typeface="Arial" panose="020B0604020202020204" pitchFamily="34" charset="0"/>
              </a:rPr>
              <a:t>(ii)</a:t>
            </a:r>
            <a:r>
              <a:rPr sz="2000" spc="120" dirty="0">
                <a:solidFill>
                  <a:srgbClr val="0000B4"/>
                </a:solidFill>
                <a:latin typeface="Arial" panose="020B0604020202020204" pitchFamily="34" charset="0"/>
                <a:cs typeface="Arial" panose="020B0604020202020204" pitchFamily="34" charset="0"/>
              </a:rPr>
              <a:t> </a:t>
            </a:r>
            <a:r>
              <a:rPr sz="2000" spc="-60" dirty="0">
                <a:latin typeface="Arial" panose="020B0604020202020204" pitchFamily="34" charset="0"/>
                <a:cs typeface="Arial" panose="020B0604020202020204" pitchFamily="34" charset="0"/>
              </a:rPr>
              <a:t>If</a:t>
            </a:r>
            <a:r>
              <a:rPr sz="2000" spc="-35" dirty="0">
                <a:latin typeface="Arial" panose="020B0604020202020204" pitchFamily="34" charset="0"/>
                <a:cs typeface="Arial" panose="020B0604020202020204" pitchFamily="34" charset="0"/>
              </a:rPr>
              <a:t> </a:t>
            </a:r>
            <a:r>
              <a:rPr sz="2000" i="1" dirty="0">
                <a:latin typeface="Arial" panose="020B0604020202020204" pitchFamily="34" charset="0"/>
                <a:cs typeface="Arial" panose="020B0604020202020204" pitchFamily="34" charset="0"/>
              </a:rPr>
              <a:t>α</a:t>
            </a:r>
            <a:r>
              <a:rPr sz="2000" i="1" baseline="-10416" dirty="0">
                <a:latin typeface="Arial" panose="020B0604020202020204" pitchFamily="34" charset="0"/>
                <a:cs typeface="Arial" panose="020B0604020202020204" pitchFamily="34" charset="0"/>
              </a:rPr>
              <a:t>i</a:t>
            </a:r>
            <a:r>
              <a:rPr sz="2000" i="1" spc="120" baseline="-10416" dirty="0">
                <a:latin typeface="Arial" panose="020B0604020202020204" pitchFamily="34" charset="0"/>
                <a:cs typeface="Arial" panose="020B0604020202020204" pitchFamily="34" charset="0"/>
              </a:rPr>
              <a:t> </a:t>
            </a:r>
            <a:r>
              <a:rPr sz="2000" spc="110" dirty="0">
                <a:latin typeface="Arial" panose="020B0604020202020204" pitchFamily="34" charset="0"/>
                <a:cs typeface="Arial" panose="020B0604020202020204" pitchFamily="34" charset="0"/>
              </a:rPr>
              <a:t>=</a:t>
            </a:r>
            <a:r>
              <a:rPr sz="2000" spc="35" dirty="0">
                <a:latin typeface="Arial" panose="020B0604020202020204" pitchFamily="34" charset="0"/>
                <a:cs typeface="Arial" panose="020B0604020202020204" pitchFamily="34" charset="0"/>
              </a:rPr>
              <a:t> </a:t>
            </a:r>
            <a:r>
              <a:rPr sz="2000" i="1" spc="-100" dirty="0">
                <a:latin typeface="Arial" panose="020B0604020202020204" pitchFamily="34" charset="0"/>
                <a:cs typeface="Arial" panose="020B0604020202020204" pitchFamily="34" charset="0"/>
              </a:rPr>
              <a:t>k</a:t>
            </a:r>
            <a:r>
              <a:rPr sz="2000" i="1" spc="-10" dirty="0">
                <a:latin typeface="Arial" panose="020B0604020202020204" pitchFamily="34" charset="0"/>
                <a:cs typeface="Arial" panose="020B0604020202020204" pitchFamily="34" charset="0"/>
              </a:rPr>
              <a:t> </a:t>
            </a:r>
            <a:r>
              <a:rPr sz="2000" dirty="0">
                <a:latin typeface="Arial" panose="020B0604020202020204" pitchFamily="34" charset="0"/>
                <a:cs typeface="Arial" panose="020B0604020202020204" pitchFamily="34" charset="0"/>
              </a:rPr>
              <a:t>(2</a:t>
            </a:r>
            <a:r>
              <a:rPr sz="2000" spc="35" dirty="0">
                <a:latin typeface="Arial" panose="020B0604020202020204" pitchFamily="34" charset="0"/>
                <a:cs typeface="Arial" panose="020B0604020202020204" pitchFamily="34" charset="0"/>
              </a:rPr>
              <a:t> </a:t>
            </a:r>
            <a:r>
              <a:rPr sz="2000" dirty="0">
                <a:latin typeface="Arial" panose="020B0604020202020204" pitchFamily="34" charset="0"/>
                <a:cs typeface="Arial" panose="020B0604020202020204" pitchFamily="34" charset="0"/>
              </a:rPr>
              <a:t>≤</a:t>
            </a:r>
            <a:r>
              <a:rPr sz="2000" spc="-40" dirty="0">
                <a:latin typeface="Arial" panose="020B0604020202020204" pitchFamily="34" charset="0"/>
                <a:cs typeface="Arial" panose="020B0604020202020204" pitchFamily="34" charset="0"/>
              </a:rPr>
              <a:t> </a:t>
            </a:r>
            <a:r>
              <a:rPr sz="2000" i="1" spc="-100" dirty="0">
                <a:latin typeface="Arial" panose="020B0604020202020204" pitchFamily="34" charset="0"/>
                <a:cs typeface="Arial" panose="020B0604020202020204" pitchFamily="34" charset="0"/>
              </a:rPr>
              <a:t>k</a:t>
            </a:r>
            <a:r>
              <a:rPr sz="2000" i="1" spc="15" dirty="0">
                <a:latin typeface="Arial" panose="020B0604020202020204" pitchFamily="34" charset="0"/>
                <a:cs typeface="Arial" panose="020B0604020202020204" pitchFamily="34" charset="0"/>
              </a:rPr>
              <a:t> </a:t>
            </a:r>
            <a:r>
              <a:rPr sz="2000" dirty="0">
                <a:latin typeface="Arial" panose="020B0604020202020204" pitchFamily="34" charset="0"/>
                <a:cs typeface="Arial" panose="020B0604020202020204" pitchFamily="34" charset="0"/>
              </a:rPr>
              <a:t>≤</a:t>
            </a:r>
            <a:r>
              <a:rPr sz="2000" spc="-40" dirty="0">
                <a:latin typeface="Arial" panose="020B0604020202020204" pitchFamily="34" charset="0"/>
                <a:cs typeface="Arial" panose="020B0604020202020204" pitchFamily="34" charset="0"/>
              </a:rPr>
              <a:t> </a:t>
            </a:r>
            <a:r>
              <a:rPr sz="2000" i="1" spc="-40" dirty="0">
                <a:latin typeface="Arial" panose="020B0604020202020204" pitchFamily="34" charset="0"/>
                <a:cs typeface="Arial" panose="020B0604020202020204" pitchFamily="34" charset="0"/>
              </a:rPr>
              <a:t>n</a:t>
            </a:r>
            <a:r>
              <a:rPr sz="2000" i="1" spc="-80" dirty="0">
                <a:latin typeface="Arial" panose="020B0604020202020204" pitchFamily="34" charset="0"/>
                <a:cs typeface="Arial" panose="020B0604020202020204" pitchFamily="34" charset="0"/>
              </a:rPr>
              <a:t> </a:t>
            </a:r>
            <a:r>
              <a:rPr sz="2000" spc="-35" dirty="0">
                <a:latin typeface="Arial" panose="020B0604020202020204" pitchFamily="34" charset="0"/>
                <a:cs typeface="Arial" panose="020B0604020202020204" pitchFamily="34" charset="0"/>
              </a:rPr>
              <a:t>−</a:t>
            </a:r>
            <a:r>
              <a:rPr sz="2000" spc="-100" dirty="0">
                <a:latin typeface="Arial" panose="020B0604020202020204" pitchFamily="34" charset="0"/>
                <a:cs typeface="Arial" panose="020B0604020202020204" pitchFamily="34" charset="0"/>
              </a:rPr>
              <a:t> </a:t>
            </a:r>
            <a:r>
              <a:rPr sz="2000" dirty="0">
                <a:latin typeface="Arial" panose="020B0604020202020204" pitchFamily="34" charset="0"/>
                <a:cs typeface="Arial" panose="020B0604020202020204" pitchFamily="34" charset="0"/>
              </a:rPr>
              <a:t>1) then</a:t>
            </a:r>
            <a:r>
              <a:rPr sz="2000" b="1" spc="-35" dirty="0">
                <a:latin typeface="Arial" panose="020B0604020202020204" pitchFamily="34" charset="0"/>
                <a:cs typeface="Arial" panose="020B0604020202020204" pitchFamily="34" charset="0"/>
              </a:rPr>
              <a:t> </a:t>
            </a:r>
            <a:endParaRPr lang="en-US" sz="2000" b="1" spc="-35" dirty="0">
              <a:latin typeface="Arial" panose="020B0604020202020204" pitchFamily="34" charset="0"/>
              <a:cs typeface="Arial" panose="020B0604020202020204" pitchFamily="34" charset="0"/>
            </a:endParaRPr>
          </a:p>
          <a:p>
            <a:pPr marL="116206">
              <a:spcBef>
                <a:spcPts val="810"/>
              </a:spcBef>
            </a:pPr>
            <a:r>
              <a:rPr lang="en-US" sz="2000" b="1" i="1" spc="-35" dirty="0">
                <a:latin typeface="Arial" panose="020B0604020202020204" pitchFamily="34" charset="0"/>
                <a:cs typeface="Arial" panose="020B0604020202020204" pitchFamily="34" charset="0"/>
              </a:rPr>
              <a:t>        </a:t>
            </a:r>
            <a:r>
              <a:rPr sz="2000" i="1" dirty="0">
                <a:latin typeface="Arial" panose="020B0604020202020204" pitchFamily="34" charset="0"/>
                <a:cs typeface="Arial" panose="020B0604020202020204" pitchFamily="34" charset="0"/>
              </a:rPr>
              <a:t>α</a:t>
            </a:r>
            <a:r>
              <a:rPr sz="2000" i="1" baseline="-10416" dirty="0">
                <a:latin typeface="Arial" panose="020B0604020202020204" pitchFamily="34" charset="0"/>
                <a:cs typeface="Arial" panose="020B0604020202020204" pitchFamily="34" charset="0"/>
              </a:rPr>
              <a:t>i</a:t>
            </a:r>
            <a:r>
              <a:rPr sz="2000" baseline="-10416" dirty="0">
                <a:latin typeface="Arial" panose="020B0604020202020204" pitchFamily="34" charset="0"/>
                <a:cs typeface="Arial" panose="020B0604020202020204" pitchFamily="34" charset="0"/>
              </a:rPr>
              <a:t>+1</a:t>
            </a:r>
            <a:r>
              <a:rPr sz="2000" spc="217" baseline="-10416" dirty="0">
                <a:latin typeface="Arial" panose="020B0604020202020204" pitchFamily="34" charset="0"/>
                <a:cs typeface="Arial" panose="020B0604020202020204" pitchFamily="34" charset="0"/>
              </a:rPr>
              <a:t> </a:t>
            </a:r>
            <a:r>
              <a:rPr sz="2000" spc="110" dirty="0">
                <a:latin typeface="Arial" panose="020B0604020202020204" pitchFamily="34" charset="0"/>
                <a:cs typeface="Arial" panose="020B0604020202020204" pitchFamily="34" charset="0"/>
              </a:rPr>
              <a:t>=</a:t>
            </a:r>
            <a:r>
              <a:rPr sz="2000" spc="30" dirty="0">
                <a:latin typeface="Arial" panose="020B0604020202020204" pitchFamily="34" charset="0"/>
                <a:cs typeface="Arial" panose="020B0604020202020204" pitchFamily="34" charset="0"/>
              </a:rPr>
              <a:t> </a:t>
            </a:r>
            <a:r>
              <a:rPr sz="2000" i="1" spc="-105" dirty="0">
                <a:latin typeface="Arial" panose="020B0604020202020204" pitchFamily="34" charset="0"/>
                <a:cs typeface="Arial" panose="020B0604020202020204" pitchFamily="34" charset="0"/>
              </a:rPr>
              <a:t>k</a:t>
            </a:r>
            <a:r>
              <a:rPr sz="2000" i="1" spc="-45" dirty="0">
                <a:latin typeface="Arial" panose="020B0604020202020204" pitchFamily="34" charset="0"/>
                <a:cs typeface="Arial" panose="020B0604020202020204" pitchFamily="34" charset="0"/>
              </a:rPr>
              <a:t> </a:t>
            </a:r>
            <a:r>
              <a:rPr sz="2000" spc="-35" dirty="0">
                <a:latin typeface="Arial" panose="020B0604020202020204" pitchFamily="34" charset="0"/>
                <a:cs typeface="Arial" panose="020B0604020202020204" pitchFamily="34" charset="0"/>
              </a:rPr>
              <a:t>−</a:t>
            </a:r>
            <a:r>
              <a:rPr sz="2000" spc="-100" dirty="0">
                <a:latin typeface="Arial" panose="020B0604020202020204" pitchFamily="34" charset="0"/>
                <a:cs typeface="Arial" panose="020B0604020202020204" pitchFamily="34" charset="0"/>
              </a:rPr>
              <a:t> </a:t>
            </a:r>
            <a:r>
              <a:rPr sz="2000" spc="-10" dirty="0">
                <a:latin typeface="Arial" panose="020B0604020202020204" pitchFamily="34" charset="0"/>
                <a:cs typeface="Arial" panose="020B0604020202020204" pitchFamily="34" charset="0"/>
              </a:rPr>
              <a:t>1</a:t>
            </a:r>
            <a:r>
              <a:rPr sz="2000" i="1" spc="-10" dirty="0">
                <a:latin typeface="Arial" panose="020B0604020202020204" pitchFamily="34" charset="0"/>
                <a:cs typeface="Arial" panose="020B0604020202020204" pitchFamily="34" charset="0"/>
              </a:rPr>
              <a:t>,</a:t>
            </a:r>
            <a:r>
              <a:rPr sz="2000" i="1" spc="-145" dirty="0">
                <a:latin typeface="Arial" panose="020B0604020202020204" pitchFamily="34" charset="0"/>
                <a:cs typeface="Arial" panose="020B0604020202020204" pitchFamily="34" charset="0"/>
              </a:rPr>
              <a:t> </a:t>
            </a:r>
            <a:r>
              <a:rPr sz="2000" i="1" spc="-105" dirty="0">
                <a:latin typeface="Arial" panose="020B0604020202020204" pitchFamily="34" charset="0"/>
                <a:cs typeface="Arial" panose="020B0604020202020204" pitchFamily="34" charset="0"/>
              </a:rPr>
              <a:t>k</a:t>
            </a:r>
            <a:r>
              <a:rPr sz="2000" i="1" spc="-50" dirty="0">
                <a:latin typeface="Arial" panose="020B0604020202020204" pitchFamily="34" charset="0"/>
                <a:cs typeface="Arial" panose="020B0604020202020204" pitchFamily="34" charset="0"/>
              </a:rPr>
              <a:t> </a:t>
            </a:r>
            <a:r>
              <a:rPr sz="2000" spc="110" dirty="0">
                <a:latin typeface="Arial" panose="020B0604020202020204" pitchFamily="34" charset="0"/>
                <a:cs typeface="Arial" panose="020B0604020202020204" pitchFamily="34" charset="0"/>
              </a:rPr>
              <a:t>+</a:t>
            </a:r>
            <a:r>
              <a:rPr sz="2000" spc="-30" dirty="0">
                <a:latin typeface="Arial" panose="020B0604020202020204" pitchFamily="34" charset="0"/>
                <a:cs typeface="Arial" panose="020B0604020202020204" pitchFamily="34" charset="0"/>
              </a:rPr>
              <a:t> </a:t>
            </a:r>
            <a:r>
              <a:rPr sz="2000" spc="-10" dirty="0">
                <a:latin typeface="Arial" panose="020B0604020202020204" pitchFamily="34" charset="0"/>
                <a:cs typeface="Arial" panose="020B0604020202020204" pitchFamily="34" charset="0"/>
              </a:rPr>
              <a:t>1</a:t>
            </a:r>
            <a:r>
              <a:rPr sz="2000" i="1" spc="-10" dirty="0">
                <a:latin typeface="Arial" panose="020B0604020202020204" pitchFamily="34" charset="0"/>
                <a:cs typeface="Arial" panose="020B0604020202020204" pitchFamily="34" charset="0"/>
              </a:rPr>
              <a:t>,</a:t>
            </a:r>
            <a:r>
              <a:rPr sz="2000" i="1" spc="-145" dirty="0">
                <a:latin typeface="Arial" panose="020B0604020202020204" pitchFamily="34" charset="0"/>
                <a:cs typeface="Arial" panose="020B0604020202020204" pitchFamily="34" charset="0"/>
              </a:rPr>
              <a:t> </a:t>
            </a:r>
            <a:r>
              <a:rPr sz="2000" i="1" spc="-35" dirty="0">
                <a:latin typeface="Arial" panose="020B0604020202020204" pitchFamily="34" charset="0"/>
                <a:cs typeface="Arial" panose="020B0604020202020204" pitchFamily="34" charset="0"/>
              </a:rPr>
              <a:t>.</a:t>
            </a:r>
            <a:r>
              <a:rPr sz="2000" i="1" spc="-145" dirty="0">
                <a:latin typeface="Arial" panose="020B0604020202020204" pitchFamily="34" charset="0"/>
                <a:cs typeface="Arial" panose="020B0604020202020204" pitchFamily="34" charset="0"/>
              </a:rPr>
              <a:t> </a:t>
            </a:r>
            <a:r>
              <a:rPr sz="2000" i="1" spc="-35" dirty="0">
                <a:latin typeface="Arial" panose="020B0604020202020204" pitchFamily="34" charset="0"/>
                <a:cs typeface="Arial" panose="020B0604020202020204" pitchFamily="34" charset="0"/>
              </a:rPr>
              <a:t>.</a:t>
            </a:r>
            <a:r>
              <a:rPr sz="2000" i="1" spc="-145" dirty="0">
                <a:latin typeface="Arial" panose="020B0604020202020204" pitchFamily="34" charset="0"/>
                <a:cs typeface="Arial" panose="020B0604020202020204" pitchFamily="34" charset="0"/>
              </a:rPr>
              <a:t> </a:t>
            </a:r>
            <a:r>
              <a:rPr sz="2000" i="1" spc="-35" dirty="0">
                <a:latin typeface="Arial" panose="020B0604020202020204" pitchFamily="34" charset="0"/>
                <a:cs typeface="Arial" panose="020B0604020202020204" pitchFamily="34" charset="0"/>
              </a:rPr>
              <a:t>.</a:t>
            </a:r>
            <a:r>
              <a:rPr sz="2000" i="1" spc="-145" dirty="0">
                <a:latin typeface="Arial" panose="020B0604020202020204" pitchFamily="34" charset="0"/>
                <a:cs typeface="Arial" panose="020B0604020202020204" pitchFamily="34" charset="0"/>
              </a:rPr>
              <a:t> </a:t>
            </a:r>
            <a:r>
              <a:rPr sz="2000" i="1" spc="-35" dirty="0">
                <a:latin typeface="Arial" panose="020B0604020202020204" pitchFamily="34" charset="0"/>
                <a:cs typeface="Arial" panose="020B0604020202020204" pitchFamily="34" charset="0"/>
              </a:rPr>
              <a:t>,</a:t>
            </a:r>
            <a:r>
              <a:rPr sz="2000" i="1" spc="-145" dirty="0">
                <a:latin typeface="Arial" panose="020B0604020202020204" pitchFamily="34" charset="0"/>
                <a:cs typeface="Arial" panose="020B0604020202020204" pitchFamily="34" charset="0"/>
              </a:rPr>
              <a:t> </a:t>
            </a:r>
            <a:r>
              <a:rPr sz="2000" i="1" spc="-25" dirty="0">
                <a:latin typeface="Arial" panose="020B0604020202020204" pitchFamily="34" charset="0"/>
                <a:cs typeface="Arial" panose="020B0604020202020204" pitchFamily="34" charset="0"/>
              </a:rPr>
              <a:t>n</a:t>
            </a:r>
            <a:r>
              <a:rPr sz="2000" spc="-25" dirty="0">
                <a:latin typeface="Arial" panose="020B0604020202020204" pitchFamily="34" charset="0"/>
                <a:cs typeface="Arial" panose="020B0604020202020204" pitchFamily="34" charset="0"/>
              </a:rPr>
              <a:t>;</a:t>
            </a:r>
            <a:endParaRPr sz="2000" dirty="0">
              <a:latin typeface="Arial" panose="020B0604020202020204" pitchFamily="34" charset="0"/>
              <a:cs typeface="Arial" panose="020B0604020202020204" pitchFamily="34" charset="0"/>
            </a:endParaRPr>
          </a:p>
          <a:p>
            <a:pPr marL="80645">
              <a:spcBef>
                <a:spcPts val="810"/>
              </a:spcBef>
            </a:pPr>
            <a:endParaRPr lang="en-US" sz="2000" dirty="0">
              <a:latin typeface="Arial" panose="020B0604020202020204" pitchFamily="34" charset="0"/>
              <a:cs typeface="Arial" panose="020B0604020202020204" pitchFamily="34" charset="0"/>
            </a:endParaRPr>
          </a:p>
          <a:p>
            <a:pPr marL="80645">
              <a:spcBef>
                <a:spcPts val="810"/>
              </a:spcBef>
            </a:pPr>
            <a:r>
              <a:rPr sz="2000" dirty="0">
                <a:latin typeface="Arial" panose="020B0604020202020204" pitchFamily="34" charset="0"/>
                <a:cs typeface="Arial" panose="020B0604020202020204" pitchFamily="34" charset="0"/>
              </a:rPr>
              <a:t>(iii)</a:t>
            </a:r>
            <a:r>
              <a:rPr sz="2000" spc="125" dirty="0">
                <a:solidFill>
                  <a:srgbClr val="0000B4"/>
                </a:solidFill>
                <a:latin typeface="Arial" panose="020B0604020202020204" pitchFamily="34" charset="0"/>
                <a:cs typeface="Arial" panose="020B0604020202020204" pitchFamily="34" charset="0"/>
              </a:rPr>
              <a:t> </a:t>
            </a:r>
            <a:r>
              <a:rPr sz="2000" spc="-60" dirty="0">
                <a:latin typeface="Arial" panose="020B0604020202020204" pitchFamily="34" charset="0"/>
                <a:cs typeface="Arial" panose="020B0604020202020204" pitchFamily="34" charset="0"/>
              </a:rPr>
              <a:t>If</a:t>
            </a:r>
            <a:r>
              <a:rPr sz="2000" spc="-30" dirty="0">
                <a:latin typeface="Arial" panose="020B0604020202020204" pitchFamily="34" charset="0"/>
                <a:cs typeface="Arial" panose="020B0604020202020204" pitchFamily="34" charset="0"/>
              </a:rPr>
              <a:t> </a:t>
            </a:r>
            <a:r>
              <a:rPr sz="2000" i="1" dirty="0">
                <a:latin typeface="Arial" panose="020B0604020202020204" pitchFamily="34" charset="0"/>
                <a:cs typeface="Arial" panose="020B0604020202020204" pitchFamily="34" charset="0"/>
              </a:rPr>
              <a:t>α</a:t>
            </a:r>
            <a:r>
              <a:rPr sz="2000" i="1" baseline="-10416" dirty="0">
                <a:latin typeface="Arial" panose="020B0604020202020204" pitchFamily="34" charset="0"/>
                <a:cs typeface="Arial" panose="020B0604020202020204" pitchFamily="34" charset="0"/>
              </a:rPr>
              <a:t>i</a:t>
            </a:r>
            <a:r>
              <a:rPr sz="2000" i="1" spc="127" baseline="-10416" dirty="0">
                <a:latin typeface="Arial" panose="020B0604020202020204" pitchFamily="34" charset="0"/>
                <a:cs typeface="Arial" panose="020B0604020202020204" pitchFamily="34" charset="0"/>
              </a:rPr>
              <a:t> </a:t>
            </a:r>
            <a:r>
              <a:rPr sz="2000" spc="110" dirty="0">
                <a:latin typeface="Arial" panose="020B0604020202020204" pitchFamily="34" charset="0"/>
                <a:cs typeface="Arial" panose="020B0604020202020204" pitchFamily="34" charset="0"/>
              </a:rPr>
              <a:t>=</a:t>
            </a:r>
            <a:r>
              <a:rPr sz="2000" spc="40" dirty="0">
                <a:latin typeface="Arial" panose="020B0604020202020204" pitchFamily="34" charset="0"/>
                <a:cs typeface="Arial" panose="020B0604020202020204" pitchFamily="34" charset="0"/>
              </a:rPr>
              <a:t> </a:t>
            </a:r>
            <a:r>
              <a:rPr sz="2000" i="1" spc="-40" dirty="0">
                <a:latin typeface="Arial" panose="020B0604020202020204" pitchFamily="34" charset="0"/>
                <a:cs typeface="Arial" panose="020B0604020202020204" pitchFamily="34" charset="0"/>
              </a:rPr>
              <a:t>n</a:t>
            </a:r>
            <a:r>
              <a:rPr sz="2000" i="1" spc="-35" dirty="0">
                <a:latin typeface="Arial" panose="020B0604020202020204" pitchFamily="34" charset="0"/>
                <a:cs typeface="Arial" panose="020B0604020202020204" pitchFamily="34" charset="0"/>
              </a:rPr>
              <a:t> </a:t>
            </a:r>
            <a:r>
              <a:rPr sz="2000" dirty="0">
                <a:latin typeface="Arial" panose="020B0604020202020204" pitchFamily="34" charset="0"/>
                <a:cs typeface="Arial" panose="020B0604020202020204" pitchFamily="34" charset="0"/>
              </a:rPr>
              <a:t>then</a:t>
            </a:r>
            <a:r>
              <a:rPr sz="2000" spc="-30" dirty="0">
                <a:latin typeface="Arial" panose="020B0604020202020204" pitchFamily="34" charset="0"/>
                <a:cs typeface="Arial" panose="020B0604020202020204" pitchFamily="34" charset="0"/>
              </a:rPr>
              <a:t> </a:t>
            </a:r>
            <a:r>
              <a:rPr sz="2000" i="1" dirty="0">
                <a:latin typeface="Arial" panose="020B0604020202020204" pitchFamily="34" charset="0"/>
                <a:cs typeface="Arial" panose="020B0604020202020204" pitchFamily="34" charset="0"/>
              </a:rPr>
              <a:t>α</a:t>
            </a:r>
            <a:r>
              <a:rPr sz="2000" i="1" baseline="-10416" dirty="0">
                <a:latin typeface="Arial" panose="020B0604020202020204" pitchFamily="34" charset="0"/>
                <a:cs typeface="Arial" panose="020B0604020202020204" pitchFamily="34" charset="0"/>
              </a:rPr>
              <a:t>i</a:t>
            </a:r>
            <a:r>
              <a:rPr sz="2000" baseline="-10416" dirty="0">
                <a:latin typeface="Arial" panose="020B0604020202020204" pitchFamily="34" charset="0"/>
                <a:cs typeface="Arial" panose="020B0604020202020204" pitchFamily="34" charset="0"/>
              </a:rPr>
              <a:t>+1</a:t>
            </a:r>
            <a:r>
              <a:rPr sz="2000" spc="225" baseline="-10416" dirty="0">
                <a:latin typeface="Arial" panose="020B0604020202020204" pitchFamily="34" charset="0"/>
                <a:cs typeface="Arial" panose="020B0604020202020204" pitchFamily="34" charset="0"/>
              </a:rPr>
              <a:t> </a:t>
            </a:r>
            <a:r>
              <a:rPr sz="2000" spc="110" dirty="0">
                <a:latin typeface="Arial" panose="020B0604020202020204" pitchFamily="34" charset="0"/>
                <a:cs typeface="Arial" panose="020B0604020202020204" pitchFamily="34" charset="0"/>
              </a:rPr>
              <a:t>=</a:t>
            </a:r>
            <a:r>
              <a:rPr sz="2000" spc="40" dirty="0">
                <a:latin typeface="Arial" panose="020B0604020202020204" pitchFamily="34" charset="0"/>
                <a:cs typeface="Arial" panose="020B0604020202020204" pitchFamily="34" charset="0"/>
              </a:rPr>
              <a:t> </a:t>
            </a:r>
            <a:r>
              <a:rPr sz="2000" i="1" spc="-40" dirty="0">
                <a:latin typeface="Arial" panose="020B0604020202020204" pitchFamily="34" charset="0"/>
                <a:cs typeface="Arial" panose="020B0604020202020204" pitchFamily="34" charset="0"/>
              </a:rPr>
              <a:t>n</a:t>
            </a:r>
            <a:r>
              <a:rPr sz="2000" i="1" spc="-80" dirty="0">
                <a:latin typeface="Arial" panose="020B0604020202020204" pitchFamily="34" charset="0"/>
                <a:cs typeface="Arial" panose="020B0604020202020204" pitchFamily="34" charset="0"/>
              </a:rPr>
              <a:t> </a:t>
            </a:r>
            <a:r>
              <a:rPr sz="2000" spc="-35" dirty="0">
                <a:latin typeface="Arial" panose="020B0604020202020204" pitchFamily="34" charset="0"/>
                <a:cs typeface="Arial" panose="020B0604020202020204" pitchFamily="34" charset="0"/>
              </a:rPr>
              <a:t>−</a:t>
            </a:r>
            <a:r>
              <a:rPr sz="2000" spc="-95" dirty="0">
                <a:latin typeface="Arial" panose="020B0604020202020204" pitchFamily="34" charset="0"/>
                <a:cs typeface="Arial" panose="020B0604020202020204" pitchFamily="34" charset="0"/>
              </a:rPr>
              <a:t> </a:t>
            </a:r>
            <a:r>
              <a:rPr sz="2000" spc="-25" dirty="0">
                <a:latin typeface="Arial" panose="020B0604020202020204" pitchFamily="34" charset="0"/>
                <a:cs typeface="Arial" panose="020B0604020202020204" pitchFamily="34" charset="0"/>
              </a:rPr>
              <a:t>1.</a:t>
            </a:r>
            <a:endParaRPr sz="2000" dirty="0">
              <a:latin typeface="Arial" panose="020B0604020202020204" pitchFamily="34" charset="0"/>
              <a:cs typeface="Arial" panose="020B0604020202020204" pitchFamily="34" charset="0"/>
            </a:endParaRPr>
          </a:p>
        </p:txBody>
      </p:sp>
      <p:pic>
        <p:nvPicPr>
          <p:cNvPr id="25" name="Рисунок 24">
            <a:extLst>
              <a:ext uri="{FF2B5EF4-FFF2-40B4-BE49-F238E27FC236}">
                <a16:creationId xmlns:a16="http://schemas.microsoft.com/office/drawing/2014/main" id="{81CCB08F-33E9-9D1D-3C5D-22E082016F31}"/>
              </a:ext>
            </a:extLst>
          </p:cNvPr>
          <p:cNvPicPr>
            <a:picLocks noChangeAspect="1"/>
          </p:cNvPicPr>
          <p:nvPr/>
        </p:nvPicPr>
        <p:blipFill>
          <a:blip r:embed="rId2"/>
          <a:stretch>
            <a:fillRect/>
          </a:stretch>
        </p:blipFill>
        <p:spPr>
          <a:xfrm>
            <a:off x="1413636" y="2947573"/>
            <a:ext cx="3922940" cy="429581"/>
          </a:xfrm>
          <a:prstGeom prst="rect">
            <a:avLst/>
          </a:prstGeom>
        </p:spPr>
      </p:pic>
      <p:sp>
        <p:nvSpPr>
          <p:cNvPr id="26" name="TextBox 25">
            <a:extLst>
              <a:ext uri="{FF2B5EF4-FFF2-40B4-BE49-F238E27FC236}">
                <a16:creationId xmlns:a16="http://schemas.microsoft.com/office/drawing/2014/main" id="{7E7F02DB-EC27-D073-B65E-F871BDC43E6E}"/>
              </a:ext>
            </a:extLst>
          </p:cNvPr>
          <p:cNvSpPr txBox="1"/>
          <p:nvPr/>
        </p:nvSpPr>
        <p:spPr>
          <a:xfrm>
            <a:off x="471935" y="2964842"/>
            <a:ext cx="8252968" cy="70788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where                                                              and                     satisfy the conditions:</a:t>
            </a:r>
          </a:p>
        </p:txBody>
      </p:sp>
      <p:pic>
        <p:nvPicPr>
          <p:cNvPr id="28" name="Рисунок 27">
            <a:extLst>
              <a:ext uri="{FF2B5EF4-FFF2-40B4-BE49-F238E27FC236}">
                <a16:creationId xmlns:a16="http://schemas.microsoft.com/office/drawing/2014/main" id="{A3BBA62D-72B9-9537-E554-0D968A94D686}"/>
              </a:ext>
            </a:extLst>
          </p:cNvPr>
          <p:cNvPicPr>
            <a:picLocks noChangeAspect="1"/>
          </p:cNvPicPr>
          <p:nvPr/>
        </p:nvPicPr>
        <p:blipFill>
          <a:blip r:embed="rId3"/>
          <a:stretch>
            <a:fillRect/>
          </a:stretch>
        </p:blipFill>
        <p:spPr>
          <a:xfrm>
            <a:off x="6096892" y="2994511"/>
            <a:ext cx="1195937" cy="354980"/>
          </a:xfrm>
          <a:prstGeom prst="rect">
            <a:avLst/>
          </a:prstGeom>
        </p:spPr>
      </p:pic>
      <p:pic>
        <p:nvPicPr>
          <p:cNvPr id="30" name="Рисунок 29">
            <a:extLst>
              <a:ext uri="{FF2B5EF4-FFF2-40B4-BE49-F238E27FC236}">
                <a16:creationId xmlns:a16="http://schemas.microsoft.com/office/drawing/2014/main" id="{87852D68-C95A-5065-C5BF-E26EBD68731C}"/>
              </a:ext>
            </a:extLst>
          </p:cNvPr>
          <p:cNvPicPr>
            <a:picLocks noChangeAspect="1"/>
          </p:cNvPicPr>
          <p:nvPr/>
        </p:nvPicPr>
        <p:blipFill>
          <a:blip r:embed="rId4"/>
          <a:srcRect l="11449"/>
          <a:stretch/>
        </p:blipFill>
        <p:spPr>
          <a:xfrm>
            <a:off x="4803504" y="3644002"/>
            <a:ext cx="3288901" cy="3048596"/>
          </a:xfrm>
          <a:prstGeom prst="rect">
            <a:avLst/>
          </a:prstGeom>
        </p:spPr>
      </p:pic>
      <p:pic>
        <p:nvPicPr>
          <p:cNvPr id="32" name="Рисунок 31">
            <a:extLst>
              <a:ext uri="{FF2B5EF4-FFF2-40B4-BE49-F238E27FC236}">
                <a16:creationId xmlns:a16="http://schemas.microsoft.com/office/drawing/2014/main" id="{8CF0BF66-93DC-3A3B-C819-E010457CC2F1}"/>
              </a:ext>
            </a:extLst>
          </p:cNvPr>
          <p:cNvPicPr>
            <a:picLocks noChangeAspect="1"/>
          </p:cNvPicPr>
          <p:nvPr/>
        </p:nvPicPr>
        <p:blipFill>
          <a:blip r:embed="rId5"/>
          <a:stretch>
            <a:fillRect/>
          </a:stretch>
        </p:blipFill>
        <p:spPr>
          <a:xfrm>
            <a:off x="4490847" y="2520976"/>
            <a:ext cx="3924124" cy="298263"/>
          </a:xfrm>
          <a:prstGeom prst="rect">
            <a:avLst/>
          </a:prstGeom>
        </p:spPr>
      </p:pic>
      <p:pic>
        <p:nvPicPr>
          <p:cNvPr id="39" name="Рисунок 38">
            <a:extLst>
              <a:ext uri="{FF2B5EF4-FFF2-40B4-BE49-F238E27FC236}">
                <a16:creationId xmlns:a16="http://schemas.microsoft.com/office/drawing/2014/main" id="{DD8E646D-09C9-EF5C-849F-6998851E2DB0}"/>
              </a:ext>
            </a:extLst>
          </p:cNvPr>
          <p:cNvPicPr>
            <a:picLocks noChangeAspect="1"/>
          </p:cNvPicPr>
          <p:nvPr/>
        </p:nvPicPr>
        <p:blipFill>
          <a:blip r:embed="rId6"/>
          <a:stretch>
            <a:fillRect/>
          </a:stretch>
        </p:blipFill>
        <p:spPr>
          <a:xfrm>
            <a:off x="4598419" y="799817"/>
            <a:ext cx="3790978" cy="1457336"/>
          </a:xfrm>
          <a:prstGeom prst="rect">
            <a:avLst/>
          </a:prstGeom>
        </p:spPr>
      </p:pic>
      <p:pic>
        <p:nvPicPr>
          <p:cNvPr id="40" name="Рисунок 39">
            <a:extLst>
              <a:ext uri="{FF2B5EF4-FFF2-40B4-BE49-F238E27FC236}">
                <a16:creationId xmlns:a16="http://schemas.microsoft.com/office/drawing/2014/main" id="{744AAF01-1D54-3BB0-9DEE-8D0B1DF702AF}"/>
              </a:ext>
            </a:extLst>
          </p:cNvPr>
          <p:cNvPicPr>
            <a:picLocks noChangeAspect="1"/>
          </p:cNvPicPr>
          <p:nvPr/>
        </p:nvPicPr>
        <p:blipFill>
          <a:blip r:embed="rId7"/>
          <a:stretch>
            <a:fillRect/>
          </a:stretch>
        </p:blipFill>
        <p:spPr>
          <a:xfrm>
            <a:off x="528480" y="1393011"/>
            <a:ext cx="3761450" cy="282895"/>
          </a:xfrm>
          <a:prstGeom prst="rect">
            <a:avLst/>
          </a:prstGeom>
        </p:spPr>
      </p:pic>
    </p:spTree>
    <p:extLst>
      <p:ext uri="{BB962C8B-B14F-4D97-AF65-F5344CB8AC3E}">
        <p14:creationId xmlns:p14="http://schemas.microsoft.com/office/powerpoint/2010/main" val="1561830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Объект 2">
            <a:extLst>
              <a:ext uri="{FF2B5EF4-FFF2-40B4-BE49-F238E27FC236}">
                <a16:creationId xmlns:a16="http://schemas.microsoft.com/office/drawing/2014/main" id="{A205753E-4C1D-4359-8E2B-5A0AB209B42F}"/>
              </a:ext>
            </a:extLst>
          </p:cNvPr>
          <p:cNvGraphicFramePr>
            <a:graphicFrameLocks noChangeAspect="1"/>
          </p:cNvGraphicFramePr>
          <p:nvPr>
            <p:extLst>
              <p:ext uri="{D42A27DB-BD31-4B8C-83A1-F6EECF244321}">
                <p14:modId xmlns:p14="http://schemas.microsoft.com/office/powerpoint/2010/main" val="459436688"/>
              </p:ext>
            </p:extLst>
          </p:nvPr>
        </p:nvGraphicFramePr>
        <p:xfrm>
          <a:off x="1182688" y="1118155"/>
          <a:ext cx="6780212" cy="5518150"/>
        </p:xfrm>
        <a:graphic>
          <a:graphicData uri="http://schemas.openxmlformats.org/presentationml/2006/ole">
            <mc:AlternateContent xmlns:mc="http://schemas.openxmlformats.org/markup-compatibility/2006">
              <mc:Choice xmlns:v="urn:schemas-microsoft-com:vml" Requires="v">
                <p:oleObj name="CorelDRAW" r:id="rId2" imgW="6780079" imgH="5517407" progId="CorelDraw.Graphic.26">
                  <p:embed/>
                </p:oleObj>
              </mc:Choice>
              <mc:Fallback>
                <p:oleObj name="CorelDRAW" r:id="rId2" imgW="6780079" imgH="5517407" progId="CorelDraw.Graphic.26">
                  <p:embed/>
                  <p:pic>
                    <p:nvPicPr>
                      <p:cNvPr id="3" name="Объект 2">
                        <a:extLst>
                          <a:ext uri="{FF2B5EF4-FFF2-40B4-BE49-F238E27FC236}">
                            <a16:creationId xmlns:a16="http://schemas.microsoft.com/office/drawing/2014/main" id="{A205753E-4C1D-4359-8E2B-5A0AB209B42F}"/>
                          </a:ext>
                        </a:extLst>
                      </p:cNvPr>
                      <p:cNvPicPr/>
                      <p:nvPr/>
                    </p:nvPicPr>
                    <p:blipFill>
                      <a:blip r:embed="rId3"/>
                      <a:stretch>
                        <a:fillRect/>
                      </a:stretch>
                    </p:blipFill>
                    <p:spPr>
                      <a:xfrm>
                        <a:off x="1182688" y="1118155"/>
                        <a:ext cx="6780212" cy="5518150"/>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639ED725-07E5-0CC6-FBD1-734C5E2F8ACE}"/>
              </a:ext>
            </a:extLst>
          </p:cNvPr>
          <p:cNvSpPr txBox="1"/>
          <p:nvPr/>
        </p:nvSpPr>
        <p:spPr>
          <a:xfrm>
            <a:off x="221343" y="227736"/>
            <a:ext cx="8701314"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Exact word enumeration in the group </a:t>
            </a:r>
            <a:r>
              <a:rPr lang="en-US" sz="2400" i="1" dirty="0" err="1">
                <a:latin typeface="Times New Roman" panose="02020603050405020304" pitchFamily="18" charset="0"/>
                <a:cs typeface="Times New Roman" panose="02020603050405020304" pitchFamily="18" charset="0"/>
              </a:rPr>
              <a:t>LF</a:t>
            </a:r>
            <a:r>
              <a:rPr lang="en-US" sz="2400" i="1" baseline="-25000" dirty="0" err="1">
                <a:latin typeface="Times New Roman" panose="02020603050405020304" pitchFamily="18" charset="0"/>
                <a:cs typeface="Times New Roman" panose="02020603050405020304" pitchFamily="18" charset="0"/>
              </a:rPr>
              <a:t>n</a:t>
            </a:r>
            <a:r>
              <a:rPr lang="en-US" sz="2400" dirty="0">
                <a:latin typeface="Arial" panose="020B0604020202020204" pitchFamily="34" charset="0"/>
                <a:cs typeface="Arial" panose="020B0604020202020204" pitchFamily="34" charset="0"/>
              </a:rPr>
              <a:t> and its Cayley graph</a:t>
            </a:r>
          </a:p>
        </p:txBody>
      </p:sp>
    </p:spTree>
    <p:extLst>
      <p:ext uri="{BB962C8B-B14F-4D97-AF65-F5344CB8AC3E}">
        <p14:creationId xmlns:p14="http://schemas.microsoft.com/office/powerpoint/2010/main" val="3685947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1E06D8A8-A5A6-4A49-AD38-79D02933C5E1}"/>
              </a:ext>
            </a:extLst>
          </p:cNvPr>
          <p:cNvPicPr>
            <a:picLocks noChangeAspect="1"/>
          </p:cNvPicPr>
          <p:nvPr/>
        </p:nvPicPr>
        <p:blipFill>
          <a:blip r:embed="rId2"/>
          <a:stretch>
            <a:fillRect/>
          </a:stretch>
        </p:blipFill>
        <p:spPr>
          <a:xfrm>
            <a:off x="1486354" y="1219000"/>
            <a:ext cx="6171293" cy="2734647"/>
          </a:xfrm>
          <a:prstGeom prst="rect">
            <a:avLst/>
          </a:prstGeom>
        </p:spPr>
      </p:pic>
      <p:sp>
        <p:nvSpPr>
          <p:cNvPr id="4" name="TextBox 3">
            <a:extLst>
              <a:ext uri="{FF2B5EF4-FFF2-40B4-BE49-F238E27FC236}">
                <a16:creationId xmlns:a16="http://schemas.microsoft.com/office/drawing/2014/main" id="{F16DFF89-E088-0E09-C515-A339567D5BB6}"/>
              </a:ext>
            </a:extLst>
          </p:cNvPr>
          <p:cNvSpPr txBox="1"/>
          <p:nvPr/>
        </p:nvSpPr>
        <p:spPr>
          <a:xfrm>
            <a:off x="221343" y="227736"/>
            <a:ext cx="8701314"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Words as heaps of pieces</a:t>
            </a:r>
          </a:p>
        </p:txBody>
      </p:sp>
      <p:sp>
        <p:nvSpPr>
          <p:cNvPr id="6" name="TextBox 5">
            <a:extLst>
              <a:ext uri="{FF2B5EF4-FFF2-40B4-BE49-F238E27FC236}">
                <a16:creationId xmlns:a16="http://schemas.microsoft.com/office/drawing/2014/main" id="{A5A862D1-8EE6-9874-D175-A6D37417CDAD}"/>
              </a:ext>
            </a:extLst>
          </p:cNvPr>
          <p:cNvSpPr txBox="1"/>
          <p:nvPr/>
        </p:nvSpPr>
        <p:spPr>
          <a:xfrm>
            <a:off x="221343" y="758958"/>
            <a:ext cx="8701314" cy="400110"/>
          </a:xfrm>
          <a:prstGeom prst="rect">
            <a:avLst/>
          </a:prstGeom>
          <a:noFill/>
        </p:spPr>
        <p:txBody>
          <a:bodyPr wrap="square" rtlCol="0">
            <a:spAutoFit/>
          </a:bodyPr>
          <a:lstStyle/>
          <a:p>
            <a:pPr algn="ctr"/>
            <a:r>
              <a:rPr lang="en-US" sz="2000" dirty="0">
                <a:latin typeface="Arial" panose="020B0604020202020204" pitchFamily="34" charset="0"/>
                <a:cs typeface="Arial" panose="020B0604020202020204" pitchFamily="34" charset="0"/>
              </a:rPr>
              <a:t>“Mikado” algorithm of enumeration of words</a:t>
            </a:r>
          </a:p>
        </p:txBody>
      </p:sp>
      <p:pic>
        <p:nvPicPr>
          <p:cNvPr id="10" name="Рисунок 9">
            <a:extLst>
              <a:ext uri="{FF2B5EF4-FFF2-40B4-BE49-F238E27FC236}">
                <a16:creationId xmlns:a16="http://schemas.microsoft.com/office/drawing/2014/main" id="{B0A36429-DA32-E70F-C81D-40A09833215D}"/>
              </a:ext>
            </a:extLst>
          </p:cNvPr>
          <p:cNvPicPr>
            <a:picLocks noChangeAspect="1"/>
          </p:cNvPicPr>
          <p:nvPr/>
        </p:nvPicPr>
        <p:blipFill>
          <a:blip r:embed="rId3"/>
          <a:srcRect b="9310"/>
          <a:stretch/>
        </p:blipFill>
        <p:spPr>
          <a:xfrm>
            <a:off x="1576720" y="4588941"/>
            <a:ext cx="5990560" cy="2134588"/>
          </a:xfrm>
          <a:prstGeom prst="rect">
            <a:avLst/>
          </a:prstGeom>
        </p:spPr>
      </p:pic>
      <p:sp>
        <p:nvSpPr>
          <p:cNvPr id="11" name="TextBox 10">
            <a:extLst>
              <a:ext uri="{FF2B5EF4-FFF2-40B4-BE49-F238E27FC236}">
                <a16:creationId xmlns:a16="http://schemas.microsoft.com/office/drawing/2014/main" id="{95F40CEE-013E-67F9-F5A4-5AE33ED7AA47}"/>
              </a:ext>
            </a:extLst>
          </p:cNvPr>
          <p:cNvSpPr txBox="1"/>
          <p:nvPr/>
        </p:nvSpPr>
        <p:spPr>
          <a:xfrm>
            <a:off x="221343" y="4129063"/>
            <a:ext cx="8701314" cy="400110"/>
          </a:xfrm>
          <a:prstGeom prst="rect">
            <a:avLst/>
          </a:prstGeom>
          <a:noFill/>
        </p:spPr>
        <p:txBody>
          <a:bodyPr wrap="square" rtlCol="0">
            <a:spAutoFit/>
          </a:bodyPr>
          <a:lstStyle/>
          <a:p>
            <a:pPr algn="ctr"/>
            <a:r>
              <a:rPr lang="en-US" sz="2000" dirty="0">
                <a:latin typeface="Arial" panose="020B0604020202020204" pitchFamily="34" charset="0"/>
                <a:cs typeface="Arial" panose="020B0604020202020204" pitchFamily="34" charset="0"/>
              </a:rPr>
              <a:t>Equivalent descriptions: Lukasiewicz paths and Mikado ordering </a:t>
            </a:r>
          </a:p>
        </p:txBody>
      </p:sp>
    </p:spTree>
    <p:extLst>
      <p:ext uri="{BB962C8B-B14F-4D97-AF65-F5344CB8AC3E}">
        <p14:creationId xmlns:p14="http://schemas.microsoft.com/office/powerpoint/2010/main" val="11402675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E7DFA4A5-8AA5-F971-6111-56E61737E27C}"/>
              </a:ext>
            </a:extLst>
          </p:cNvPr>
          <p:cNvPicPr>
            <a:picLocks noChangeAspect="1"/>
          </p:cNvPicPr>
          <p:nvPr/>
        </p:nvPicPr>
        <p:blipFill>
          <a:blip r:embed="rId2"/>
          <a:stretch>
            <a:fillRect/>
          </a:stretch>
        </p:blipFill>
        <p:spPr>
          <a:xfrm>
            <a:off x="1488969" y="1211518"/>
            <a:ext cx="6166053" cy="1590497"/>
          </a:xfrm>
          <a:prstGeom prst="rect">
            <a:avLst/>
          </a:prstGeom>
        </p:spPr>
      </p:pic>
      <p:sp>
        <p:nvSpPr>
          <p:cNvPr id="5" name="TextBox 4">
            <a:extLst>
              <a:ext uri="{FF2B5EF4-FFF2-40B4-BE49-F238E27FC236}">
                <a16:creationId xmlns:a16="http://schemas.microsoft.com/office/drawing/2014/main" id="{EBD8F9AC-059B-4398-51EB-274D474937F2}"/>
              </a:ext>
            </a:extLst>
          </p:cNvPr>
          <p:cNvSpPr txBox="1"/>
          <p:nvPr/>
        </p:nvSpPr>
        <p:spPr>
          <a:xfrm>
            <a:off x="519143" y="278614"/>
            <a:ext cx="8105713" cy="1015663"/>
          </a:xfrm>
          <a:prstGeom prst="rect">
            <a:avLst/>
          </a:prstGeom>
          <a:noFill/>
        </p:spPr>
        <p:txBody>
          <a:bodyPr wrap="square">
            <a:spAutoFit/>
          </a:bodyPr>
          <a:lstStyle/>
          <a:p>
            <a:pPr algn="just"/>
            <a:r>
              <a:rPr lang="en-US" sz="2000" dirty="0">
                <a:latin typeface="Arial" panose="020B0604020202020204" pitchFamily="34" charset="0"/>
                <a:cs typeface="Arial" panose="020B0604020202020204" pitchFamily="34" charset="0"/>
              </a:rPr>
              <a:t>The numbers of topologically different heaps, </a:t>
            </a:r>
            <a:r>
              <a:rPr lang="en-US" sz="2000" i="1" dirty="0">
                <a:latin typeface="Times New Roman" panose="02020603050405020304" pitchFamily="18" charset="0"/>
                <a:cs typeface="Times New Roman" panose="02020603050405020304" pitchFamily="18" charset="0"/>
              </a:rPr>
              <a:t>Z</a:t>
            </a:r>
            <a:r>
              <a:rPr lang="en-US" sz="2000" i="1" baseline="-25000" dirty="0">
                <a:latin typeface="Times New Roman" panose="02020603050405020304" pitchFamily="18" charset="0"/>
                <a:cs typeface="Times New Roman" panose="02020603050405020304" pitchFamily="18" charset="0"/>
              </a:rPr>
              <a:t>N</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x, x</a:t>
            </a:r>
            <a:r>
              <a:rPr lang="en-US" sz="2000" baseline="-25000" dirty="0">
                <a:latin typeface="Times New Roman" panose="02020603050405020304" pitchFamily="18" charset="0"/>
                <a:cs typeface="Times New Roman" panose="02020603050405020304" pitchFamily="18" charset="0"/>
              </a:rPr>
              <a:t>0</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n</a:t>
            </a:r>
            <a:r>
              <a:rPr lang="en-US" sz="2000" dirty="0">
                <a:latin typeface="Times New Roman" panose="02020603050405020304" pitchFamily="18" charset="0"/>
                <a:cs typeface="Times New Roman" panose="02020603050405020304" pitchFamily="18" charset="0"/>
              </a:rPr>
              <a:t>)</a:t>
            </a:r>
            <a:r>
              <a:rPr lang="en-US" sz="2000" dirty="0">
                <a:latin typeface="Arial" panose="020B0604020202020204" pitchFamily="34" charset="0"/>
                <a:cs typeface="Arial" panose="020B0604020202020204" pitchFamily="34" charset="0"/>
              </a:rPr>
              <a:t>, which  defines the number of different words (different classes of equivalences in the semigroup of positive generators) satisfies the recursion relation</a:t>
            </a:r>
          </a:p>
        </p:txBody>
      </p:sp>
      <p:sp>
        <p:nvSpPr>
          <p:cNvPr id="7" name="TextBox 6">
            <a:extLst>
              <a:ext uri="{FF2B5EF4-FFF2-40B4-BE49-F238E27FC236}">
                <a16:creationId xmlns:a16="http://schemas.microsoft.com/office/drawing/2014/main" id="{75126600-8004-6E51-EE40-1FE8855B7328}"/>
              </a:ext>
            </a:extLst>
          </p:cNvPr>
          <p:cNvSpPr txBox="1"/>
          <p:nvPr/>
        </p:nvSpPr>
        <p:spPr>
          <a:xfrm>
            <a:off x="519143" y="2806444"/>
            <a:ext cx="8105713" cy="1938992"/>
          </a:xfrm>
          <a:prstGeom prst="rect">
            <a:avLst/>
          </a:prstGeom>
          <a:noFill/>
        </p:spPr>
        <p:txBody>
          <a:bodyPr wrap="square">
            <a:spAutoFit/>
          </a:bodyPr>
          <a:lstStyle/>
          <a:p>
            <a:r>
              <a:rPr lang="en-US" sz="2000" dirty="0">
                <a:latin typeface="Arial" panose="020B0604020202020204" pitchFamily="34" charset="0"/>
                <a:cs typeface="Arial" panose="020B0604020202020204" pitchFamily="34" charset="0"/>
              </a:rPr>
              <a:t>It is convenient to rewrite this recursion in a matrix form</a:t>
            </a: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where the matrix </a:t>
            </a:r>
            <a:r>
              <a:rPr lang="en-US" sz="2000" i="1" dirty="0">
                <a:latin typeface="Times New Roman" panose="02020603050405020304" pitchFamily="18" charset="0"/>
                <a:cs typeface="Times New Roman" panose="02020603050405020304" pitchFamily="18" charset="0"/>
              </a:rPr>
              <a:t>T</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n</a:t>
            </a:r>
            <a:r>
              <a:rPr lang="en-US" sz="2000" dirty="0">
                <a:latin typeface="Times New Roman" panose="02020603050405020304" pitchFamily="18" charset="0"/>
                <a:cs typeface="Times New Roman" panose="02020603050405020304" pitchFamily="18" charset="0"/>
              </a:rPr>
              <a:t>)</a:t>
            </a:r>
            <a:r>
              <a:rPr lang="en-US" sz="2000" dirty="0">
                <a:latin typeface="Arial" panose="020B0604020202020204" pitchFamily="34" charset="0"/>
                <a:cs typeface="Arial" panose="020B0604020202020204" pitchFamily="34" charset="0"/>
              </a:rPr>
              <a:t> is the transfer matrix of Lukasiewicz paths:  </a:t>
            </a:r>
          </a:p>
        </p:txBody>
      </p:sp>
      <p:pic>
        <p:nvPicPr>
          <p:cNvPr id="9" name="Рисунок 8">
            <a:extLst>
              <a:ext uri="{FF2B5EF4-FFF2-40B4-BE49-F238E27FC236}">
                <a16:creationId xmlns:a16="http://schemas.microsoft.com/office/drawing/2014/main" id="{39525B6B-0CE9-AE18-CC47-C5FCCE0AB454}"/>
              </a:ext>
            </a:extLst>
          </p:cNvPr>
          <p:cNvPicPr>
            <a:picLocks noChangeAspect="1"/>
          </p:cNvPicPr>
          <p:nvPr/>
        </p:nvPicPr>
        <p:blipFill>
          <a:blip r:embed="rId3"/>
          <a:srcRect r="60685" b="-30760"/>
          <a:stretch/>
        </p:blipFill>
        <p:spPr>
          <a:xfrm>
            <a:off x="2591732" y="3137330"/>
            <a:ext cx="3748481" cy="712428"/>
          </a:xfrm>
          <a:prstGeom prst="rect">
            <a:avLst/>
          </a:prstGeom>
        </p:spPr>
      </p:pic>
      <p:pic>
        <p:nvPicPr>
          <p:cNvPr id="11" name="Рисунок 10">
            <a:extLst>
              <a:ext uri="{FF2B5EF4-FFF2-40B4-BE49-F238E27FC236}">
                <a16:creationId xmlns:a16="http://schemas.microsoft.com/office/drawing/2014/main" id="{1274B849-59F2-DD35-BBDD-2238DF644694}"/>
              </a:ext>
            </a:extLst>
          </p:cNvPr>
          <p:cNvPicPr>
            <a:picLocks noChangeAspect="1"/>
          </p:cNvPicPr>
          <p:nvPr/>
        </p:nvPicPr>
        <p:blipFill>
          <a:blip r:embed="rId4"/>
          <a:stretch>
            <a:fillRect/>
          </a:stretch>
        </p:blipFill>
        <p:spPr>
          <a:xfrm>
            <a:off x="2974166" y="4785718"/>
            <a:ext cx="3195661" cy="2011694"/>
          </a:xfrm>
          <a:prstGeom prst="rect">
            <a:avLst/>
          </a:prstGeom>
        </p:spPr>
      </p:pic>
      <p:pic>
        <p:nvPicPr>
          <p:cNvPr id="12" name="Рисунок 11">
            <a:extLst>
              <a:ext uri="{FF2B5EF4-FFF2-40B4-BE49-F238E27FC236}">
                <a16:creationId xmlns:a16="http://schemas.microsoft.com/office/drawing/2014/main" id="{B7D1830E-B64C-E424-C3E6-B6F0EB15BA97}"/>
              </a:ext>
            </a:extLst>
          </p:cNvPr>
          <p:cNvPicPr>
            <a:picLocks noChangeAspect="1"/>
          </p:cNvPicPr>
          <p:nvPr/>
        </p:nvPicPr>
        <p:blipFill>
          <a:blip r:embed="rId3"/>
          <a:srcRect l="40336" b="-2671"/>
          <a:stretch/>
        </p:blipFill>
        <p:spPr>
          <a:xfrm>
            <a:off x="1812094" y="3732958"/>
            <a:ext cx="5688773" cy="559390"/>
          </a:xfrm>
          <a:prstGeom prst="rect">
            <a:avLst/>
          </a:prstGeom>
        </p:spPr>
      </p:pic>
    </p:spTree>
    <p:extLst>
      <p:ext uri="{BB962C8B-B14F-4D97-AF65-F5344CB8AC3E}">
        <p14:creationId xmlns:p14="http://schemas.microsoft.com/office/powerpoint/2010/main" val="2864671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311755-229E-B273-8CF3-0DA7BAE08F40}"/>
              </a:ext>
            </a:extLst>
          </p:cNvPr>
          <p:cNvSpPr txBox="1"/>
          <p:nvPr/>
        </p:nvSpPr>
        <p:spPr>
          <a:xfrm>
            <a:off x="457200" y="403659"/>
            <a:ext cx="8229600" cy="5324535"/>
          </a:xfrm>
          <a:prstGeom prst="rect">
            <a:avLst/>
          </a:prstGeom>
          <a:noFill/>
        </p:spPr>
        <p:txBody>
          <a:bodyPr wrap="square">
            <a:spAutoFit/>
          </a:bodyPr>
          <a:lstStyle/>
          <a:p>
            <a:pPr algn="just"/>
            <a:r>
              <a:rPr lang="en-US" sz="2000" dirty="0">
                <a:latin typeface="Arial" panose="020B0604020202020204" pitchFamily="34" charset="0"/>
                <a:cs typeface="Arial" panose="020B0604020202020204" pitchFamily="34" charset="0"/>
              </a:rPr>
              <a:t>The growth rate, </a:t>
            </a:r>
            <a:r>
              <a:rPr lang="en-US" sz="2000" dirty="0">
                <a:latin typeface="Symbol" panose="05050102010706020507" pitchFamily="18" charset="2"/>
                <a:cs typeface="Arial" panose="020B0604020202020204" pitchFamily="34" charset="0"/>
              </a:rPr>
              <a:t>L</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n</a:t>
            </a:r>
            <a:r>
              <a:rPr lang="en-US" sz="2000" dirty="0">
                <a:latin typeface="Times New Roman" panose="02020603050405020304" pitchFamily="18" charset="0"/>
                <a:cs typeface="Times New Roman" panose="02020603050405020304" pitchFamily="18" charset="0"/>
              </a:rPr>
              <a:t>),</a:t>
            </a:r>
            <a:r>
              <a:rPr lang="en-US" sz="2000" dirty="0">
                <a:latin typeface="Arial" panose="020B0604020202020204" pitchFamily="34" charset="0"/>
                <a:cs typeface="Arial" panose="020B0604020202020204" pitchFamily="34" charset="0"/>
              </a:rPr>
              <a:t> of a heap is determined by the largest eigenvalue of the transfer matrix, </a:t>
            </a:r>
            <a:r>
              <a:rPr lang="en-US" sz="2000" i="1" dirty="0">
                <a:latin typeface="Times New Roman" panose="02020603050405020304" pitchFamily="18" charset="0"/>
                <a:cs typeface="Times New Roman" panose="02020603050405020304" pitchFamily="18" charset="0"/>
              </a:rPr>
              <a:t>T</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n</a:t>
            </a:r>
            <a:r>
              <a:rPr lang="en-US" sz="2000" dirty="0">
                <a:latin typeface="Times New Roman" panose="02020603050405020304" pitchFamily="18" charset="0"/>
                <a:cs typeface="Times New Roman" panose="02020603050405020304" pitchFamily="18" charset="0"/>
              </a:rPr>
              <a:t>):</a:t>
            </a:r>
          </a:p>
          <a:p>
            <a:pPr algn="just"/>
            <a:endParaRPr lang="en-US" sz="2000" dirty="0">
              <a:latin typeface="Times New Roman" panose="02020603050405020304" pitchFamily="18" charset="0"/>
              <a:cs typeface="Times New Roman" panose="02020603050405020304" pitchFamily="18" charset="0"/>
            </a:endParaRPr>
          </a:p>
          <a:p>
            <a:pPr algn="just"/>
            <a:endParaRPr lang="en-US" sz="2000" dirty="0">
              <a:latin typeface="Times New Roman" panose="02020603050405020304" pitchFamily="18" charset="0"/>
              <a:cs typeface="Times New Roman" panose="02020603050405020304" pitchFamily="18" charset="0"/>
            </a:endParaRPr>
          </a:p>
          <a:p>
            <a:pPr algn="just"/>
            <a:endParaRPr lang="en-US" sz="2000" dirty="0">
              <a:latin typeface="Times New Roman" panose="02020603050405020304" pitchFamily="18" charset="0"/>
              <a:cs typeface="Times New Roman" panose="02020603050405020304" pitchFamily="18" charset="0"/>
            </a:endParaRPr>
          </a:p>
          <a:p>
            <a:pPr algn="just"/>
            <a:r>
              <a:rPr lang="en-US" sz="2000" dirty="0">
                <a:latin typeface="Arial" panose="020B0604020202020204" pitchFamily="34" charset="0"/>
                <a:cs typeface="Arial" panose="020B0604020202020204" pitchFamily="34" charset="0"/>
              </a:rPr>
              <a:t>Thus, in a large bounding box of base </a:t>
            </a:r>
            <a:r>
              <a:rPr lang="en-US" sz="2000" i="1" dirty="0">
                <a:latin typeface="Times New Roman" panose="02020603050405020304" pitchFamily="18" charset="0"/>
                <a:cs typeface="Times New Roman" panose="02020603050405020304" pitchFamily="18" charset="0"/>
              </a:rPr>
              <a:t>n</a:t>
            </a:r>
            <a:r>
              <a:rPr lang="en-US" sz="2000" dirty="0">
                <a:latin typeface="Times New Roman" panose="02020603050405020304" pitchFamily="18" charset="0"/>
                <a:cs typeface="Times New Roman" panose="02020603050405020304" pitchFamily="18" charset="0"/>
              </a:rPr>
              <a:t> ≫ 1</a:t>
            </a:r>
            <a:r>
              <a:rPr lang="en-US" sz="2000" dirty="0">
                <a:latin typeface="Arial" panose="020B0604020202020204" pitchFamily="34" charset="0"/>
                <a:cs typeface="Arial" panose="020B0604020202020204" pitchFamily="34" charset="0"/>
              </a:rPr>
              <a:t> the growth rate is saturated at the value</a:t>
            </a:r>
          </a:p>
          <a:p>
            <a:pPr algn="just"/>
            <a:endParaRPr lang="en-US" sz="2000" dirty="0">
              <a:latin typeface="Arial" panose="020B0604020202020204" pitchFamily="34" charset="0"/>
              <a:cs typeface="Arial" panose="020B0604020202020204" pitchFamily="34" charset="0"/>
            </a:endParaRPr>
          </a:p>
          <a:p>
            <a:pPr algn="just"/>
            <a:endParaRPr lang="en-US" sz="2000" dirty="0">
              <a:latin typeface="Arial" panose="020B0604020202020204" pitchFamily="34" charset="0"/>
              <a:cs typeface="Arial" panose="020B0604020202020204" pitchFamily="34" charset="0"/>
            </a:endParaRPr>
          </a:p>
          <a:p>
            <a:pPr algn="just"/>
            <a:r>
              <a:rPr lang="en-US" sz="2000" dirty="0">
                <a:latin typeface="Arial" panose="020B0604020202020204" pitchFamily="34" charset="0"/>
                <a:cs typeface="Arial" panose="020B0604020202020204" pitchFamily="34" charset="0"/>
              </a:rPr>
              <a:t>Let us recall that geometric heaps correspond to enumeration of words in a </a:t>
            </a:r>
            <a:r>
              <a:rPr lang="en-US" sz="2000" dirty="0" err="1">
                <a:latin typeface="Arial" panose="020B0604020202020204" pitchFamily="34" charset="0"/>
                <a:cs typeface="Arial" panose="020B0604020202020204" pitchFamily="34" charset="0"/>
              </a:rPr>
              <a:t>semingroup</a:t>
            </a:r>
            <a:r>
              <a:rPr lang="en-US" sz="2000" dirty="0">
                <a:latin typeface="Arial" panose="020B0604020202020204" pitchFamily="34" charset="0"/>
                <a:cs typeface="Arial" panose="020B0604020202020204" pitchFamily="34" charset="0"/>
              </a:rPr>
              <a:t>,      , constructed in terms of generators </a:t>
            </a:r>
            <a:r>
              <a:rPr lang="en-US" sz="2000" i="1" dirty="0" err="1">
                <a:latin typeface="Times New Roman" panose="02020603050405020304" pitchFamily="18" charset="0"/>
                <a:cs typeface="Times New Roman" panose="02020603050405020304" pitchFamily="18" charset="0"/>
              </a:rPr>
              <a:t>g</a:t>
            </a:r>
            <a:r>
              <a:rPr lang="en-US" sz="2000" i="1" baseline="-25000" dirty="0" err="1">
                <a:latin typeface="Times New Roman" panose="02020603050405020304" pitchFamily="18" charset="0"/>
                <a:cs typeface="Times New Roman" panose="02020603050405020304" pitchFamily="18" charset="0"/>
              </a:rPr>
              <a:t>i</a:t>
            </a:r>
            <a:r>
              <a:rPr lang="en-US" sz="2000" dirty="0">
                <a:latin typeface="Arial" panose="020B0604020202020204" pitchFamily="34" charset="0"/>
                <a:cs typeface="Arial" panose="020B0604020202020204" pitchFamily="34" charset="0"/>
              </a:rPr>
              <a:t> in positive powers only. Number of pieces in a heap, </a:t>
            </a:r>
            <a:r>
              <a:rPr lang="en-US" sz="2000" i="1" dirty="0">
                <a:latin typeface="Times New Roman" panose="02020603050405020304" pitchFamily="18" charset="0"/>
                <a:cs typeface="Times New Roman" panose="02020603050405020304" pitchFamily="18" charset="0"/>
              </a:rPr>
              <a:t>N</a:t>
            </a:r>
            <a:r>
              <a:rPr lang="en-US" sz="2000" dirty="0">
                <a:latin typeface="Arial" panose="020B0604020202020204" pitchFamily="34" charset="0"/>
                <a:cs typeface="Arial" panose="020B0604020202020204" pitchFamily="34" charset="0"/>
              </a:rPr>
              <a:t>, equals to the length of shortest word, </a:t>
            </a:r>
            <a:r>
              <a:rPr lang="en-US" sz="2000" i="1" dirty="0">
                <a:latin typeface="Times New Roman" panose="02020603050405020304" pitchFamily="18" charset="0"/>
                <a:cs typeface="Times New Roman" panose="02020603050405020304" pitchFamily="18" charset="0"/>
              </a:rPr>
              <a:t>k</a:t>
            </a:r>
            <a:r>
              <a:rPr lang="en-US" sz="2000" i="1" dirty="0">
                <a:latin typeface="Arial" panose="020B0604020202020204" pitchFamily="34" charset="0"/>
                <a:cs typeface="Arial" panose="020B0604020202020204" pitchFamily="34" charset="0"/>
              </a:rPr>
              <a:t>.</a:t>
            </a:r>
          </a:p>
          <a:p>
            <a:pPr algn="just"/>
            <a:endParaRPr lang="en-US" sz="2000" dirty="0">
              <a:latin typeface="Arial" panose="020B0604020202020204" pitchFamily="34" charset="0"/>
              <a:cs typeface="Arial" panose="020B0604020202020204" pitchFamily="34" charset="0"/>
            </a:endParaRPr>
          </a:p>
          <a:p>
            <a:pPr algn="just"/>
            <a:r>
              <a:rPr lang="en-US" sz="2000" dirty="0">
                <a:latin typeface="Arial" panose="020B0604020202020204" pitchFamily="34" charset="0"/>
                <a:cs typeface="Arial" panose="020B0604020202020204" pitchFamily="34" charset="0"/>
              </a:rPr>
              <a:t>The number of classes of equivalences,            , in the full locally-free group,         , can be exactly computed taking into account multiplicity of indices. The logarithmic volume of the group          grows as</a:t>
            </a:r>
          </a:p>
        </p:txBody>
      </p:sp>
      <p:pic>
        <p:nvPicPr>
          <p:cNvPr id="5" name="Рисунок 4">
            <a:extLst>
              <a:ext uri="{FF2B5EF4-FFF2-40B4-BE49-F238E27FC236}">
                <a16:creationId xmlns:a16="http://schemas.microsoft.com/office/drawing/2014/main" id="{30F65F52-7005-9B16-A707-B9737074E07E}"/>
              </a:ext>
            </a:extLst>
          </p:cNvPr>
          <p:cNvPicPr>
            <a:picLocks noChangeAspect="1"/>
          </p:cNvPicPr>
          <p:nvPr/>
        </p:nvPicPr>
        <p:blipFill>
          <a:blip r:embed="rId2"/>
          <a:stretch>
            <a:fillRect/>
          </a:stretch>
        </p:blipFill>
        <p:spPr>
          <a:xfrm>
            <a:off x="2847963" y="1077580"/>
            <a:ext cx="3448075" cy="704855"/>
          </a:xfrm>
          <a:prstGeom prst="rect">
            <a:avLst/>
          </a:prstGeom>
        </p:spPr>
      </p:pic>
      <p:pic>
        <p:nvPicPr>
          <p:cNvPr id="7" name="Рисунок 6">
            <a:extLst>
              <a:ext uri="{FF2B5EF4-FFF2-40B4-BE49-F238E27FC236}">
                <a16:creationId xmlns:a16="http://schemas.microsoft.com/office/drawing/2014/main" id="{453FA38B-FF15-F035-1A2E-50B7553A7C29}"/>
              </a:ext>
            </a:extLst>
          </p:cNvPr>
          <p:cNvPicPr>
            <a:picLocks noChangeAspect="1"/>
          </p:cNvPicPr>
          <p:nvPr/>
        </p:nvPicPr>
        <p:blipFill>
          <a:blip r:embed="rId3"/>
          <a:stretch>
            <a:fillRect/>
          </a:stretch>
        </p:blipFill>
        <p:spPr>
          <a:xfrm>
            <a:off x="3360004" y="2676917"/>
            <a:ext cx="2423992" cy="382219"/>
          </a:xfrm>
          <a:prstGeom prst="rect">
            <a:avLst/>
          </a:prstGeom>
        </p:spPr>
      </p:pic>
      <p:pic>
        <p:nvPicPr>
          <p:cNvPr id="9" name="Рисунок 8">
            <a:extLst>
              <a:ext uri="{FF2B5EF4-FFF2-40B4-BE49-F238E27FC236}">
                <a16:creationId xmlns:a16="http://schemas.microsoft.com/office/drawing/2014/main" id="{D5FD5076-68E7-9C83-2A0C-4485AA9887CA}"/>
              </a:ext>
            </a:extLst>
          </p:cNvPr>
          <p:cNvPicPr>
            <a:picLocks noChangeAspect="1"/>
          </p:cNvPicPr>
          <p:nvPr/>
        </p:nvPicPr>
        <p:blipFill>
          <a:blip r:embed="rId4"/>
          <a:stretch>
            <a:fillRect/>
          </a:stretch>
        </p:blipFill>
        <p:spPr>
          <a:xfrm>
            <a:off x="2505808" y="3525235"/>
            <a:ext cx="545564" cy="300550"/>
          </a:xfrm>
          <a:prstGeom prst="rect">
            <a:avLst/>
          </a:prstGeom>
        </p:spPr>
      </p:pic>
      <p:pic>
        <p:nvPicPr>
          <p:cNvPr id="11" name="Рисунок 10">
            <a:extLst>
              <a:ext uri="{FF2B5EF4-FFF2-40B4-BE49-F238E27FC236}">
                <a16:creationId xmlns:a16="http://schemas.microsoft.com/office/drawing/2014/main" id="{492A0D87-ADEE-31E3-4FEC-79AB7BBEBC56}"/>
              </a:ext>
            </a:extLst>
          </p:cNvPr>
          <p:cNvPicPr>
            <a:picLocks noChangeAspect="1"/>
          </p:cNvPicPr>
          <p:nvPr/>
        </p:nvPicPr>
        <p:blipFill>
          <a:blip r:embed="rId5"/>
          <a:stretch>
            <a:fillRect/>
          </a:stretch>
        </p:blipFill>
        <p:spPr>
          <a:xfrm>
            <a:off x="1326184" y="5076650"/>
            <a:ext cx="490025" cy="245012"/>
          </a:xfrm>
          <a:prstGeom prst="rect">
            <a:avLst/>
          </a:prstGeom>
        </p:spPr>
      </p:pic>
      <p:pic>
        <p:nvPicPr>
          <p:cNvPr id="12" name="Рисунок 11">
            <a:extLst>
              <a:ext uri="{FF2B5EF4-FFF2-40B4-BE49-F238E27FC236}">
                <a16:creationId xmlns:a16="http://schemas.microsoft.com/office/drawing/2014/main" id="{0F2941C5-8AF9-D440-1EE9-C5D0BC5323D1}"/>
              </a:ext>
            </a:extLst>
          </p:cNvPr>
          <p:cNvPicPr>
            <a:picLocks noChangeAspect="1"/>
          </p:cNvPicPr>
          <p:nvPr/>
        </p:nvPicPr>
        <p:blipFill>
          <a:blip r:embed="rId6"/>
          <a:stretch>
            <a:fillRect/>
          </a:stretch>
        </p:blipFill>
        <p:spPr>
          <a:xfrm>
            <a:off x="5166655" y="4712071"/>
            <a:ext cx="872247" cy="326682"/>
          </a:xfrm>
          <a:prstGeom prst="rect">
            <a:avLst/>
          </a:prstGeom>
        </p:spPr>
      </p:pic>
      <p:pic>
        <p:nvPicPr>
          <p:cNvPr id="13" name="Рисунок 12">
            <a:extLst>
              <a:ext uri="{FF2B5EF4-FFF2-40B4-BE49-F238E27FC236}">
                <a16:creationId xmlns:a16="http://schemas.microsoft.com/office/drawing/2014/main" id="{59814AB1-B731-7B50-BC28-354CB1598E59}"/>
              </a:ext>
            </a:extLst>
          </p:cNvPr>
          <p:cNvPicPr>
            <a:picLocks noChangeAspect="1"/>
          </p:cNvPicPr>
          <p:nvPr/>
        </p:nvPicPr>
        <p:blipFill>
          <a:blip r:embed="rId5"/>
          <a:stretch>
            <a:fillRect/>
          </a:stretch>
        </p:blipFill>
        <p:spPr>
          <a:xfrm>
            <a:off x="5602778" y="5361974"/>
            <a:ext cx="490025" cy="245012"/>
          </a:xfrm>
          <a:prstGeom prst="rect">
            <a:avLst/>
          </a:prstGeom>
        </p:spPr>
      </p:pic>
      <p:pic>
        <p:nvPicPr>
          <p:cNvPr id="15" name="Рисунок 14">
            <a:extLst>
              <a:ext uri="{FF2B5EF4-FFF2-40B4-BE49-F238E27FC236}">
                <a16:creationId xmlns:a16="http://schemas.microsoft.com/office/drawing/2014/main" id="{BD19AC6B-4163-1AFE-2016-F791039D8650}"/>
              </a:ext>
            </a:extLst>
          </p:cNvPr>
          <p:cNvPicPr>
            <a:picLocks noChangeAspect="1"/>
          </p:cNvPicPr>
          <p:nvPr/>
        </p:nvPicPr>
        <p:blipFill>
          <a:blip r:embed="rId7"/>
          <a:stretch>
            <a:fillRect/>
          </a:stretch>
        </p:blipFill>
        <p:spPr>
          <a:xfrm>
            <a:off x="2706636" y="5931013"/>
            <a:ext cx="3730728" cy="627234"/>
          </a:xfrm>
          <a:prstGeom prst="rect">
            <a:avLst/>
          </a:prstGeom>
        </p:spPr>
      </p:pic>
    </p:spTree>
    <p:extLst>
      <p:ext uri="{BB962C8B-B14F-4D97-AF65-F5344CB8AC3E}">
        <p14:creationId xmlns:p14="http://schemas.microsoft.com/office/powerpoint/2010/main" val="15154001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001BCA-7AEF-5FCA-924C-D160AF365A85}"/>
              </a:ext>
            </a:extLst>
          </p:cNvPr>
          <p:cNvSpPr txBox="1"/>
          <p:nvPr/>
        </p:nvSpPr>
        <p:spPr>
          <a:xfrm>
            <a:off x="639154" y="280897"/>
            <a:ext cx="8133544" cy="1323439"/>
          </a:xfrm>
          <a:prstGeom prst="rect">
            <a:avLst/>
          </a:prstGeom>
          <a:noFill/>
        </p:spPr>
        <p:txBody>
          <a:bodyPr wrap="square" rtlCol="0">
            <a:spAutoFit/>
          </a:bodyPr>
          <a:lstStyle/>
          <a:p>
            <a:pPr algn="just"/>
            <a:r>
              <a:rPr lang="en-US" sz="2000" dirty="0">
                <a:latin typeface="Arial" panose="020B0604020202020204" pitchFamily="34" charset="0"/>
                <a:cs typeface="Arial" panose="020B0604020202020204" pitchFamily="34" charset="0"/>
              </a:rPr>
              <a:t>The fact that </a:t>
            </a:r>
            <a:r>
              <a:rPr lang="en-US" sz="2000" i="1" dirty="0">
                <a:latin typeface="Times New Roman" panose="02020603050405020304" pitchFamily="18" charset="0"/>
                <a:cs typeface="Times New Roman" panose="02020603050405020304" pitchFamily="18" charset="0"/>
              </a:rPr>
              <a:t>                                   </a:t>
            </a:r>
            <a:r>
              <a:rPr lang="en-US" sz="2000" dirty="0">
                <a:latin typeface="Arial" panose="020B0604020202020204" pitchFamily="34" charset="0"/>
                <a:cs typeface="Arial" panose="020B0604020202020204" pitchFamily="34" charset="0"/>
              </a:rPr>
              <a:t>indicates that on large distances from the root point,          , the graph of the locally free group        (and hence of the braid group </a:t>
            </a:r>
            <a:r>
              <a:rPr lang="en-US" sz="2000" i="1" dirty="0">
                <a:latin typeface="Times New Roman" panose="02020603050405020304" pitchFamily="18" charset="0"/>
                <a:cs typeface="Times New Roman" panose="02020603050405020304" pitchFamily="18" charset="0"/>
              </a:rPr>
              <a:t>B</a:t>
            </a:r>
            <a:r>
              <a:rPr lang="en-US" sz="2000" i="1" baseline="-25000" dirty="0">
                <a:latin typeface="Times New Roman" panose="02020603050405020304" pitchFamily="18" charset="0"/>
                <a:cs typeface="Times New Roman" panose="02020603050405020304" pitchFamily="18" charset="0"/>
              </a:rPr>
              <a:t>n</a:t>
            </a:r>
            <a:r>
              <a:rPr lang="en-US" sz="2000" baseline="-25000" dirty="0">
                <a:latin typeface="Times New Roman" panose="02020603050405020304" pitchFamily="18" charset="0"/>
                <a:cs typeface="Times New Roman" panose="02020603050405020304" pitchFamily="18" charset="0"/>
              </a:rPr>
              <a:t>+1</a:t>
            </a:r>
            <a:r>
              <a:rPr lang="en-US" sz="2000" dirty="0">
                <a:latin typeface="Arial" panose="020B0604020202020204" pitchFamily="34" charset="0"/>
                <a:cs typeface="Arial" panose="020B0604020202020204" pitchFamily="34" charset="0"/>
              </a:rPr>
              <a:t>) grows not faster than the </a:t>
            </a:r>
            <a:r>
              <a:rPr lang="en-US" sz="2000" dirty="0">
                <a:solidFill>
                  <a:srgbClr val="FF0000"/>
                </a:solidFill>
                <a:latin typeface="Arial" panose="020B0604020202020204" pitchFamily="34" charset="0"/>
                <a:cs typeface="Arial" panose="020B0604020202020204" pitchFamily="34" charset="0"/>
              </a:rPr>
              <a:t>effective Cayley tree with                 outer branches:</a:t>
            </a:r>
          </a:p>
        </p:txBody>
      </p:sp>
      <p:pic>
        <p:nvPicPr>
          <p:cNvPr id="3" name="Рисунок 2">
            <a:extLst>
              <a:ext uri="{FF2B5EF4-FFF2-40B4-BE49-F238E27FC236}">
                <a16:creationId xmlns:a16="http://schemas.microsoft.com/office/drawing/2014/main" id="{8F9B41E0-0E27-345B-430F-ECB90876BAF8}"/>
              </a:ext>
            </a:extLst>
          </p:cNvPr>
          <p:cNvPicPr>
            <a:picLocks noChangeAspect="1"/>
          </p:cNvPicPr>
          <p:nvPr/>
        </p:nvPicPr>
        <p:blipFill>
          <a:blip r:embed="rId2"/>
          <a:stretch>
            <a:fillRect/>
          </a:stretch>
        </p:blipFill>
        <p:spPr>
          <a:xfrm>
            <a:off x="7492539" y="677820"/>
            <a:ext cx="490025" cy="245012"/>
          </a:xfrm>
          <a:prstGeom prst="rect">
            <a:avLst/>
          </a:prstGeom>
        </p:spPr>
      </p:pic>
      <p:pic>
        <p:nvPicPr>
          <p:cNvPr id="4" name="Рисунок 3">
            <a:extLst>
              <a:ext uri="{FF2B5EF4-FFF2-40B4-BE49-F238E27FC236}">
                <a16:creationId xmlns:a16="http://schemas.microsoft.com/office/drawing/2014/main" id="{72962A4E-94DB-C2F0-D653-E67E6C44E1FB}"/>
              </a:ext>
            </a:extLst>
          </p:cNvPr>
          <p:cNvPicPr>
            <a:picLocks noChangeAspect="1"/>
          </p:cNvPicPr>
          <p:nvPr/>
        </p:nvPicPr>
        <p:blipFill>
          <a:blip r:embed="rId3"/>
          <a:stretch>
            <a:fillRect/>
          </a:stretch>
        </p:blipFill>
        <p:spPr>
          <a:xfrm>
            <a:off x="2438057" y="677820"/>
            <a:ext cx="679502" cy="218879"/>
          </a:xfrm>
          <a:prstGeom prst="rect">
            <a:avLst/>
          </a:prstGeom>
        </p:spPr>
      </p:pic>
      <p:pic>
        <p:nvPicPr>
          <p:cNvPr id="5" name="Рисунок 4">
            <a:extLst>
              <a:ext uri="{FF2B5EF4-FFF2-40B4-BE49-F238E27FC236}">
                <a16:creationId xmlns:a16="http://schemas.microsoft.com/office/drawing/2014/main" id="{D543E282-B96B-C916-0E8D-DCC52ADE1F3A}"/>
              </a:ext>
            </a:extLst>
          </p:cNvPr>
          <p:cNvPicPr>
            <a:picLocks noChangeAspect="1"/>
          </p:cNvPicPr>
          <p:nvPr/>
        </p:nvPicPr>
        <p:blipFill>
          <a:blip r:embed="rId4"/>
          <a:stretch>
            <a:fillRect/>
          </a:stretch>
        </p:blipFill>
        <p:spPr>
          <a:xfrm>
            <a:off x="2647960" y="1246561"/>
            <a:ext cx="953917" cy="300550"/>
          </a:xfrm>
          <a:prstGeom prst="rect">
            <a:avLst/>
          </a:prstGeom>
        </p:spPr>
      </p:pic>
      <p:pic>
        <p:nvPicPr>
          <p:cNvPr id="7" name="Рисунок 6">
            <a:extLst>
              <a:ext uri="{FF2B5EF4-FFF2-40B4-BE49-F238E27FC236}">
                <a16:creationId xmlns:a16="http://schemas.microsoft.com/office/drawing/2014/main" id="{52665133-9210-9435-6F7B-36D4719373D8}"/>
              </a:ext>
            </a:extLst>
          </p:cNvPr>
          <p:cNvPicPr>
            <a:picLocks noChangeAspect="1"/>
          </p:cNvPicPr>
          <p:nvPr/>
        </p:nvPicPr>
        <p:blipFill>
          <a:blip r:embed="rId5"/>
          <a:stretch>
            <a:fillRect/>
          </a:stretch>
        </p:blipFill>
        <p:spPr>
          <a:xfrm>
            <a:off x="2242179" y="383693"/>
            <a:ext cx="2176899" cy="198981"/>
          </a:xfrm>
          <a:prstGeom prst="rect">
            <a:avLst/>
          </a:prstGeom>
        </p:spPr>
      </p:pic>
      <p:pic>
        <p:nvPicPr>
          <p:cNvPr id="8" name="Рисунок 7">
            <a:extLst>
              <a:ext uri="{FF2B5EF4-FFF2-40B4-BE49-F238E27FC236}">
                <a16:creationId xmlns:a16="http://schemas.microsoft.com/office/drawing/2014/main" id="{F7824E71-7DE3-8B0A-DFD7-560CECB94FF3}"/>
              </a:ext>
            </a:extLst>
          </p:cNvPr>
          <p:cNvPicPr>
            <a:picLocks noChangeAspect="1"/>
          </p:cNvPicPr>
          <p:nvPr/>
        </p:nvPicPr>
        <p:blipFill>
          <a:blip r:embed="rId6"/>
          <a:stretch>
            <a:fillRect/>
          </a:stretch>
        </p:blipFill>
        <p:spPr>
          <a:xfrm>
            <a:off x="1890407" y="1684310"/>
            <a:ext cx="5364143" cy="627234"/>
          </a:xfrm>
          <a:prstGeom prst="rect">
            <a:avLst/>
          </a:prstGeom>
        </p:spPr>
      </p:pic>
      <p:graphicFrame>
        <p:nvGraphicFramePr>
          <p:cNvPr id="12" name="Объект 11">
            <a:extLst>
              <a:ext uri="{FF2B5EF4-FFF2-40B4-BE49-F238E27FC236}">
                <a16:creationId xmlns:a16="http://schemas.microsoft.com/office/drawing/2014/main" id="{8498977C-C86A-F211-3F73-177D05EA6B93}"/>
              </a:ext>
            </a:extLst>
          </p:cNvPr>
          <p:cNvGraphicFramePr>
            <a:graphicFrameLocks noChangeAspect="1"/>
          </p:cNvGraphicFramePr>
          <p:nvPr>
            <p:extLst>
              <p:ext uri="{D42A27DB-BD31-4B8C-83A1-F6EECF244321}">
                <p14:modId xmlns:p14="http://schemas.microsoft.com/office/powerpoint/2010/main" val="396320742"/>
              </p:ext>
            </p:extLst>
          </p:nvPr>
        </p:nvGraphicFramePr>
        <p:xfrm>
          <a:off x="310185" y="2984419"/>
          <a:ext cx="3195385" cy="3283212"/>
        </p:xfrm>
        <a:graphic>
          <a:graphicData uri="http://schemas.openxmlformats.org/presentationml/2006/ole">
            <mc:AlternateContent xmlns:mc="http://schemas.openxmlformats.org/markup-compatibility/2006">
              <mc:Choice xmlns:v="urn:schemas-microsoft-com:vml" Requires="v">
                <p:oleObj name="CorelDRAW" r:id="rId7" imgW="4678022" imgH="4806984" progId="CorelDraw.Graphic.26">
                  <p:embed/>
                </p:oleObj>
              </mc:Choice>
              <mc:Fallback>
                <p:oleObj name="CorelDRAW" r:id="rId7" imgW="4678022" imgH="4806984" progId="CorelDraw.Graphic.26">
                  <p:embed/>
                  <p:pic>
                    <p:nvPicPr>
                      <p:cNvPr id="12" name="Объект 11">
                        <a:extLst>
                          <a:ext uri="{FF2B5EF4-FFF2-40B4-BE49-F238E27FC236}">
                            <a16:creationId xmlns:a16="http://schemas.microsoft.com/office/drawing/2014/main" id="{8498977C-C86A-F211-3F73-177D05EA6B93}"/>
                          </a:ext>
                        </a:extLst>
                      </p:cNvPr>
                      <p:cNvPicPr/>
                      <p:nvPr/>
                    </p:nvPicPr>
                    <p:blipFill>
                      <a:blip r:embed="rId8"/>
                      <a:stretch>
                        <a:fillRect/>
                      </a:stretch>
                    </p:blipFill>
                    <p:spPr>
                      <a:xfrm>
                        <a:off x="310185" y="2984419"/>
                        <a:ext cx="3195385" cy="3283212"/>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DE9B15A6-121F-F60F-44DF-C46BF790BE83}"/>
              </a:ext>
            </a:extLst>
          </p:cNvPr>
          <p:cNvSpPr txBox="1"/>
          <p:nvPr/>
        </p:nvSpPr>
        <p:spPr>
          <a:xfrm>
            <a:off x="639154" y="2449951"/>
            <a:ext cx="8133544" cy="400110"/>
          </a:xfrm>
          <a:prstGeom prst="rect">
            <a:avLst/>
          </a:prstGeom>
          <a:noFill/>
        </p:spPr>
        <p:txBody>
          <a:bodyPr wrap="square" rtlCol="0">
            <a:spAutoFit/>
          </a:bodyPr>
          <a:lstStyle/>
          <a:p>
            <a:pPr algn="just"/>
            <a:r>
              <a:rPr lang="en-US" sz="2000" dirty="0">
                <a:latin typeface="Arial" panose="020B0604020202020204" pitchFamily="34" charset="0"/>
                <a:cs typeface="Arial" panose="020B0604020202020204" pitchFamily="34" charset="0"/>
              </a:rPr>
              <a:t>...while at the root point the number of branches is unbound.</a:t>
            </a:r>
            <a:endParaRPr lang="en-US" sz="2000" dirty="0">
              <a:solidFill>
                <a:srgbClr val="FF0000"/>
              </a:solidFill>
              <a:latin typeface="Arial" panose="020B0604020202020204" pitchFamily="34" charset="0"/>
              <a:cs typeface="Arial" panose="020B0604020202020204" pitchFamily="34" charset="0"/>
            </a:endParaRPr>
          </a:p>
        </p:txBody>
      </p:sp>
      <p:pic>
        <p:nvPicPr>
          <p:cNvPr id="10" name="Рисунок 9">
            <a:extLst>
              <a:ext uri="{FF2B5EF4-FFF2-40B4-BE49-F238E27FC236}">
                <a16:creationId xmlns:a16="http://schemas.microsoft.com/office/drawing/2014/main" id="{4ACAB222-785F-8CCD-E4AC-42AF8B9D0A54}"/>
              </a:ext>
            </a:extLst>
          </p:cNvPr>
          <p:cNvPicPr>
            <a:picLocks noChangeAspect="1"/>
          </p:cNvPicPr>
          <p:nvPr/>
        </p:nvPicPr>
        <p:blipFill>
          <a:blip r:embed="rId9"/>
          <a:stretch>
            <a:fillRect/>
          </a:stretch>
        </p:blipFill>
        <p:spPr>
          <a:xfrm>
            <a:off x="1580924" y="4132192"/>
            <a:ext cx="1089934" cy="222738"/>
          </a:xfrm>
          <a:prstGeom prst="rect">
            <a:avLst/>
          </a:prstGeom>
        </p:spPr>
      </p:pic>
      <p:pic>
        <p:nvPicPr>
          <p:cNvPr id="11" name="Рисунок 10">
            <a:extLst>
              <a:ext uri="{FF2B5EF4-FFF2-40B4-BE49-F238E27FC236}">
                <a16:creationId xmlns:a16="http://schemas.microsoft.com/office/drawing/2014/main" id="{7EB8FD64-CD97-209B-22B9-3234A5CA97E9}"/>
              </a:ext>
            </a:extLst>
          </p:cNvPr>
          <p:cNvPicPr>
            <a:picLocks noChangeAspect="1"/>
          </p:cNvPicPr>
          <p:nvPr/>
        </p:nvPicPr>
        <p:blipFill>
          <a:blip r:embed="rId3"/>
          <a:stretch>
            <a:fillRect/>
          </a:stretch>
        </p:blipFill>
        <p:spPr>
          <a:xfrm>
            <a:off x="2217373" y="4653732"/>
            <a:ext cx="617729" cy="198981"/>
          </a:xfrm>
          <a:prstGeom prst="rect">
            <a:avLst/>
          </a:prstGeom>
        </p:spPr>
      </p:pic>
      <p:sp>
        <p:nvSpPr>
          <p:cNvPr id="13" name="TextBox 12">
            <a:extLst>
              <a:ext uri="{FF2B5EF4-FFF2-40B4-BE49-F238E27FC236}">
                <a16:creationId xmlns:a16="http://schemas.microsoft.com/office/drawing/2014/main" id="{B78BCEBC-5113-5B0C-5934-F042D15D4BA5}"/>
              </a:ext>
            </a:extLst>
          </p:cNvPr>
          <p:cNvSpPr txBox="1"/>
          <p:nvPr/>
        </p:nvSpPr>
        <p:spPr>
          <a:xfrm>
            <a:off x="3743783" y="3534051"/>
            <a:ext cx="5258728" cy="1938992"/>
          </a:xfrm>
          <a:prstGeom prst="rect">
            <a:avLst/>
          </a:prstGeom>
          <a:noFill/>
        </p:spPr>
        <p:txBody>
          <a:bodyPr wrap="square" rtlCol="0">
            <a:spAutoFit/>
          </a:bodyPr>
          <a:lstStyle/>
          <a:p>
            <a:pPr algn="ctr"/>
            <a:r>
              <a:rPr lang="en-US" sz="2000" i="1" dirty="0">
                <a:latin typeface="Arial" panose="020B0604020202020204" pitchFamily="34" charset="0"/>
                <a:cs typeface="Arial" panose="020B0604020202020204" pitchFamily="34" charset="0"/>
              </a:rPr>
              <a:t>Conjecture</a:t>
            </a:r>
          </a:p>
          <a:p>
            <a:pPr algn="just"/>
            <a:endParaRPr lang="en-US" sz="2000" dirty="0">
              <a:latin typeface="Arial" panose="020B0604020202020204" pitchFamily="34" charset="0"/>
              <a:cs typeface="Arial" panose="020B0604020202020204" pitchFamily="34" charset="0"/>
            </a:endParaRPr>
          </a:p>
          <a:p>
            <a:pPr algn="just"/>
            <a:r>
              <a:rPr lang="en-US" sz="2000" dirty="0">
                <a:latin typeface="Arial" panose="020B0604020202020204" pitchFamily="34" charset="0"/>
                <a:cs typeface="Arial" panose="020B0604020202020204" pitchFamily="34" charset="0"/>
              </a:rPr>
              <a:t>The graph of the locally-free group at large </a:t>
            </a:r>
            <a:r>
              <a:rPr lang="en-US" sz="2000" i="1" dirty="0">
                <a:latin typeface="Times New Roman" panose="02020603050405020304" pitchFamily="18" charset="0"/>
                <a:cs typeface="Times New Roman" panose="02020603050405020304" pitchFamily="18" charset="0"/>
              </a:rPr>
              <a:t>n</a:t>
            </a:r>
            <a:r>
              <a:rPr lang="en-US" sz="2000" dirty="0">
                <a:latin typeface="Arial" panose="020B0604020202020204" pitchFamily="34" charset="0"/>
                <a:cs typeface="Arial" panose="020B0604020202020204" pitchFamily="34" charset="0"/>
              </a:rPr>
              <a:t> looks asymptotically as an </a:t>
            </a:r>
            <a:r>
              <a:rPr lang="en-US" sz="2000" dirty="0">
                <a:solidFill>
                  <a:srgbClr val="FF0000"/>
                </a:solidFill>
                <a:latin typeface="Arial" panose="020B0604020202020204" pitchFamily="34" charset="0"/>
                <a:cs typeface="Arial" panose="020B0604020202020204" pitchFamily="34" charset="0"/>
              </a:rPr>
              <a:t>effective tree with a heavy root </a:t>
            </a:r>
            <a:r>
              <a:rPr lang="en-US" sz="2000" dirty="0">
                <a:latin typeface="Arial" panose="020B0604020202020204" pitchFamily="34" charset="0"/>
                <a:cs typeface="Arial" panose="020B0604020202020204" pitchFamily="34" charset="0"/>
              </a:rPr>
              <a:t>where </a:t>
            </a:r>
            <a:r>
              <a:rPr lang="en-US" sz="2000" i="1" dirty="0">
                <a:latin typeface="Times New Roman" panose="02020603050405020304" pitchFamily="18" charset="0"/>
                <a:cs typeface="Times New Roman" panose="02020603050405020304" pitchFamily="18" charset="0"/>
              </a:rPr>
              <a:t>n</a:t>
            </a:r>
            <a:r>
              <a:rPr lang="en-US" sz="2000" dirty="0">
                <a:latin typeface="Arial" panose="020B0604020202020204" pitchFamily="34" charset="0"/>
                <a:cs typeface="Arial" panose="020B0604020202020204" pitchFamily="34" charset="0"/>
              </a:rPr>
              <a:t> is the control parameter.</a:t>
            </a:r>
          </a:p>
        </p:txBody>
      </p:sp>
      <p:pic>
        <p:nvPicPr>
          <p:cNvPr id="19" name="Рисунок 18">
            <a:extLst>
              <a:ext uri="{FF2B5EF4-FFF2-40B4-BE49-F238E27FC236}">
                <a16:creationId xmlns:a16="http://schemas.microsoft.com/office/drawing/2014/main" id="{661877BB-6D66-1FF5-FDBE-63D768E012A7}"/>
              </a:ext>
            </a:extLst>
          </p:cNvPr>
          <p:cNvPicPr>
            <a:picLocks noChangeAspect="1"/>
          </p:cNvPicPr>
          <p:nvPr/>
        </p:nvPicPr>
        <p:blipFill>
          <a:blip r:embed="rId10"/>
          <a:stretch>
            <a:fillRect/>
          </a:stretch>
        </p:blipFill>
        <p:spPr>
          <a:xfrm>
            <a:off x="1725350" y="6372815"/>
            <a:ext cx="2473889" cy="246498"/>
          </a:xfrm>
          <a:prstGeom prst="rect">
            <a:avLst/>
          </a:prstGeom>
        </p:spPr>
      </p:pic>
    </p:spTree>
    <p:extLst>
      <p:ext uri="{BB962C8B-B14F-4D97-AF65-F5344CB8AC3E}">
        <p14:creationId xmlns:p14="http://schemas.microsoft.com/office/powerpoint/2010/main" val="34845356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a:extLst>
              <a:ext uri="{FF2B5EF4-FFF2-40B4-BE49-F238E27FC236}">
                <a16:creationId xmlns:a16="http://schemas.microsoft.com/office/drawing/2014/main" id="{C62C2BF0-3F9C-513D-0B4F-D3CB4BF55D30}"/>
              </a:ext>
            </a:extLst>
          </p:cNvPr>
          <p:cNvGraphicFramePr>
            <a:graphicFrameLocks noChangeAspect="1"/>
          </p:cNvGraphicFramePr>
          <p:nvPr>
            <p:extLst>
              <p:ext uri="{D42A27DB-BD31-4B8C-83A1-F6EECF244321}">
                <p14:modId xmlns:p14="http://schemas.microsoft.com/office/powerpoint/2010/main" val="204154717"/>
              </p:ext>
            </p:extLst>
          </p:nvPr>
        </p:nvGraphicFramePr>
        <p:xfrm>
          <a:off x="308170" y="776691"/>
          <a:ext cx="8527660" cy="4894523"/>
        </p:xfrm>
        <a:graphic>
          <a:graphicData uri="http://schemas.openxmlformats.org/presentationml/2006/ole">
            <mc:AlternateContent xmlns:mc="http://schemas.openxmlformats.org/markup-compatibility/2006">
              <mc:Choice xmlns:v="urn:schemas-microsoft-com:vml" Requires="v">
                <p:oleObj name="CorelDRAW" r:id="rId2" imgW="11667714" imgH="6697038" progId="CorelDraw.Graphic.26">
                  <p:embed/>
                </p:oleObj>
              </mc:Choice>
              <mc:Fallback>
                <p:oleObj name="CorelDRAW" r:id="rId2" imgW="11667714" imgH="6697038" progId="CorelDraw.Graphic.26">
                  <p:embed/>
                  <p:pic>
                    <p:nvPicPr>
                      <p:cNvPr id="2" name="Объект 1">
                        <a:extLst>
                          <a:ext uri="{FF2B5EF4-FFF2-40B4-BE49-F238E27FC236}">
                            <a16:creationId xmlns:a16="http://schemas.microsoft.com/office/drawing/2014/main" id="{C62C2BF0-3F9C-513D-0B4F-D3CB4BF55D30}"/>
                          </a:ext>
                        </a:extLst>
                      </p:cNvPr>
                      <p:cNvPicPr/>
                      <p:nvPr/>
                    </p:nvPicPr>
                    <p:blipFill>
                      <a:blip r:embed="rId3"/>
                      <a:stretch>
                        <a:fillRect/>
                      </a:stretch>
                    </p:blipFill>
                    <p:spPr>
                      <a:xfrm>
                        <a:off x="308170" y="776691"/>
                        <a:ext cx="8527660" cy="4894523"/>
                      </a:xfrm>
                      <a:prstGeom prst="rect">
                        <a:avLst/>
                      </a:prstGeom>
                    </p:spPr>
                  </p:pic>
                </p:oleObj>
              </mc:Fallback>
            </mc:AlternateContent>
          </a:graphicData>
        </a:graphic>
      </p:graphicFrame>
    </p:spTree>
    <p:extLst>
      <p:ext uri="{BB962C8B-B14F-4D97-AF65-F5344CB8AC3E}">
        <p14:creationId xmlns:p14="http://schemas.microsoft.com/office/powerpoint/2010/main" val="2345999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0B3AE3-46E4-C0A0-363D-0FEF5A65AC6B}"/>
              </a:ext>
            </a:extLst>
          </p:cNvPr>
          <p:cNvSpPr txBox="1"/>
          <p:nvPr/>
        </p:nvSpPr>
        <p:spPr>
          <a:xfrm>
            <a:off x="313112" y="336817"/>
            <a:ext cx="8517775" cy="461665"/>
          </a:xfrm>
          <a:prstGeom prst="rect">
            <a:avLst/>
          </a:prstGeom>
          <a:noFill/>
        </p:spPr>
        <p:txBody>
          <a:bodyPr wrap="square" rtlCol="0">
            <a:spAutoFit/>
          </a:bodyPr>
          <a:lstStyle/>
          <a:p>
            <a:pPr algn="ctr">
              <a:spcAft>
                <a:spcPts val="600"/>
              </a:spcAft>
            </a:pPr>
            <a:r>
              <a:rPr lang="en-US" sz="2400" dirty="0">
                <a:latin typeface="Arial" panose="020B0604020202020204" pitchFamily="34" charset="0"/>
                <a:cs typeface="Arial" panose="020B0604020202020204" pitchFamily="34" charset="0"/>
              </a:rPr>
              <a:t>Analytic arguments in support of threads’ localization</a:t>
            </a:r>
          </a:p>
        </p:txBody>
      </p:sp>
      <p:sp>
        <p:nvSpPr>
          <p:cNvPr id="3" name="TextBox 2">
            <a:extLst>
              <a:ext uri="{FF2B5EF4-FFF2-40B4-BE49-F238E27FC236}">
                <a16:creationId xmlns:a16="http://schemas.microsoft.com/office/drawing/2014/main" id="{2172A2DA-5DD8-BBB1-3EE9-3A785987CDA1}"/>
              </a:ext>
            </a:extLst>
          </p:cNvPr>
          <p:cNvSpPr txBox="1"/>
          <p:nvPr/>
        </p:nvSpPr>
        <p:spPr>
          <a:xfrm>
            <a:off x="1348203" y="962209"/>
            <a:ext cx="6447599" cy="400110"/>
          </a:xfrm>
          <a:prstGeom prst="rect">
            <a:avLst/>
          </a:prstGeom>
          <a:noFill/>
        </p:spPr>
        <p:txBody>
          <a:bodyPr wrap="none" rtlCol="0">
            <a:spAutoFit/>
          </a:bodyPr>
          <a:lstStyle/>
          <a:p>
            <a:pPr algn="ctr"/>
            <a:r>
              <a:rPr lang="en-US" sz="2000" dirty="0">
                <a:latin typeface="Arial" panose="020B0604020202020204" pitchFamily="34" charset="0"/>
                <a:cs typeface="Arial" panose="020B0604020202020204" pitchFamily="34" charset="0"/>
              </a:rPr>
              <a:t>1. Random loops on an uniform tree with a “heavy root”</a:t>
            </a:r>
          </a:p>
        </p:txBody>
      </p:sp>
      <p:graphicFrame>
        <p:nvGraphicFramePr>
          <p:cNvPr id="4" name="Объект 3">
            <a:extLst>
              <a:ext uri="{FF2B5EF4-FFF2-40B4-BE49-F238E27FC236}">
                <a16:creationId xmlns:a16="http://schemas.microsoft.com/office/drawing/2014/main" id="{9D26A746-63A1-F9B6-971D-38B0DA043A3C}"/>
              </a:ext>
            </a:extLst>
          </p:cNvPr>
          <p:cNvGraphicFramePr>
            <a:graphicFrameLocks noChangeAspect="1"/>
          </p:cNvGraphicFramePr>
          <p:nvPr/>
        </p:nvGraphicFramePr>
        <p:xfrm>
          <a:off x="396871" y="1666001"/>
          <a:ext cx="3419029" cy="3358677"/>
        </p:xfrm>
        <a:graphic>
          <a:graphicData uri="http://schemas.openxmlformats.org/presentationml/2006/ole">
            <mc:AlternateContent xmlns:mc="http://schemas.openxmlformats.org/markup-compatibility/2006">
              <mc:Choice xmlns:v="urn:schemas-microsoft-com:vml" Requires="v">
                <p:oleObj name="CorelDRAW" r:id="rId2" imgW="7697820" imgH="7561127" progId="CorelDraw.Graphic.26">
                  <p:embed/>
                </p:oleObj>
              </mc:Choice>
              <mc:Fallback>
                <p:oleObj name="CorelDRAW" r:id="rId2" imgW="7697820" imgH="7561127" progId="CorelDraw.Graphic.26">
                  <p:embed/>
                  <p:pic>
                    <p:nvPicPr>
                      <p:cNvPr id="4" name="Объект 3">
                        <a:extLst>
                          <a:ext uri="{FF2B5EF4-FFF2-40B4-BE49-F238E27FC236}">
                            <a16:creationId xmlns:a16="http://schemas.microsoft.com/office/drawing/2014/main" id="{9D26A746-63A1-F9B6-971D-38B0DA043A3C}"/>
                          </a:ext>
                        </a:extLst>
                      </p:cNvPr>
                      <p:cNvPicPr/>
                      <p:nvPr/>
                    </p:nvPicPr>
                    <p:blipFill>
                      <a:blip r:embed="rId3"/>
                      <a:stretch>
                        <a:fillRect/>
                      </a:stretch>
                    </p:blipFill>
                    <p:spPr>
                      <a:xfrm>
                        <a:off x="396871" y="1666001"/>
                        <a:ext cx="3419029" cy="3358677"/>
                      </a:xfrm>
                      <a:prstGeom prst="rect">
                        <a:avLst/>
                      </a:prstGeom>
                    </p:spPr>
                  </p:pic>
                </p:oleObj>
              </mc:Fallback>
            </mc:AlternateContent>
          </a:graphicData>
        </a:graphic>
      </p:graphicFrame>
      <p:pic>
        <p:nvPicPr>
          <p:cNvPr id="6" name="Рисунок 5">
            <a:extLst>
              <a:ext uri="{FF2B5EF4-FFF2-40B4-BE49-F238E27FC236}">
                <a16:creationId xmlns:a16="http://schemas.microsoft.com/office/drawing/2014/main" id="{2DF623F4-C790-2DAB-AEB9-A74B3B1151DA}"/>
              </a:ext>
            </a:extLst>
          </p:cNvPr>
          <p:cNvPicPr>
            <a:picLocks noChangeAspect="1"/>
          </p:cNvPicPr>
          <p:nvPr/>
        </p:nvPicPr>
        <p:blipFill>
          <a:blip r:embed="rId4"/>
          <a:stretch>
            <a:fillRect/>
          </a:stretch>
        </p:blipFill>
        <p:spPr>
          <a:xfrm>
            <a:off x="2330497" y="3506515"/>
            <a:ext cx="567775" cy="179674"/>
          </a:xfrm>
          <a:prstGeom prst="rect">
            <a:avLst/>
          </a:prstGeom>
        </p:spPr>
      </p:pic>
      <p:pic>
        <p:nvPicPr>
          <p:cNvPr id="8" name="Рисунок 7">
            <a:extLst>
              <a:ext uri="{FF2B5EF4-FFF2-40B4-BE49-F238E27FC236}">
                <a16:creationId xmlns:a16="http://schemas.microsoft.com/office/drawing/2014/main" id="{43DB6919-B94B-0147-F1CD-93D349DC0157}"/>
              </a:ext>
            </a:extLst>
          </p:cNvPr>
          <p:cNvPicPr>
            <a:picLocks noChangeAspect="1"/>
          </p:cNvPicPr>
          <p:nvPr/>
        </p:nvPicPr>
        <p:blipFill>
          <a:blip r:embed="rId5"/>
          <a:stretch>
            <a:fillRect/>
          </a:stretch>
        </p:blipFill>
        <p:spPr>
          <a:xfrm flipH="1" flipV="1">
            <a:off x="2572556" y="2203836"/>
            <a:ext cx="170454" cy="170454"/>
          </a:xfrm>
          <a:prstGeom prst="rect">
            <a:avLst/>
          </a:prstGeom>
        </p:spPr>
      </p:pic>
      <p:sp>
        <p:nvSpPr>
          <p:cNvPr id="9" name="TextBox 8">
            <a:extLst>
              <a:ext uri="{FF2B5EF4-FFF2-40B4-BE49-F238E27FC236}">
                <a16:creationId xmlns:a16="http://schemas.microsoft.com/office/drawing/2014/main" id="{43708E89-9315-FF42-B00F-48F9BD3A169E}"/>
              </a:ext>
            </a:extLst>
          </p:cNvPr>
          <p:cNvSpPr txBox="1"/>
          <p:nvPr/>
        </p:nvSpPr>
        <p:spPr>
          <a:xfrm>
            <a:off x="3815900" y="1666001"/>
            <a:ext cx="5014987" cy="3170099"/>
          </a:xfrm>
          <a:prstGeom prst="rect">
            <a:avLst/>
          </a:prstGeom>
          <a:noFill/>
        </p:spPr>
        <p:txBody>
          <a:bodyPr wrap="square" rtlCol="0">
            <a:spAutoFit/>
          </a:bodyPr>
          <a:lstStyle/>
          <a:p>
            <a:pPr algn="just"/>
            <a:r>
              <a:rPr lang="en-US" sz="2000" dirty="0">
                <a:latin typeface="Arial" panose="020B0604020202020204" pitchFamily="34" charset="0"/>
                <a:cs typeface="Arial" panose="020B0604020202020204" pitchFamily="34" charset="0"/>
              </a:rPr>
              <a:t>Loops localize at the heavy root by the 2</a:t>
            </a:r>
            <a:r>
              <a:rPr lang="en-US" sz="2000" baseline="30000" dirty="0">
                <a:latin typeface="Arial" panose="020B0604020202020204" pitchFamily="34" charset="0"/>
                <a:cs typeface="Arial" panose="020B0604020202020204" pitchFamily="34" charset="0"/>
              </a:rPr>
              <a:t>nd</a:t>
            </a:r>
            <a:r>
              <a:rPr lang="en-US" sz="2000" dirty="0">
                <a:latin typeface="Arial" panose="020B0604020202020204" pitchFamily="34" charset="0"/>
                <a:cs typeface="Arial" panose="020B0604020202020204" pitchFamily="34" charset="0"/>
              </a:rPr>
              <a:t> order phase transition at the critical point</a:t>
            </a:r>
          </a:p>
          <a:p>
            <a:pPr algn="just"/>
            <a:endParaRPr lang="en-US" sz="2000" dirty="0">
              <a:latin typeface="Arial" panose="020B0604020202020204" pitchFamily="34" charset="0"/>
              <a:cs typeface="Arial" panose="020B0604020202020204" pitchFamily="34" charset="0"/>
            </a:endParaRPr>
          </a:p>
          <a:p>
            <a:pPr algn="just"/>
            <a:endParaRPr lang="en-US" sz="2000"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n-US" sz="2000" dirty="0">
                <a:latin typeface="Arial" panose="020B0604020202020204" pitchFamily="34" charset="0"/>
                <a:cs typeface="Arial" panose="020B0604020202020204" pitchFamily="34" charset="0"/>
              </a:rPr>
              <a:t>At                           the loop has typical span                 on the tree;</a:t>
            </a:r>
          </a:p>
          <a:p>
            <a:pPr marL="342900" indent="-342900" algn="just">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n-US" sz="2000" dirty="0">
                <a:latin typeface="Arial" panose="020B0604020202020204" pitchFamily="34" charset="0"/>
                <a:cs typeface="Arial" panose="020B0604020202020204" pitchFamily="34" charset="0"/>
              </a:rPr>
              <a:t>At                             the loop is localized in the vicinity of the root and has a typical span                  on the tree.</a:t>
            </a:r>
          </a:p>
        </p:txBody>
      </p:sp>
      <p:pic>
        <p:nvPicPr>
          <p:cNvPr id="13" name="Рисунок 12">
            <a:extLst>
              <a:ext uri="{FF2B5EF4-FFF2-40B4-BE49-F238E27FC236}">
                <a16:creationId xmlns:a16="http://schemas.microsoft.com/office/drawing/2014/main" id="{58F774D8-9F50-9435-53D0-E03E6568F05A}"/>
              </a:ext>
            </a:extLst>
          </p:cNvPr>
          <p:cNvPicPr>
            <a:picLocks noChangeAspect="1"/>
          </p:cNvPicPr>
          <p:nvPr/>
        </p:nvPicPr>
        <p:blipFill>
          <a:blip r:embed="rId6"/>
          <a:stretch>
            <a:fillRect/>
          </a:stretch>
        </p:blipFill>
        <p:spPr>
          <a:xfrm>
            <a:off x="5256815" y="2429824"/>
            <a:ext cx="2005183" cy="298263"/>
          </a:xfrm>
          <a:prstGeom prst="rect">
            <a:avLst/>
          </a:prstGeom>
        </p:spPr>
      </p:pic>
      <p:pic>
        <p:nvPicPr>
          <p:cNvPr id="15" name="Рисунок 14">
            <a:extLst>
              <a:ext uri="{FF2B5EF4-FFF2-40B4-BE49-F238E27FC236}">
                <a16:creationId xmlns:a16="http://schemas.microsoft.com/office/drawing/2014/main" id="{4473D160-1D59-ADB6-DD18-E0860B594C22}"/>
              </a:ext>
            </a:extLst>
          </p:cNvPr>
          <p:cNvPicPr>
            <a:picLocks noChangeAspect="1"/>
          </p:cNvPicPr>
          <p:nvPr/>
        </p:nvPicPr>
        <p:blipFill>
          <a:blip r:embed="rId7"/>
          <a:stretch>
            <a:fillRect/>
          </a:stretch>
        </p:blipFill>
        <p:spPr>
          <a:xfrm>
            <a:off x="4592891" y="2958745"/>
            <a:ext cx="1822894" cy="271148"/>
          </a:xfrm>
          <a:prstGeom prst="rect">
            <a:avLst/>
          </a:prstGeom>
        </p:spPr>
      </p:pic>
      <p:pic>
        <p:nvPicPr>
          <p:cNvPr id="17" name="Рисунок 16">
            <a:extLst>
              <a:ext uri="{FF2B5EF4-FFF2-40B4-BE49-F238E27FC236}">
                <a16:creationId xmlns:a16="http://schemas.microsoft.com/office/drawing/2014/main" id="{8FF78C75-BC5C-4DF1-5524-097627B4C8E0}"/>
              </a:ext>
            </a:extLst>
          </p:cNvPr>
          <p:cNvPicPr>
            <a:picLocks noChangeAspect="1"/>
          </p:cNvPicPr>
          <p:nvPr/>
        </p:nvPicPr>
        <p:blipFill>
          <a:blip r:embed="rId8"/>
          <a:stretch>
            <a:fillRect/>
          </a:stretch>
        </p:blipFill>
        <p:spPr>
          <a:xfrm>
            <a:off x="4911600" y="3221259"/>
            <a:ext cx="1006185" cy="271148"/>
          </a:xfrm>
          <a:prstGeom prst="rect">
            <a:avLst/>
          </a:prstGeom>
        </p:spPr>
      </p:pic>
      <p:pic>
        <p:nvPicPr>
          <p:cNvPr id="19" name="Рисунок 18">
            <a:extLst>
              <a:ext uri="{FF2B5EF4-FFF2-40B4-BE49-F238E27FC236}">
                <a16:creationId xmlns:a16="http://schemas.microsoft.com/office/drawing/2014/main" id="{58C6A025-5E45-96C8-59AC-7DCCAFCCAF25}"/>
              </a:ext>
            </a:extLst>
          </p:cNvPr>
          <p:cNvPicPr>
            <a:picLocks noChangeAspect="1"/>
          </p:cNvPicPr>
          <p:nvPr/>
        </p:nvPicPr>
        <p:blipFill>
          <a:blip r:embed="rId9"/>
          <a:stretch>
            <a:fillRect/>
          </a:stretch>
        </p:blipFill>
        <p:spPr>
          <a:xfrm>
            <a:off x="4575972" y="3869151"/>
            <a:ext cx="1822894" cy="271148"/>
          </a:xfrm>
          <a:prstGeom prst="rect">
            <a:avLst/>
          </a:prstGeom>
        </p:spPr>
      </p:pic>
      <p:sp>
        <p:nvSpPr>
          <p:cNvPr id="20" name="TextBox 19">
            <a:extLst>
              <a:ext uri="{FF2B5EF4-FFF2-40B4-BE49-F238E27FC236}">
                <a16:creationId xmlns:a16="http://schemas.microsoft.com/office/drawing/2014/main" id="{13822388-C0E1-E86A-7C19-875F592EB92D}"/>
              </a:ext>
            </a:extLst>
          </p:cNvPr>
          <p:cNvSpPr txBox="1"/>
          <p:nvPr/>
        </p:nvSpPr>
        <p:spPr>
          <a:xfrm>
            <a:off x="313112" y="5339702"/>
            <a:ext cx="8517775" cy="1092607"/>
          </a:xfrm>
          <a:prstGeom prst="rect">
            <a:avLst/>
          </a:prstGeom>
          <a:noFill/>
        </p:spPr>
        <p:txBody>
          <a:bodyPr wrap="square" rtlCol="0">
            <a:spAutoFit/>
          </a:bodyPr>
          <a:lstStyle/>
          <a:p>
            <a:pPr algn="ctr">
              <a:spcAft>
                <a:spcPts val="600"/>
              </a:spcAft>
            </a:pPr>
            <a:r>
              <a:rPr lang="en-US" sz="2000" dirty="0">
                <a:latin typeface="Arial" panose="020B0604020202020204" pitchFamily="34" charset="0"/>
                <a:cs typeface="Arial" panose="020B0604020202020204" pitchFamily="34" charset="0"/>
              </a:rPr>
              <a:t>The localization mechanism is purely entropic: </a:t>
            </a:r>
          </a:p>
          <a:p>
            <a:pPr algn="ctr"/>
            <a:r>
              <a:rPr lang="en-US" sz="2000" dirty="0">
                <a:latin typeface="Arial" panose="020B0604020202020204" pitchFamily="34" charset="0"/>
                <a:cs typeface="Arial" panose="020B0604020202020204" pitchFamily="34" charset="0"/>
              </a:rPr>
              <a:t>At sufficiently large values of          and fixed    the configurational entropy of the root exceeds the entropy of configurations expanded over the tree.</a:t>
            </a:r>
          </a:p>
        </p:txBody>
      </p:sp>
      <p:pic>
        <p:nvPicPr>
          <p:cNvPr id="21" name="Рисунок 20">
            <a:extLst>
              <a:ext uri="{FF2B5EF4-FFF2-40B4-BE49-F238E27FC236}">
                <a16:creationId xmlns:a16="http://schemas.microsoft.com/office/drawing/2014/main" id="{1DC6E070-00CA-92F2-EA5F-111692E3F53B}"/>
              </a:ext>
            </a:extLst>
          </p:cNvPr>
          <p:cNvPicPr>
            <a:picLocks noChangeAspect="1"/>
          </p:cNvPicPr>
          <p:nvPr/>
        </p:nvPicPr>
        <p:blipFill>
          <a:blip r:embed="rId4"/>
          <a:stretch>
            <a:fillRect/>
          </a:stretch>
        </p:blipFill>
        <p:spPr>
          <a:xfrm>
            <a:off x="3753353" y="5873362"/>
            <a:ext cx="567775" cy="179674"/>
          </a:xfrm>
          <a:prstGeom prst="rect">
            <a:avLst/>
          </a:prstGeom>
        </p:spPr>
      </p:pic>
      <p:pic>
        <p:nvPicPr>
          <p:cNvPr id="23" name="Рисунок 22">
            <a:extLst>
              <a:ext uri="{FF2B5EF4-FFF2-40B4-BE49-F238E27FC236}">
                <a16:creationId xmlns:a16="http://schemas.microsoft.com/office/drawing/2014/main" id="{A91A0BB4-B36A-7B08-1F61-B9F3EEB06D11}"/>
              </a:ext>
            </a:extLst>
          </p:cNvPr>
          <p:cNvPicPr>
            <a:picLocks noChangeAspect="1"/>
          </p:cNvPicPr>
          <p:nvPr/>
        </p:nvPicPr>
        <p:blipFill>
          <a:blip r:embed="rId10"/>
          <a:stretch>
            <a:fillRect/>
          </a:stretch>
        </p:blipFill>
        <p:spPr>
          <a:xfrm>
            <a:off x="5710615" y="4495584"/>
            <a:ext cx="1061722" cy="218879"/>
          </a:xfrm>
          <a:prstGeom prst="rect">
            <a:avLst/>
          </a:prstGeom>
        </p:spPr>
      </p:pic>
      <p:pic>
        <p:nvPicPr>
          <p:cNvPr id="5" name="Рисунок 4">
            <a:extLst>
              <a:ext uri="{FF2B5EF4-FFF2-40B4-BE49-F238E27FC236}">
                <a16:creationId xmlns:a16="http://schemas.microsoft.com/office/drawing/2014/main" id="{6B5AF4A1-E5BE-15FF-5FAE-6C25BC49259F}"/>
              </a:ext>
            </a:extLst>
          </p:cNvPr>
          <p:cNvPicPr>
            <a:picLocks noChangeAspect="1"/>
          </p:cNvPicPr>
          <p:nvPr/>
        </p:nvPicPr>
        <p:blipFill>
          <a:blip r:embed="rId5"/>
          <a:stretch>
            <a:fillRect/>
          </a:stretch>
        </p:blipFill>
        <p:spPr>
          <a:xfrm flipH="1" flipV="1">
            <a:off x="5447001" y="5873704"/>
            <a:ext cx="154958" cy="154958"/>
          </a:xfrm>
          <a:prstGeom prst="rect">
            <a:avLst/>
          </a:prstGeom>
        </p:spPr>
      </p:pic>
    </p:spTree>
    <p:extLst>
      <p:ext uri="{BB962C8B-B14F-4D97-AF65-F5344CB8AC3E}">
        <p14:creationId xmlns:p14="http://schemas.microsoft.com/office/powerpoint/2010/main" val="2833853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A6B9FF-E7ED-8EEA-4BAD-277E06A5DD09}"/>
              </a:ext>
            </a:extLst>
          </p:cNvPr>
          <p:cNvSpPr txBox="1"/>
          <p:nvPr/>
        </p:nvSpPr>
        <p:spPr>
          <a:xfrm>
            <a:off x="552334" y="955637"/>
            <a:ext cx="8039332" cy="400110"/>
          </a:xfrm>
          <a:prstGeom prst="rect">
            <a:avLst/>
          </a:prstGeom>
          <a:noFill/>
        </p:spPr>
        <p:txBody>
          <a:bodyPr wrap="square" rtlCol="0">
            <a:spAutoFit/>
          </a:bodyPr>
          <a:lstStyle/>
          <a:p>
            <a:pPr algn="ctr"/>
            <a:r>
              <a:rPr lang="en-US" sz="2000" dirty="0">
                <a:latin typeface="Arial" panose="020B0604020202020204" pitchFamily="34" charset="0"/>
                <a:cs typeface="Arial" panose="020B0604020202020204" pitchFamily="34" charset="0"/>
              </a:rPr>
              <a:t>2. Localization of loops on an asymptotic graph of a locally-free group</a:t>
            </a:r>
          </a:p>
        </p:txBody>
      </p:sp>
      <p:sp>
        <p:nvSpPr>
          <p:cNvPr id="15" name="TextBox 14">
            <a:extLst>
              <a:ext uri="{FF2B5EF4-FFF2-40B4-BE49-F238E27FC236}">
                <a16:creationId xmlns:a16="http://schemas.microsoft.com/office/drawing/2014/main" id="{ABDEC88E-2841-FBC9-8DBE-D0F4653A5CDA}"/>
              </a:ext>
            </a:extLst>
          </p:cNvPr>
          <p:cNvSpPr txBox="1"/>
          <p:nvPr/>
        </p:nvSpPr>
        <p:spPr>
          <a:xfrm>
            <a:off x="424330" y="1717736"/>
            <a:ext cx="8145930" cy="4401205"/>
          </a:xfrm>
          <a:prstGeom prst="rect">
            <a:avLst/>
          </a:prstGeom>
          <a:noFill/>
        </p:spPr>
        <p:txBody>
          <a:bodyPr wrap="square" rtlCol="0">
            <a:spAutoFit/>
          </a:bodyPr>
          <a:lstStyle/>
          <a:p>
            <a:pPr marL="457200" indent="-457200" algn="just">
              <a:buFont typeface="+mj-lt"/>
              <a:buAutoNum type="alphaLcParenR"/>
            </a:pPr>
            <a:r>
              <a:rPr lang="en-US" sz="2000" dirty="0">
                <a:latin typeface="Arial" panose="020B0604020202020204" pitchFamily="34" charset="0"/>
                <a:cs typeface="Arial" panose="020B0604020202020204" pitchFamily="34" charset="0"/>
              </a:rPr>
              <a:t>Trivial braid (all threads are unentangled) = loop (Brownian bridge)  on the graph of a locally-free group</a:t>
            </a:r>
          </a:p>
          <a:p>
            <a:pPr marL="457200" indent="-457200" algn="just">
              <a:buFont typeface="+mj-lt"/>
              <a:buAutoNum type="alphaLcParenR"/>
            </a:pPr>
            <a:endParaRPr lang="en-US" sz="2000" dirty="0">
              <a:latin typeface="Arial" panose="020B0604020202020204" pitchFamily="34" charset="0"/>
              <a:cs typeface="Arial" panose="020B0604020202020204" pitchFamily="34" charset="0"/>
            </a:endParaRPr>
          </a:p>
          <a:p>
            <a:pPr marL="457200" indent="-457200" algn="just">
              <a:buFont typeface="+mj-lt"/>
              <a:buAutoNum type="alphaLcParenR"/>
            </a:pPr>
            <a:r>
              <a:rPr lang="en-US" sz="2000" dirty="0">
                <a:latin typeface="Arial" panose="020B0604020202020204" pitchFamily="34" charset="0"/>
                <a:cs typeface="Arial" panose="020B0604020202020204" pitchFamily="34" charset="0"/>
              </a:rPr>
              <a:t>The graph of the locally free group on large distances             and for              looks is an effective tree with </a:t>
            </a:r>
            <a:r>
              <a:rPr lang="en-US" sz="2000" dirty="0">
                <a:solidFill>
                  <a:srgbClr val="FF0000"/>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outer branches but the root point is “heavy” with</a:t>
            </a:r>
            <a:r>
              <a:rPr lang="en-US" sz="2000" dirty="0">
                <a:solidFill>
                  <a:srgbClr val="FF0000"/>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 branches.</a:t>
            </a:r>
            <a:r>
              <a:rPr lang="en-US" sz="2000" dirty="0">
                <a:solidFill>
                  <a:srgbClr val="FF0000"/>
                </a:solidFill>
                <a:latin typeface="Arial" panose="020B0604020202020204" pitchFamily="34" charset="0"/>
                <a:cs typeface="Arial" panose="020B0604020202020204" pitchFamily="34" charset="0"/>
              </a:rPr>
              <a:t> </a:t>
            </a:r>
          </a:p>
          <a:p>
            <a:pPr algn="just"/>
            <a:endParaRPr lang="en-US" sz="2000" dirty="0">
              <a:solidFill>
                <a:srgbClr val="FF0000"/>
              </a:solidFill>
              <a:latin typeface="Arial" panose="020B0604020202020204" pitchFamily="34" charset="0"/>
              <a:cs typeface="Arial" panose="020B0604020202020204" pitchFamily="34" charset="0"/>
            </a:endParaRPr>
          </a:p>
          <a:p>
            <a:pPr algn="just"/>
            <a:r>
              <a:rPr lang="en-US" sz="2000" dirty="0">
                <a:latin typeface="Arial" panose="020B0604020202020204" pitchFamily="34" charset="0"/>
                <a:cs typeface="Arial" panose="020B0604020202020204" pitchFamily="34" charset="0"/>
              </a:rPr>
              <a:t>Thus, we can apply the above discussion of “entropic localization” of loops at the origin of a tree-like graph with a heavy root, which support the following statement:</a:t>
            </a:r>
          </a:p>
          <a:p>
            <a:pPr algn="just"/>
            <a:endParaRPr lang="en-US" sz="2000" dirty="0">
              <a:latin typeface="Arial" panose="020B0604020202020204" pitchFamily="34" charset="0"/>
              <a:cs typeface="Arial" panose="020B0604020202020204" pitchFamily="34" charset="0"/>
            </a:endParaRPr>
          </a:p>
          <a:p>
            <a:pPr algn="ctr"/>
            <a:r>
              <a:rPr lang="en-US" sz="2000" dirty="0">
                <a:solidFill>
                  <a:srgbClr val="FF0000"/>
                </a:solidFill>
                <a:latin typeface="Arial" panose="020B0604020202020204" pitchFamily="34" charset="0"/>
                <a:cs typeface="Arial" panose="020B0604020202020204" pitchFamily="34" charset="0"/>
              </a:rPr>
              <a:t>There is a critical </a:t>
            </a:r>
            <a:r>
              <a:rPr lang="en-US" sz="2000" i="1" dirty="0" err="1">
                <a:solidFill>
                  <a:srgbClr val="FF0000"/>
                </a:solidFill>
                <a:latin typeface="Times New Roman" panose="02020603050405020304" pitchFamily="18" charset="0"/>
                <a:cs typeface="Times New Roman" panose="02020603050405020304" pitchFamily="18" charset="0"/>
              </a:rPr>
              <a:t>n</a:t>
            </a:r>
            <a:r>
              <a:rPr lang="en-US" sz="2000" baseline="-25000" dirty="0" err="1">
                <a:solidFill>
                  <a:srgbClr val="FF0000"/>
                </a:solidFill>
                <a:latin typeface="Times New Roman" panose="02020603050405020304" pitchFamily="18" charset="0"/>
                <a:cs typeface="Times New Roman" panose="02020603050405020304" pitchFamily="18" charset="0"/>
              </a:rPr>
              <a:t>cr</a:t>
            </a:r>
            <a:r>
              <a:rPr lang="en-US" sz="2000" dirty="0">
                <a:solidFill>
                  <a:srgbClr val="FF0000"/>
                </a:solidFill>
                <a:latin typeface="Arial" panose="020B0604020202020204" pitchFamily="34" charset="0"/>
                <a:cs typeface="Arial" panose="020B0604020202020204" pitchFamily="34" charset="0"/>
              </a:rPr>
              <a:t> such that for </a:t>
            </a:r>
            <a:r>
              <a:rPr lang="en-US" sz="2000" i="1" dirty="0">
                <a:solidFill>
                  <a:srgbClr val="FF0000"/>
                </a:solidFill>
                <a:latin typeface="Times New Roman" panose="02020603050405020304" pitchFamily="18" charset="0"/>
                <a:cs typeface="Times New Roman" panose="02020603050405020304" pitchFamily="18" charset="0"/>
              </a:rPr>
              <a:t>n</a:t>
            </a:r>
            <a:r>
              <a:rPr lang="en-US" sz="2000" dirty="0">
                <a:solidFill>
                  <a:srgbClr val="FF0000"/>
                </a:solidFill>
                <a:latin typeface="Times New Roman" panose="02020603050405020304" pitchFamily="18" charset="0"/>
                <a:cs typeface="Times New Roman" panose="02020603050405020304" pitchFamily="18" charset="0"/>
              </a:rPr>
              <a:t> &gt; </a:t>
            </a:r>
            <a:r>
              <a:rPr lang="en-US" sz="2000" i="1" dirty="0" err="1">
                <a:solidFill>
                  <a:srgbClr val="FF0000"/>
                </a:solidFill>
                <a:latin typeface="Times New Roman" panose="02020603050405020304" pitchFamily="18" charset="0"/>
                <a:cs typeface="Times New Roman" panose="02020603050405020304" pitchFamily="18" charset="0"/>
              </a:rPr>
              <a:t>n</a:t>
            </a:r>
            <a:r>
              <a:rPr lang="en-US" sz="2000" baseline="-25000" dirty="0" err="1">
                <a:solidFill>
                  <a:srgbClr val="FF0000"/>
                </a:solidFill>
                <a:latin typeface="Times New Roman" panose="02020603050405020304" pitchFamily="18" charset="0"/>
                <a:cs typeface="Times New Roman" panose="02020603050405020304" pitchFamily="18" charset="0"/>
              </a:rPr>
              <a:t>cr</a:t>
            </a:r>
            <a:r>
              <a:rPr lang="en-US" sz="2000" dirty="0">
                <a:solidFill>
                  <a:srgbClr val="FF0000"/>
                </a:solidFill>
                <a:latin typeface="Arial" panose="020B0604020202020204" pitchFamily="34" charset="0"/>
                <a:cs typeface="Arial" panose="020B0604020202020204" pitchFamily="34" charset="0"/>
              </a:rPr>
              <a:t> the Brownian bridges on the braid group (i.e. unentangled paths) are localized in the finite layer at the root point of the graph of the group.</a:t>
            </a:r>
          </a:p>
        </p:txBody>
      </p:sp>
      <p:pic>
        <p:nvPicPr>
          <p:cNvPr id="21" name="Рисунок 20">
            <a:extLst>
              <a:ext uri="{FF2B5EF4-FFF2-40B4-BE49-F238E27FC236}">
                <a16:creationId xmlns:a16="http://schemas.microsoft.com/office/drawing/2014/main" id="{0D1A3C76-F9D3-6A5F-9525-B9AA520796DC}"/>
              </a:ext>
            </a:extLst>
          </p:cNvPr>
          <p:cNvPicPr>
            <a:picLocks noChangeAspect="1"/>
          </p:cNvPicPr>
          <p:nvPr/>
        </p:nvPicPr>
        <p:blipFill>
          <a:blip r:embed="rId2"/>
          <a:stretch>
            <a:fillRect/>
          </a:stretch>
        </p:blipFill>
        <p:spPr>
          <a:xfrm>
            <a:off x="1391092" y="3006989"/>
            <a:ext cx="779794" cy="240767"/>
          </a:xfrm>
          <a:prstGeom prst="rect">
            <a:avLst/>
          </a:prstGeom>
        </p:spPr>
      </p:pic>
      <p:pic>
        <p:nvPicPr>
          <p:cNvPr id="22" name="Рисунок 21">
            <a:extLst>
              <a:ext uri="{FF2B5EF4-FFF2-40B4-BE49-F238E27FC236}">
                <a16:creationId xmlns:a16="http://schemas.microsoft.com/office/drawing/2014/main" id="{C75DA995-3565-2A28-3CDC-67C2FA6C5762}"/>
              </a:ext>
            </a:extLst>
          </p:cNvPr>
          <p:cNvPicPr>
            <a:picLocks noChangeAspect="1"/>
          </p:cNvPicPr>
          <p:nvPr/>
        </p:nvPicPr>
        <p:blipFill>
          <a:blip r:embed="rId3"/>
          <a:stretch>
            <a:fillRect/>
          </a:stretch>
        </p:blipFill>
        <p:spPr>
          <a:xfrm>
            <a:off x="7191930" y="2706848"/>
            <a:ext cx="747452" cy="240767"/>
          </a:xfrm>
          <a:prstGeom prst="rect">
            <a:avLst/>
          </a:prstGeom>
        </p:spPr>
      </p:pic>
      <p:pic>
        <p:nvPicPr>
          <p:cNvPr id="26" name="Рисунок 25">
            <a:extLst>
              <a:ext uri="{FF2B5EF4-FFF2-40B4-BE49-F238E27FC236}">
                <a16:creationId xmlns:a16="http://schemas.microsoft.com/office/drawing/2014/main" id="{EA0233CB-EA8E-355E-1433-616A2CFBAD7F}"/>
              </a:ext>
            </a:extLst>
          </p:cNvPr>
          <p:cNvPicPr>
            <a:picLocks noChangeAspect="1"/>
          </p:cNvPicPr>
          <p:nvPr/>
        </p:nvPicPr>
        <p:blipFill>
          <a:blip r:embed="rId4">
            <a:grayscl/>
          </a:blip>
          <a:stretch>
            <a:fillRect/>
          </a:stretch>
        </p:blipFill>
        <p:spPr>
          <a:xfrm>
            <a:off x="5640297" y="2980427"/>
            <a:ext cx="1049309" cy="330605"/>
          </a:xfrm>
          <a:prstGeom prst="rect">
            <a:avLst/>
          </a:prstGeom>
        </p:spPr>
      </p:pic>
      <p:pic>
        <p:nvPicPr>
          <p:cNvPr id="2" name="Рисунок 1">
            <a:extLst>
              <a:ext uri="{FF2B5EF4-FFF2-40B4-BE49-F238E27FC236}">
                <a16:creationId xmlns:a16="http://schemas.microsoft.com/office/drawing/2014/main" id="{706DDABA-C012-E6D0-32EB-C454FA6C49C9}"/>
              </a:ext>
            </a:extLst>
          </p:cNvPr>
          <p:cNvPicPr>
            <a:picLocks noChangeAspect="1"/>
          </p:cNvPicPr>
          <p:nvPr/>
        </p:nvPicPr>
        <p:blipFill>
          <a:blip r:embed="rId5"/>
          <a:stretch>
            <a:fillRect/>
          </a:stretch>
        </p:blipFill>
        <p:spPr>
          <a:xfrm>
            <a:off x="4663094" y="3334114"/>
            <a:ext cx="1198927" cy="245012"/>
          </a:xfrm>
          <a:prstGeom prst="rect">
            <a:avLst/>
          </a:prstGeom>
        </p:spPr>
      </p:pic>
      <p:sp>
        <p:nvSpPr>
          <p:cNvPr id="4" name="TextBox 3">
            <a:extLst>
              <a:ext uri="{FF2B5EF4-FFF2-40B4-BE49-F238E27FC236}">
                <a16:creationId xmlns:a16="http://schemas.microsoft.com/office/drawing/2014/main" id="{56424CE2-9A46-B1E9-E5F1-2722DACF8A00}"/>
              </a:ext>
            </a:extLst>
          </p:cNvPr>
          <p:cNvSpPr txBox="1"/>
          <p:nvPr/>
        </p:nvSpPr>
        <p:spPr>
          <a:xfrm>
            <a:off x="313112" y="336817"/>
            <a:ext cx="8517775" cy="461665"/>
          </a:xfrm>
          <a:prstGeom prst="rect">
            <a:avLst/>
          </a:prstGeom>
          <a:noFill/>
        </p:spPr>
        <p:txBody>
          <a:bodyPr wrap="square" rtlCol="0">
            <a:spAutoFit/>
          </a:bodyPr>
          <a:lstStyle/>
          <a:p>
            <a:pPr algn="ctr">
              <a:spcAft>
                <a:spcPts val="600"/>
              </a:spcAft>
            </a:pPr>
            <a:r>
              <a:rPr lang="en-US" sz="2400" dirty="0">
                <a:latin typeface="Arial" panose="020B0604020202020204" pitchFamily="34" charset="0"/>
                <a:cs typeface="Arial" panose="020B0604020202020204" pitchFamily="34" charset="0"/>
              </a:rPr>
              <a:t>Analytic arguments in support of threads’ localization</a:t>
            </a:r>
          </a:p>
        </p:txBody>
      </p:sp>
    </p:spTree>
    <p:extLst>
      <p:ext uri="{BB962C8B-B14F-4D97-AF65-F5344CB8AC3E}">
        <p14:creationId xmlns:p14="http://schemas.microsoft.com/office/powerpoint/2010/main" val="8142964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8063DC-115C-9EC2-E606-71F9F3D21A33}"/>
              </a:ext>
            </a:extLst>
          </p:cNvPr>
          <p:cNvSpPr txBox="1"/>
          <p:nvPr/>
        </p:nvSpPr>
        <p:spPr>
          <a:xfrm>
            <a:off x="478117" y="1183409"/>
            <a:ext cx="8187764" cy="5478423"/>
          </a:xfrm>
          <a:prstGeom prst="rect">
            <a:avLst/>
          </a:prstGeom>
          <a:noFill/>
        </p:spPr>
        <p:txBody>
          <a:bodyPr wrap="square">
            <a:spAutoFit/>
          </a:bodyPr>
          <a:lstStyle/>
          <a:p>
            <a:pPr marL="342900" indent="-342900" algn="just">
              <a:spcAft>
                <a:spcPts val="1200"/>
              </a:spcAft>
              <a:buFont typeface="Arial" panose="020B0604020202020204" pitchFamily="34" charset="0"/>
              <a:buChar char="•"/>
            </a:pPr>
            <a:r>
              <a:rPr lang="en-US" sz="2000" dirty="0">
                <a:latin typeface="Arial" panose="020B0604020202020204" pitchFamily="34" charset="0"/>
                <a:cs typeface="Arial" panose="020B0604020202020204" pitchFamily="34" charset="0"/>
              </a:rPr>
              <a:t>Transverse moves change topological accessibility of neighboring threads, opening “gates” (holes), which provide further spontaneous localization of an unentangled chain in an effective inhomogeneous array of obstacles; </a:t>
            </a:r>
          </a:p>
          <a:p>
            <a:pPr marL="342900" indent="-342900" algn="just">
              <a:spcAft>
                <a:spcPts val="1200"/>
              </a:spcAft>
              <a:buFont typeface="Arial" panose="020B0604020202020204" pitchFamily="34" charset="0"/>
              <a:buChar char="•"/>
            </a:pPr>
            <a:r>
              <a:rPr lang="en-US" sz="2000" dirty="0">
                <a:latin typeface="Arial" panose="020B0604020202020204" pitchFamily="34" charset="0"/>
                <a:cs typeface="Arial" panose="020B0604020202020204" pitchFamily="34" charset="0"/>
              </a:rPr>
              <a:t>Consequently, localization of one chain generates a hole for other chains and hence is the nucleus producing avalanche of instabilities resulting in emergent microphase segregation in unentangled threads.</a:t>
            </a:r>
          </a:p>
          <a:p>
            <a:pPr marL="342900" indent="-342900" algn="just">
              <a:spcAft>
                <a:spcPts val="1200"/>
              </a:spcAft>
              <a:buFont typeface="Arial" panose="020B0604020202020204" pitchFamily="34" charset="0"/>
              <a:buChar char="•"/>
            </a:pPr>
            <a:r>
              <a:rPr lang="en-US" sz="2000" dirty="0">
                <a:latin typeface="Arial" panose="020B0604020202020204" pitchFamily="34" charset="0"/>
                <a:cs typeface="Arial" panose="020B0604020202020204" pitchFamily="34" charset="0"/>
              </a:rPr>
              <a:t>Algebraically, statistics of random entanglements of threads can be viewed as a random walk on the braid group. Return to the origin (Brownian bridge) means complete disentanglement of all threads. On large scales the graph of the braid group looks as a tree with a “heavy root” which favors localization of Brownian bridges.</a:t>
            </a:r>
          </a:p>
          <a:p>
            <a:pPr marL="342900" indent="-342900" algn="just">
              <a:spcAft>
                <a:spcPts val="1200"/>
              </a:spcAft>
              <a:buFont typeface="Arial" panose="020B0604020202020204" pitchFamily="34" charset="0"/>
              <a:buChar char="•"/>
            </a:pPr>
            <a:r>
              <a:rPr lang="en-US" sz="2000" dirty="0">
                <a:solidFill>
                  <a:srgbClr val="FF0000"/>
                </a:solidFill>
                <a:latin typeface="Arial" panose="020B0604020202020204" pitchFamily="34" charset="0"/>
                <a:cs typeface="Arial" panose="020B0604020202020204" pitchFamily="34" charset="0"/>
              </a:rPr>
              <a:t>Found behavior could have important consequences for understanding the roughness of boundaries between chromosomal territories.</a:t>
            </a:r>
          </a:p>
        </p:txBody>
      </p:sp>
      <p:sp>
        <p:nvSpPr>
          <p:cNvPr id="4" name="TextBox 3">
            <a:extLst>
              <a:ext uri="{FF2B5EF4-FFF2-40B4-BE49-F238E27FC236}">
                <a16:creationId xmlns:a16="http://schemas.microsoft.com/office/drawing/2014/main" id="{30158FA4-15C6-B83C-07AC-F4D977F15930}"/>
              </a:ext>
            </a:extLst>
          </p:cNvPr>
          <p:cNvSpPr txBox="1"/>
          <p:nvPr/>
        </p:nvSpPr>
        <p:spPr>
          <a:xfrm>
            <a:off x="313112" y="193385"/>
            <a:ext cx="8517775" cy="907941"/>
          </a:xfrm>
          <a:prstGeom prst="rect">
            <a:avLst/>
          </a:prstGeom>
          <a:noFill/>
        </p:spPr>
        <p:txBody>
          <a:bodyPr wrap="square" rtlCol="0">
            <a:spAutoFit/>
          </a:bodyPr>
          <a:lstStyle/>
          <a:p>
            <a:pPr algn="ctr">
              <a:spcAft>
                <a:spcPts val="600"/>
              </a:spcAft>
            </a:pPr>
            <a:r>
              <a:rPr lang="en-US" sz="2400" dirty="0">
                <a:latin typeface="Arial" panose="020B0604020202020204" pitchFamily="34" charset="0"/>
                <a:cs typeface="Arial" panose="020B0604020202020204" pitchFamily="34" charset="0"/>
              </a:rPr>
              <a:t>Summary:</a:t>
            </a:r>
          </a:p>
          <a:p>
            <a:pPr algn="ctr">
              <a:spcAft>
                <a:spcPts val="600"/>
              </a:spcAft>
            </a:pPr>
            <a:r>
              <a:rPr lang="en-US" sz="2400" dirty="0">
                <a:latin typeface="Arial" panose="020B0604020202020204" pitchFamily="34" charset="0"/>
                <a:cs typeface="Arial" panose="020B0604020202020204" pitchFamily="34" charset="0"/>
              </a:rPr>
              <a:t>Collective mechanism behind spontaneous localization</a:t>
            </a:r>
          </a:p>
        </p:txBody>
      </p:sp>
    </p:spTree>
    <p:extLst>
      <p:ext uri="{BB962C8B-B14F-4D97-AF65-F5344CB8AC3E}">
        <p14:creationId xmlns:p14="http://schemas.microsoft.com/office/powerpoint/2010/main" val="36711161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a:extLst>
              <a:ext uri="smNativeData">
                <pr:smNativeData xmlns="smNativeData" xmlns:pr="smNativeData" xmlns:p15="http://schemas.microsoft.com/office/powerpoint/2012/main" xmlns:p14="http://schemas.microsoft.com/office/powerpoint/2010/main" xmlns:mc="http://schemas.openxmlformats.org/markup-compatibility/2006" val="SMDATA_15_reRYaBMAAAAlAAAAZAAAAE0A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u+DjBf///wEAAAAAAAAAAAAAAAAAAAAAAAAAAAAAAAAAAAAAAAAAAAAAAAJ/f38AgICAA8zMzADAwP8Af39/AAAAAAAAAAAAAAAAAAAAAAAAAAAAIQAAABgAAAAUAAAAkgIAACoBAADSNQAARgYAABAgAAAmAAAACAAAAP//////////"/>
              </a:ext>
            </a:extLst>
          </p:cNvSpPr>
          <p:nvPr/>
        </p:nvSpPr>
        <p:spPr>
          <a:xfrm>
            <a:off x="417830" y="189230"/>
            <a:ext cx="8331200" cy="830580"/>
          </a:xfrm>
          <a:prstGeom prst="rect">
            <a:avLst/>
          </a:prstGeom>
          <a:noFill/>
          <a:ln>
            <a:noFill/>
          </a:ln>
          <a:effectLst/>
        </p:spPr>
        <p:txBody>
          <a:bodyPr vert="horz" wrap="square" lIns="91440" tIns="45720" rIns="91440" bIns="45720" numCol="1" spcCol="215900" anchor="t"/>
          <a:lstStyle>
            <a:lvl1pPr>
              <a:spcBef>
                <a:spcPts val="0"/>
              </a:spcBef>
              <a:buChar char="•"/>
              <a:defRPr lang="ru-ru" sz="3200" cap="none">
                <a:solidFill>
                  <a:schemeClr val="tx1"/>
                </a:solidFill>
                <a:latin typeface="Arial" pitchFamily="2" charset="0"/>
                <a:ea typeface="Arial" pitchFamily="2" charset="0"/>
                <a:cs typeface="Arial" pitchFamily="2" charset="0"/>
              </a:defRPr>
            </a:lvl1pPr>
            <a:lvl2pPr marL="742950" indent="-285750">
              <a:spcBef>
                <a:spcPts val="0"/>
              </a:spcBef>
              <a:buChar char="–"/>
              <a:defRPr lang="ru-ru" sz="2800" cap="none">
                <a:solidFill>
                  <a:schemeClr val="tx1"/>
                </a:solidFill>
                <a:latin typeface="Arial" pitchFamily="2" charset="0"/>
                <a:ea typeface="Arial" pitchFamily="2" charset="0"/>
                <a:cs typeface="Arial" pitchFamily="2" charset="0"/>
              </a:defRPr>
            </a:lvl2pPr>
            <a:lvl3pPr marL="1143000" indent="-228600">
              <a:spcBef>
                <a:spcPts val="0"/>
              </a:spcBef>
              <a:buChar char="•"/>
              <a:defRPr lang="ru-ru" sz="2400" cap="none">
                <a:solidFill>
                  <a:schemeClr val="tx1"/>
                </a:solidFill>
                <a:latin typeface="Arial" pitchFamily="2" charset="0"/>
                <a:ea typeface="Arial" pitchFamily="2" charset="0"/>
                <a:cs typeface="Arial" pitchFamily="2" charset="0"/>
              </a:defRPr>
            </a:lvl3pPr>
            <a:lvl4pPr marL="1600200" indent="-228600">
              <a:spcBef>
                <a:spcPts val="0"/>
              </a:spcBef>
              <a:buChar char="–"/>
              <a:defRPr lang="ru-ru" sz="2000" cap="none">
                <a:solidFill>
                  <a:schemeClr val="tx1"/>
                </a:solidFill>
                <a:latin typeface="Arial" pitchFamily="2" charset="0"/>
                <a:ea typeface="Arial" pitchFamily="2" charset="0"/>
                <a:cs typeface="Arial" pitchFamily="2" charset="0"/>
              </a:defRPr>
            </a:lvl4pPr>
            <a:lvl5pPr marL="2057400" indent="-228600">
              <a:spcBef>
                <a:spcPts val="0"/>
              </a:spcBef>
              <a:buChar char="»"/>
              <a:defRPr lang="ru-ru" sz="2000" cap="none">
                <a:solidFill>
                  <a:schemeClr val="tx1"/>
                </a:solidFill>
                <a:latin typeface="Arial" pitchFamily="2" charset="0"/>
                <a:ea typeface="Arial" pitchFamily="2" charset="0"/>
                <a:cs typeface="Arial" pitchFamily="2" charset="0"/>
              </a:defRPr>
            </a:lvl5pPr>
            <a:lvl6pPr marL="25146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6pPr>
            <a:lvl7pPr marL="29718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7pPr>
            <a:lvl8pPr marL="34290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8pPr>
            <a:lvl9pPr marL="38862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9pPr>
          </a:lstStyle>
          <a:p>
            <a:pPr algn="ctr">
              <a:spcBef>
                <a:spcPts val="0"/>
              </a:spcBef>
              <a:buNone/>
              <a:defRPr lang="ru-ru"/>
            </a:pPr>
            <a:r>
              <a:rPr lang="en-us" sz="2400" cap="none" dirty="0"/>
              <a:t>How can a linear chain be tightly packed in space so that each part would be (almost) unknotted?</a:t>
            </a:r>
          </a:p>
        </p:txBody>
      </p:sp>
      <p:pic>
        <p:nvPicPr>
          <p:cNvPr id="7" name="Picture 2" descr="imb_f1">
            <a:extLst>
              <a:ext uri="{FF2B5EF4-FFF2-40B4-BE49-F238E27FC236}">
                <a16:creationId xmlns:a16="http://schemas.microsoft.com/office/drawing/2014/main" id="{40CA4B29-5F64-1A61-446D-AB91AEAACFE7}"/>
              </a:ext>
            </a:extLst>
          </p:cNvPr>
          <p:cNvPicPr>
            <a:picLocks noChangeAspect="1"/>
            <a:extLst>
              <a:ext uri="smNativeData">
                <pr:smNativeData xmlns:mc="http://schemas.openxmlformats.org/markup-compatibility/2006" xmlns:p14="http://schemas.microsoft.com/office/powerpoint/2010/main" xmlns:p15="http://schemas.microsoft.com/office/powerpoint/2012/main" xmlns:pr="smNativeData" xmlns="smNativeData" val="SMDATA_17_reRYaBMAAAAlAAAAEQAAAC0A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AcAAAA4AAAAAAAAAAAAAAAAAAAA////AAAAAAAAAAAAAAAAAAAAAAAAAAAAMQQAAAAAAACQAQAALQAAAAAAAAAjAAAABAAAAGQAAAAXAAAAFAAAAAAAAAAAAAAA/38AAP9/AAAAAAAACQAAAAQAAAAwobwF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Lvg4wX///8BAAAAAAAAAAAAAAAAAAAAAAAAAAAAAAAAAAAAAAAAAAAAAAACf39/AICAgAPMzMwAwMD/AH9/fwAAAAAAAAAAAAAAAAD///8AAAAAACEAAAAYAAAAFAAAADYEAAAiCQAAXTQAANUeAAAQAAAAJgAAAAgAAAD//////////w=="/>
              </a:ext>
            </a:extLst>
          </p:cNvPicPr>
          <p:nvPr/>
        </p:nvPicPr>
        <p:blipFill>
          <a:blip r:embed="rId2">
            <a:lum contrast="75000"/>
          </a:blip>
          <a:srcRect l="2246" t="5974" r="56294" b="14372"/>
          <a:stretch>
            <a:fillRect/>
          </a:stretch>
        </p:blipFill>
        <p:spPr>
          <a:xfrm>
            <a:off x="840740" y="1808247"/>
            <a:ext cx="2959422" cy="2870200"/>
          </a:xfrm>
          <a:prstGeom prst="rect">
            <a:avLst/>
          </a:prstGeom>
          <a:noFill/>
          <a:ln>
            <a:noFill/>
          </a:ln>
          <a:effectLst/>
        </p:spPr>
      </p:pic>
      <p:sp>
        <p:nvSpPr>
          <p:cNvPr id="8" name="Line 6">
            <a:extLst>
              <a:ext uri="{FF2B5EF4-FFF2-40B4-BE49-F238E27FC236}">
                <a16:creationId xmlns:a16="http://schemas.microsoft.com/office/drawing/2014/main" id="{DD0DC543-0D66-B90F-5858-6C9962BBE98A}"/>
              </a:ext>
            </a:extLst>
          </p:cNvPr>
          <p:cNvSpPr>
            <a:extLst>
              <a:ext uri="smNativeData">
                <pr:smNativeData xmlns:mc="http://schemas.openxmlformats.org/markup-compatibility/2006" xmlns:p14="http://schemas.microsoft.com/office/powerpoint/2010/main" xmlns:p15="http://schemas.microsoft.com/office/powerpoint/2012/main" xmlns:pr="smNativeData" xmlns="smNativeData" val="SMDATA_15_reRYaBMAAAAlAAAACgAAAA0A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BAAAAAwAAAAAAAAkZAAAAAQAAACMAAAAjAAAAIwAAAB4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u+DjBf///wEAAAAAAAAAAAAAAAAAAAAAAAAAAAAAAAAAAAAAAAAAAAAAAAJ/f38AgICAA8zMzADAwP8Af39/AAAAAAAAAAAAAAAAAAAAAAAAAAAAIQAAABgAAAAUAAAAQhwAACIJAABCHAAA6iUAABAAAAAmAAAACAAAAP//////////"/>
              </a:ext>
            </a:extLst>
          </p:cNvSpPr>
          <p:nvPr/>
        </p:nvSpPr>
        <p:spPr>
          <a:xfrm flipH="1">
            <a:off x="4549140" y="1695218"/>
            <a:ext cx="18096" cy="4100830"/>
          </a:xfrm>
          <a:prstGeom prst="line">
            <a:avLst/>
          </a:prstGeom>
          <a:noFill/>
          <a:ln w="15875" cap="flat" cmpd="sng" algn="ctr">
            <a:solidFill>
              <a:schemeClr val="tx1"/>
            </a:solidFill>
            <a:prstDash val="dash"/>
            <a:headEnd type="none"/>
            <a:tailEnd type="none"/>
          </a:ln>
          <a:effectLst/>
        </p:spPr>
        <p:txBody>
          <a:bodyPr vert="horz" wrap="square" lIns="91440" tIns="45720" rIns="91440" bIns="45720" numCol="1" spcCol="215900" anchor="t"/>
          <a:lstStyle/>
          <a:p>
            <a:pPr>
              <a:defRPr lang="ru-ru"/>
            </a:pPr>
            <a:endParaRPr/>
          </a:p>
        </p:txBody>
      </p:sp>
      <p:sp>
        <p:nvSpPr>
          <p:cNvPr id="9" name="Text Box 4">
            <a:extLst>
              <a:ext uri="{FF2B5EF4-FFF2-40B4-BE49-F238E27FC236}">
                <a16:creationId xmlns:a16="http://schemas.microsoft.com/office/drawing/2014/main" id="{AAFC5211-6C3E-D310-0E01-E738A6A8F279}"/>
              </a:ext>
            </a:extLst>
          </p:cNvPr>
          <p:cNvSpPr>
            <a:extLst>
              <a:ext uri="smNativeData">
                <pr:smNativeData xmlns:mc="http://schemas.openxmlformats.org/markup-compatibility/2006" xmlns:p14="http://schemas.microsoft.com/office/powerpoint/2010/main" xmlns:p15="http://schemas.microsoft.com/office/powerpoint/2012/main" xmlns:pr="smNativeData" xmlns="smNativeData" val="SMDATA_15_reRYaBMAAAAlAAAAZAAAAE0A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u+DjBf///wEAAAAAAAAAAAAAAAAAAAAAAAAAAAAAAAAAAAAAAAAAAAAAAAJ/f38AgICAA8zMzADAwP8Af39/AAAAAAAAAAAAAAAAAAAAAAAAAAAAIQAAABgAAAAUAAAABB0AAHogAADDNwAAuSYAABAgAAAmAAAACAAAAP//////////"/>
              </a:ext>
            </a:extLst>
          </p:cNvSpPr>
          <p:nvPr/>
        </p:nvSpPr>
        <p:spPr>
          <a:xfrm>
            <a:off x="4787265" y="4863233"/>
            <a:ext cx="4132450" cy="1015365"/>
          </a:xfrm>
          <a:prstGeom prst="rect">
            <a:avLst/>
          </a:prstGeom>
          <a:noFill/>
          <a:ln>
            <a:noFill/>
          </a:ln>
          <a:effectLst/>
        </p:spPr>
        <p:txBody>
          <a:bodyPr vert="horz" wrap="square" lIns="91440" tIns="45720" rIns="91440" bIns="45720" numCol="1" spcCol="215900" anchor="t"/>
          <a:lstStyle>
            <a:lvl1pPr>
              <a:spcBef>
                <a:spcPts val="0"/>
              </a:spcBef>
              <a:buChar char="•"/>
              <a:defRPr lang="ru-ru" sz="3200" cap="none">
                <a:solidFill>
                  <a:schemeClr val="tx1"/>
                </a:solidFill>
                <a:latin typeface="Arial" pitchFamily="2" charset="0"/>
                <a:ea typeface="Arial" pitchFamily="2" charset="0"/>
                <a:cs typeface="Arial" pitchFamily="2" charset="0"/>
              </a:defRPr>
            </a:lvl1pPr>
            <a:lvl2pPr marL="742950" indent="-285750">
              <a:spcBef>
                <a:spcPts val="0"/>
              </a:spcBef>
              <a:buChar char="–"/>
              <a:defRPr lang="ru-ru" sz="2800" cap="none">
                <a:solidFill>
                  <a:schemeClr val="tx1"/>
                </a:solidFill>
                <a:latin typeface="Arial" pitchFamily="2" charset="0"/>
                <a:ea typeface="Arial" pitchFamily="2" charset="0"/>
                <a:cs typeface="Arial" pitchFamily="2" charset="0"/>
              </a:defRPr>
            </a:lvl2pPr>
            <a:lvl3pPr marL="1143000" indent="-228600">
              <a:spcBef>
                <a:spcPts val="0"/>
              </a:spcBef>
              <a:buChar char="•"/>
              <a:defRPr lang="ru-ru" sz="2400" cap="none">
                <a:solidFill>
                  <a:schemeClr val="tx1"/>
                </a:solidFill>
                <a:latin typeface="Arial" pitchFamily="2" charset="0"/>
                <a:ea typeface="Arial" pitchFamily="2" charset="0"/>
                <a:cs typeface="Arial" pitchFamily="2" charset="0"/>
              </a:defRPr>
            </a:lvl3pPr>
            <a:lvl4pPr marL="1600200" indent="-228600">
              <a:spcBef>
                <a:spcPts val="0"/>
              </a:spcBef>
              <a:buChar char="–"/>
              <a:defRPr lang="ru-ru" sz="2000" cap="none">
                <a:solidFill>
                  <a:schemeClr val="tx1"/>
                </a:solidFill>
                <a:latin typeface="Arial" pitchFamily="2" charset="0"/>
                <a:ea typeface="Arial" pitchFamily="2" charset="0"/>
                <a:cs typeface="Arial" pitchFamily="2" charset="0"/>
              </a:defRPr>
            </a:lvl4pPr>
            <a:lvl5pPr marL="2057400" indent="-228600">
              <a:spcBef>
                <a:spcPts val="0"/>
              </a:spcBef>
              <a:buChar char="»"/>
              <a:defRPr lang="ru-ru" sz="2000" cap="none">
                <a:solidFill>
                  <a:schemeClr val="tx1"/>
                </a:solidFill>
                <a:latin typeface="Arial" pitchFamily="2" charset="0"/>
                <a:ea typeface="Arial" pitchFamily="2" charset="0"/>
                <a:cs typeface="Arial" pitchFamily="2" charset="0"/>
              </a:defRPr>
            </a:lvl5pPr>
            <a:lvl6pPr marL="25146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6pPr>
            <a:lvl7pPr marL="29718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7pPr>
            <a:lvl8pPr marL="34290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8pPr>
            <a:lvl9pPr marL="38862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9pPr>
          </a:lstStyle>
          <a:p>
            <a:pPr algn="ctr">
              <a:spcBef>
                <a:spcPts val="0"/>
              </a:spcBef>
              <a:spcAft>
                <a:spcPts val="720"/>
              </a:spcAft>
              <a:buNone/>
              <a:defRPr lang="ru-ru" cap="none">
                <a:solidFill>
                  <a:srgbClr val="000000"/>
                </a:solidFill>
              </a:defRPr>
            </a:pPr>
            <a:r>
              <a:rPr lang="en-us" sz="2000" cap="none" dirty="0"/>
              <a:t>Neighboring monomers </a:t>
            </a:r>
            <a:r>
              <a:rPr lang="en-us" sz="2000" i="1" cap="none" dirty="0"/>
              <a:t>along a chain</a:t>
            </a:r>
            <a:r>
              <a:rPr lang="en-us" sz="2000" cap="none" dirty="0"/>
              <a:t> are mostly neighbors </a:t>
            </a:r>
            <a:r>
              <a:rPr lang="en-us" sz="2000" i="1" cap="none" dirty="0"/>
              <a:t>in space </a:t>
            </a:r>
            <a:r>
              <a:rPr lang="en-us" sz="2000" cap="none" dirty="0"/>
              <a:t>and are weakly entangled</a:t>
            </a:r>
            <a:endParaRPr lang="ru-ru" sz="2000" cap="none" dirty="0"/>
          </a:p>
        </p:txBody>
      </p:sp>
      <p:sp>
        <p:nvSpPr>
          <p:cNvPr id="10" name="Text Box 5">
            <a:extLst>
              <a:ext uri="{FF2B5EF4-FFF2-40B4-BE49-F238E27FC236}">
                <a16:creationId xmlns:a16="http://schemas.microsoft.com/office/drawing/2014/main" id="{D504BFF8-51A1-565C-1D30-6677CAD14404}"/>
              </a:ext>
            </a:extLst>
          </p:cNvPr>
          <p:cNvSpPr>
            <a:extLst>
              <a:ext uri="smNativeData">
                <pr:smNativeData xmlns:mc="http://schemas.openxmlformats.org/markup-compatibility/2006" xmlns:p14="http://schemas.microsoft.com/office/powerpoint/2010/main" xmlns:p15="http://schemas.microsoft.com/office/powerpoint/2012/main" xmlns:pr="smNativeData" xmlns="smNativeData" val="SMDATA_15_reRYaBMAAAAlAAAAZAAAAE0A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u+DjBf///wEAAAAAAAAAAAAAAAAAAAAAAAAAAAAAAAAAAAAAAAAAAAAAAAJ/f38AgICAA8zMzADAwP8Af39/AAAAAAAAAAAAAAAAAAAAAAAAAAAAIQAAABgAAAAUAAAANgQAAHogAAB4GQAAuSYAABAgAAAmAAAACAAAAP//////////"/>
              </a:ext>
            </a:extLst>
          </p:cNvSpPr>
          <p:nvPr/>
        </p:nvSpPr>
        <p:spPr>
          <a:xfrm>
            <a:off x="551993" y="4863233"/>
            <a:ext cx="3517721" cy="1015365"/>
          </a:xfrm>
          <a:prstGeom prst="rect">
            <a:avLst/>
          </a:prstGeom>
          <a:noFill/>
          <a:ln>
            <a:noFill/>
          </a:ln>
          <a:effectLst/>
        </p:spPr>
        <p:txBody>
          <a:bodyPr vert="horz" wrap="square" lIns="91440" tIns="45720" rIns="91440" bIns="45720" numCol="1" spcCol="215900" anchor="t"/>
          <a:lstStyle>
            <a:lvl1pPr>
              <a:spcBef>
                <a:spcPts val="0"/>
              </a:spcBef>
              <a:buChar char="•"/>
              <a:defRPr lang="ru-ru" sz="3200" cap="none">
                <a:solidFill>
                  <a:schemeClr val="tx1"/>
                </a:solidFill>
                <a:latin typeface="Arial" pitchFamily="2" charset="0"/>
                <a:ea typeface="Arial" pitchFamily="2" charset="0"/>
                <a:cs typeface="Arial" pitchFamily="2" charset="0"/>
              </a:defRPr>
            </a:lvl1pPr>
            <a:lvl2pPr marL="742950" indent="-285750">
              <a:spcBef>
                <a:spcPts val="0"/>
              </a:spcBef>
              <a:buChar char="–"/>
              <a:defRPr lang="ru-ru" sz="2800" cap="none">
                <a:solidFill>
                  <a:schemeClr val="tx1"/>
                </a:solidFill>
                <a:latin typeface="Arial" pitchFamily="2" charset="0"/>
                <a:ea typeface="Arial" pitchFamily="2" charset="0"/>
                <a:cs typeface="Arial" pitchFamily="2" charset="0"/>
              </a:defRPr>
            </a:lvl2pPr>
            <a:lvl3pPr marL="1143000" indent="-228600">
              <a:spcBef>
                <a:spcPts val="0"/>
              </a:spcBef>
              <a:buChar char="•"/>
              <a:defRPr lang="ru-ru" sz="2400" cap="none">
                <a:solidFill>
                  <a:schemeClr val="tx1"/>
                </a:solidFill>
                <a:latin typeface="Arial" pitchFamily="2" charset="0"/>
                <a:ea typeface="Arial" pitchFamily="2" charset="0"/>
                <a:cs typeface="Arial" pitchFamily="2" charset="0"/>
              </a:defRPr>
            </a:lvl3pPr>
            <a:lvl4pPr marL="1600200" indent="-228600">
              <a:spcBef>
                <a:spcPts val="0"/>
              </a:spcBef>
              <a:buChar char="–"/>
              <a:defRPr lang="ru-ru" sz="2000" cap="none">
                <a:solidFill>
                  <a:schemeClr val="tx1"/>
                </a:solidFill>
                <a:latin typeface="Arial" pitchFamily="2" charset="0"/>
                <a:ea typeface="Arial" pitchFamily="2" charset="0"/>
                <a:cs typeface="Arial" pitchFamily="2" charset="0"/>
              </a:defRPr>
            </a:lvl4pPr>
            <a:lvl5pPr marL="2057400" indent="-228600">
              <a:spcBef>
                <a:spcPts val="0"/>
              </a:spcBef>
              <a:buChar char="»"/>
              <a:defRPr lang="ru-ru" sz="2000" cap="none">
                <a:solidFill>
                  <a:schemeClr val="tx1"/>
                </a:solidFill>
                <a:latin typeface="Arial" pitchFamily="2" charset="0"/>
                <a:ea typeface="Arial" pitchFamily="2" charset="0"/>
                <a:cs typeface="Arial" pitchFamily="2" charset="0"/>
              </a:defRPr>
            </a:lvl5pPr>
            <a:lvl6pPr marL="25146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6pPr>
            <a:lvl7pPr marL="29718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7pPr>
            <a:lvl8pPr marL="34290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8pPr>
            <a:lvl9pPr marL="38862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9pPr>
          </a:lstStyle>
          <a:p>
            <a:pPr algn="ctr">
              <a:spcBef>
                <a:spcPts val="0"/>
              </a:spcBef>
              <a:buNone/>
              <a:defRPr lang="ru-ru" cap="none">
                <a:solidFill>
                  <a:srgbClr val="000000"/>
                </a:solidFill>
              </a:defRPr>
            </a:pPr>
            <a:r>
              <a:rPr lang="en-us" sz="2000" cap="none" dirty="0"/>
              <a:t>Different chain parts penetrate into each other forming quasi-entanglements</a:t>
            </a:r>
            <a:endParaRPr lang="ru-ru" sz="2000" cap="none" dirty="0"/>
          </a:p>
        </p:txBody>
      </p:sp>
      <p:pic>
        <p:nvPicPr>
          <p:cNvPr id="11" name="Picture 2" descr="imb_f1">
            <a:extLst>
              <a:ext uri="{FF2B5EF4-FFF2-40B4-BE49-F238E27FC236}">
                <a16:creationId xmlns:a16="http://schemas.microsoft.com/office/drawing/2014/main" id="{DBD7F85A-895E-74A2-F0CD-392D59F4EAF2}"/>
              </a:ext>
            </a:extLst>
          </p:cNvPr>
          <p:cNvPicPr>
            <a:picLocks noChangeAspect="1"/>
            <a:extLst>
              <a:ext uri="smNativeData">
                <pr:smNativeData xmlns:mc="http://schemas.openxmlformats.org/markup-compatibility/2006" xmlns:p14="http://schemas.microsoft.com/office/powerpoint/2010/main" xmlns:p15="http://schemas.microsoft.com/office/powerpoint/2012/main" xmlns:pr="smNativeData" xmlns="smNativeData" val="SMDATA_17_reRYaBMAAAAlAAAAEQAAAC0A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AcAAAA4AAAAAAAAAAAAAAAAAAAA////AAAAAAAAAAAAAAAAAAAAAAAAAAAAMQQAAAAAAACQAQAALQAAAAAAAAAjAAAABAAAAGQAAAAXAAAAFAAAAAAAAAAAAAAA/38AAP9/AAAAAAAACQAAAAQAAAAwobwF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Lvg4wX///8BAAAAAAAAAAAAAAAAAAAAAAAAAAAAAAAAAAAAAAAAAAAAAAACf39/AICAgAPMzMwAwMD/AH9/fwAAAAAAAAAAAAAAAAD///8AAAAAACEAAAAYAAAAFAAAADYEAAAiCQAAXTQAANUeAAAQAAAAJgAAAAgAAAD//////////w=="/>
              </a:ext>
            </a:extLst>
          </p:cNvPicPr>
          <p:nvPr/>
        </p:nvPicPr>
        <p:blipFill>
          <a:blip r:embed="rId2">
            <a:lum contrast="75000"/>
          </a:blip>
          <a:srcRect l="51776" t="15589" r="12796" b="22678"/>
          <a:stretch>
            <a:fillRect/>
          </a:stretch>
        </p:blipFill>
        <p:spPr>
          <a:xfrm>
            <a:off x="5352842" y="1993033"/>
            <a:ext cx="2878663" cy="2532062"/>
          </a:xfrm>
          <a:prstGeom prst="rect">
            <a:avLst/>
          </a:prstGeom>
          <a:noFill/>
          <a:ln>
            <a:noFill/>
          </a:ln>
          <a:effectLst/>
        </p:spPr>
      </p:pic>
      <p:sp>
        <p:nvSpPr>
          <p:cNvPr id="12" name="TextBox 11">
            <a:extLst>
              <a:ext uri="{FF2B5EF4-FFF2-40B4-BE49-F238E27FC236}">
                <a16:creationId xmlns:a16="http://schemas.microsoft.com/office/drawing/2014/main" id="{4F82BCE6-0D92-C071-DD13-C34006A5030F}"/>
              </a:ext>
            </a:extLst>
          </p:cNvPr>
          <p:cNvSpPr txBox="1"/>
          <p:nvPr/>
        </p:nvSpPr>
        <p:spPr>
          <a:xfrm>
            <a:off x="1558290" y="1965974"/>
            <a:ext cx="1466870" cy="2400657"/>
          </a:xfrm>
          <a:prstGeom prst="rect">
            <a:avLst/>
          </a:prstGeom>
          <a:noFill/>
        </p:spPr>
        <p:txBody>
          <a:bodyPr wrap="square" rtlCol="0">
            <a:spAutoFit/>
          </a:bodyPr>
          <a:lstStyle/>
          <a:p>
            <a:r>
              <a:rPr lang="en-US" sz="15000" dirty="0">
                <a:solidFill>
                  <a:srgbClr val="FF0000"/>
                </a:solidFill>
                <a:latin typeface="+mn-ea"/>
                <a:ea typeface="+mn-ea"/>
                <a:cs typeface="Quire Sans" panose="020B0502040204020203" pitchFamily="34" charset="0"/>
              </a:rPr>
              <a:t>X</a:t>
            </a:r>
            <a:endParaRPr lang="en-150" sz="15000" dirty="0">
              <a:solidFill>
                <a:srgbClr val="FF0000"/>
              </a:solidFill>
              <a:latin typeface="+mn-ea"/>
              <a:ea typeface="+mn-ea"/>
              <a:cs typeface="Quire Sans"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F56530A-ED5B-E90D-3C89-F5B7C540E1A8}"/>
              </a:ext>
            </a:extLst>
          </p:cNvPr>
          <p:cNvSpPr txBox="1"/>
          <p:nvPr/>
        </p:nvSpPr>
        <p:spPr>
          <a:xfrm>
            <a:off x="805295" y="5894754"/>
            <a:ext cx="7556269" cy="369332"/>
          </a:xfrm>
          <a:prstGeom prst="rect">
            <a:avLst/>
          </a:prstGeom>
          <a:noFill/>
        </p:spPr>
        <p:txBody>
          <a:bodyPr wrap="square">
            <a:spAutoFit/>
          </a:bodyPr>
          <a:lstStyle/>
          <a:p>
            <a:pPr marL="0" marR="0" indent="0" algn="ctr" defTabSz="914400">
              <a:lnSpc>
                <a:spcPct val="100000"/>
              </a:lnSpc>
              <a:spcBef>
                <a:spcPts val="0"/>
              </a:spcBef>
              <a:spcAft>
                <a:spcPts val="0"/>
              </a:spcAft>
              <a:buNone/>
              <a:tabLst/>
              <a:defRPr lang="ru-ru" sz="3200" cap="none"/>
            </a:pPr>
            <a:r>
              <a:rPr lang="ru-ru" sz="1800" cap="none" dirty="0">
                <a:latin typeface="Arial" panose="020B0604020202020204" pitchFamily="34" charset="0"/>
                <a:cs typeface="Arial" panose="020B0604020202020204" pitchFamily="34" charset="0"/>
              </a:rPr>
              <a:t>M. </a:t>
            </a:r>
            <a:r>
              <a:rPr lang="ru-ru" sz="1800" cap="none" dirty="0" err="1">
                <a:latin typeface="Arial" panose="020B0604020202020204" pitchFamily="34" charset="0"/>
                <a:cs typeface="Arial" panose="020B0604020202020204" pitchFamily="34" charset="0"/>
              </a:rPr>
              <a:t>Imakaev</a:t>
            </a:r>
            <a:r>
              <a:rPr lang="ru-ru" sz="1800" cap="none" dirty="0">
                <a:latin typeface="Arial" panose="020B0604020202020204" pitchFamily="34" charset="0"/>
                <a:cs typeface="Arial" panose="020B0604020202020204" pitchFamily="34" charset="0"/>
              </a:rPr>
              <a:t>, K. </a:t>
            </a:r>
            <a:r>
              <a:rPr lang="ru-ru" sz="1800" cap="none" dirty="0" err="1">
                <a:latin typeface="Arial" panose="020B0604020202020204" pitchFamily="34" charset="0"/>
                <a:cs typeface="Arial" panose="020B0604020202020204" pitchFamily="34" charset="0"/>
              </a:rPr>
              <a:t>Tchourine</a:t>
            </a:r>
            <a:r>
              <a:rPr lang="ru-ru" sz="1800" cap="none" dirty="0">
                <a:latin typeface="Arial" panose="020B0604020202020204" pitchFamily="34" charset="0"/>
                <a:cs typeface="Arial" panose="020B0604020202020204" pitchFamily="34" charset="0"/>
              </a:rPr>
              <a:t>, S.N., L. </a:t>
            </a:r>
            <a:r>
              <a:rPr lang="ru-ru" sz="1800" cap="none" dirty="0" err="1">
                <a:latin typeface="Arial" panose="020B0604020202020204" pitchFamily="34" charset="0"/>
                <a:cs typeface="Arial" panose="020B0604020202020204" pitchFamily="34" charset="0"/>
              </a:rPr>
              <a:t>Mirny</a:t>
            </a:r>
            <a:r>
              <a:rPr lang="ru-ru" sz="1800" cap="none" dirty="0">
                <a:latin typeface="Arial" panose="020B0604020202020204" pitchFamily="34" charset="0"/>
                <a:cs typeface="Arial" panose="020B0604020202020204" pitchFamily="34" charset="0"/>
              </a:rPr>
              <a:t> (Soft </a:t>
            </a:r>
            <a:r>
              <a:rPr lang="ru-ru" sz="1800" cap="none" dirty="0" err="1">
                <a:latin typeface="Arial" panose="020B0604020202020204" pitchFamily="34" charset="0"/>
                <a:cs typeface="Arial" panose="020B0604020202020204" pitchFamily="34" charset="0"/>
              </a:rPr>
              <a:t>Matter</a:t>
            </a:r>
            <a:r>
              <a:rPr lang="ru-ru" sz="1800" cap="none" dirty="0">
                <a:latin typeface="Arial" panose="020B0604020202020204" pitchFamily="34" charset="0"/>
                <a:cs typeface="Arial" panose="020B0604020202020204" pitchFamily="34" charset="0"/>
              </a:rPr>
              <a:t>, 2014)</a:t>
            </a:r>
          </a:p>
        </p:txBody>
      </p:sp>
      <p:sp>
        <p:nvSpPr>
          <p:cNvPr id="8" name="Text Box 2">
            <a:extLst>
              <a:ext uri="{FF2B5EF4-FFF2-40B4-BE49-F238E27FC236}">
                <a16:creationId xmlns:a16="http://schemas.microsoft.com/office/drawing/2014/main" id="{AA20D529-34C5-BCDB-BD65-C464BF603E60}"/>
              </a:ext>
            </a:extLst>
          </p:cNvPr>
          <p:cNvSpPr>
            <a:extLst>
              <a:ext uri="smNativeData">
                <pr:smNativeData xmlns="smNativeData" xmlns:pr="smNativeData" xmlns:p15="http://schemas.microsoft.com/office/powerpoint/2012/main" xmlns:p14="http://schemas.microsoft.com/office/powerpoint/2010/main" xmlns:mc="http://schemas.openxmlformats.org/markup-compatibility/2006" val="SMDATA_15_reRYaBMAAAAlAAAAZAAAAE0A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u+DjBf///wEAAAAAAAAAAAAAAAAAAAAAAAAAAAAAAAAAAAAAAAAAAAAAAAJ/f38AgICAA8zMzADAwP8Af39/AAAAAAAAAAAAAAAAAAAAAAAAAAAAIQAAABgAAAAUAAAAkgIAACoBAADSNQAARgYAABAgAAAmAAAACAAAAP//////////"/>
              </a:ext>
            </a:extLst>
          </p:cNvSpPr>
          <p:nvPr/>
        </p:nvSpPr>
        <p:spPr>
          <a:xfrm>
            <a:off x="417830" y="189230"/>
            <a:ext cx="8331200" cy="830580"/>
          </a:xfrm>
          <a:prstGeom prst="rect">
            <a:avLst/>
          </a:prstGeom>
          <a:noFill/>
          <a:ln>
            <a:noFill/>
          </a:ln>
          <a:effectLst/>
        </p:spPr>
        <p:txBody>
          <a:bodyPr vert="horz" wrap="square" lIns="91440" tIns="45720" rIns="91440" bIns="45720" numCol="1" spcCol="215900" anchor="t"/>
          <a:lstStyle>
            <a:lvl1pPr>
              <a:spcBef>
                <a:spcPts val="0"/>
              </a:spcBef>
              <a:buChar char="•"/>
              <a:defRPr lang="ru-ru" sz="3200" cap="none">
                <a:solidFill>
                  <a:schemeClr val="tx1"/>
                </a:solidFill>
                <a:latin typeface="Arial" pitchFamily="2" charset="0"/>
                <a:ea typeface="Arial" pitchFamily="2" charset="0"/>
                <a:cs typeface="Arial" pitchFamily="2" charset="0"/>
              </a:defRPr>
            </a:lvl1pPr>
            <a:lvl2pPr marL="742950" indent="-285750">
              <a:spcBef>
                <a:spcPts val="0"/>
              </a:spcBef>
              <a:buChar char="–"/>
              <a:defRPr lang="ru-ru" sz="2800" cap="none">
                <a:solidFill>
                  <a:schemeClr val="tx1"/>
                </a:solidFill>
                <a:latin typeface="Arial" pitchFamily="2" charset="0"/>
                <a:ea typeface="Arial" pitchFamily="2" charset="0"/>
                <a:cs typeface="Arial" pitchFamily="2" charset="0"/>
              </a:defRPr>
            </a:lvl2pPr>
            <a:lvl3pPr marL="1143000" indent="-228600">
              <a:spcBef>
                <a:spcPts val="0"/>
              </a:spcBef>
              <a:buChar char="•"/>
              <a:defRPr lang="ru-ru" sz="2400" cap="none">
                <a:solidFill>
                  <a:schemeClr val="tx1"/>
                </a:solidFill>
                <a:latin typeface="Arial" pitchFamily="2" charset="0"/>
                <a:ea typeface="Arial" pitchFamily="2" charset="0"/>
                <a:cs typeface="Arial" pitchFamily="2" charset="0"/>
              </a:defRPr>
            </a:lvl3pPr>
            <a:lvl4pPr marL="1600200" indent="-228600">
              <a:spcBef>
                <a:spcPts val="0"/>
              </a:spcBef>
              <a:buChar char="–"/>
              <a:defRPr lang="ru-ru" sz="2000" cap="none">
                <a:solidFill>
                  <a:schemeClr val="tx1"/>
                </a:solidFill>
                <a:latin typeface="Arial" pitchFamily="2" charset="0"/>
                <a:ea typeface="Arial" pitchFamily="2" charset="0"/>
                <a:cs typeface="Arial" pitchFamily="2" charset="0"/>
              </a:defRPr>
            </a:lvl4pPr>
            <a:lvl5pPr marL="2057400" indent="-228600">
              <a:spcBef>
                <a:spcPts val="0"/>
              </a:spcBef>
              <a:buChar char="»"/>
              <a:defRPr lang="ru-ru" sz="2000" cap="none">
                <a:solidFill>
                  <a:schemeClr val="tx1"/>
                </a:solidFill>
                <a:latin typeface="Arial" pitchFamily="2" charset="0"/>
                <a:ea typeface="Arial" pitchFamily="2" charset="0"/>
                <a:cs typeface="Arial" pitchFamily="2" charset="0"/>
              </a:defRPr>
            </a:lvl5pPr>
            <a:lvl6pPr marL="25146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6pPr>
            <a:lvl7pPr marL="29718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7pPr>
            <a:lvl8pPr marL="34290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8pPr>
            <a:lvl9pPr marL="38862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9pPr>
          </a:lstStyle>
          <a:p>
            <a:pPr algn="ctr">
              <a:spcBef>
                <a:spcPts val="0"/>
              </a:spcBef>
              <a:buNone/>
              <a:defRPr lang="ru-ru"/>
            </a:pPr>
            <a:r>
              <a:rPr lang="en-us" sz="2400" cap="none" dirty="0"/>
              <a:t>How can a linear chain be tightly packed in space so that each part would be (almost) unknotted?</a:t>
            </a:r>
          </a:p>
        </p:txBody>
      </p:sp>
      <p:grpSp>
        <p:nvGrpSpPr>
          <p:cNvPr id="10" name="Группа 9">
            <a:extLst>
              <a:ext uri="{FF2B5EF4-FFF2-40B4-BE49-F238E27FC236}">
                <a16:creationId xmlns:a16="http://schemas.microsoft.com/office/drawing/2014/main" id="{B97AB18A-09ED-F459-7F38-3F6FA0B6D54E}"/>
              </a:ext>
            </a:extLst>
          </p:cNvPr>
          <p:cNvGrpSpPr/>
          <p:nvPr/>
        </p:nvGrpSpPr>
        <p:grpSpPr>
          <a:xfrm>
            <a:off x="600710" y="1941425"/>
            <a:ext cx="7942580" cy="3163570"/>
            <a:chOff x="600710" y="1941425"/>
            <a:chExt cx="7942580" cy="3163570"/>
          </a:xfrm>
        </p:grpSpPr>
        <p:pic>
          <p:nvPicPr>
            <p:cNvPr id="4" name="Рисунок 2"/>
            <p:cNvPicPr>
              <a:picLocks noChangeAspect="1"/>
              <a:extLst>
                <a:ext uri="smNativeData">
                  <pr:smNativeData xmlns="smNativeData" xmlns:pr="smNativeData" xmlns:p15="http://schemas.microsoft.com/office/powerpoint/2012/main" xmlns:p14="http://schemas.microsoft.com/office/powerpoint/2010/main" xmlns:mc="http://schemas.openxmlformats.org/markup-compatibility/2006" val="SMDATA_17_reRYaBMAAAAlAAAAEQAAAC0A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AcAAAA4AAAAAAAAAAAAAAAAAAAA////AAAAAAAAAAAAAAAAAAAAAAAAAAAAAAAAAAAAAABkAAAAZAAAAAAAAAAjAAAABAAAAGQAAAAXAAAAFAAAAAAAAAAAAAAA/38AAP9/AAAAAAAACQAAAAQAAAAA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Lvg4wX///8BAAAAAAAAAAAAAAAAAAAAAAAAAAAAAAAAAAAAAAAAAAAAAAACf39/AICAgAPMzMwAwMD/AH9/fwAAAAAAAAAAAAAAAAD///8AAAAAACEAAAAYAAAAFAAAALIDAABdCwAAjjQAANMeAAAQAAAAJgAAAAgAAAD//////////w=="/>
                </a:ext>
              </a:extLst>
            </p:cNvPicPr>
            <p:nvPr/>
          </p:nvPicPr>
          <p:blipFill>
            <a:blip r:embed="rId2"/>
            <a:stretch>
              <a:fillRect/>
            </a:stretch>
          </p:blipFill>
          <p:spPr>
            <a:xfrm>
              <a:off x="600710" y="1941425"/>
              <a:ext cx="7942580" cy="3163570"/>
            </a:xfrm>
            <a:prstGeom prst="rect">
              <a:avLst/>
            </a:prstGeom>
            <a:noFill/>
            <a:ln>
              <a:noFill/>
            </a:ln>
            <a:effectLst/>
          </p:spPr>
        </p:pic>
        <p:sp>
          <p:nvSpPr>
            <p:cNvPr id="9" name="Прямоугольник: скругленные углы 8">
              <a:extLst>
                <a:ext uri="{FF2B5EF4-FFF2-40B4-BE49-F238E27FC236}">
                  <a16:creationId xmlns:a16="http://schemas.microsoft.com/office/drawing/2014/main" id="{7D55E178-9CE1-F07B-34AB-731879B18D5D}"/>
                </a:ext>
              </a:extLst>
            </p:cNvPr>
            <p:cNvSpPr/>
            <p:nvPr/>
          </p:nvSpPr>
          <p:spPr>
            <a:xfrm>
              <a:off x="1734589" y="4272741"/>
              <a:ext cx="526473" cy="20504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2"/>
          <p:cNvSpPr>
            <a:extLst>
              <a:ext uri="smNativeData">
                <pr:smNativeData xmlns="smNativeData" xmlns:pr="smNativeData" xmlns:p15="http://schemas.microsoft.com/office/powerpoint/2012/main" xmlns:p14="http://schemas.microsoft.com/office/powerpoint/2010/main" xmlns:mc="http://schemas.openxmlformats.org/markup-compatibility/2006" val="SMDATA_15_reRYaBMAAAAlAAAAZAAAAE0A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G5nPSI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u+DjBf///wEAAAAAAAAAAAAAAAAAAAAAAAAAAAAAAAAAAAAAAAAAAAAAAAJ/f38AgICAA8zMzADAwP8Af39/AAAAAAAAAAAAAAAAAAAAAAAAAAAAIQAAABgAAAAUAAAAkgIAACoBAADSNQAARgYAABAgAAAmAAAACAAAAP//////////"/>
              </a:ext>
            </a:extLst>
          </p:cNvSpPr>
          <p:nvPr/>
        </p:nvSpPr>
        <p:spPr>
          <a:xfrm>
            <a:off x="417830" y="189230"/>
            <a:ext cx="8331200" cy="830580"/>
          </a:xfrm>
          <a:prstGeom prst="rect">
            <a:avLst/>
          </a:prstGeom>
          <a:noFill/>
          <a:ln>
            <a:noFill/>
          </a:ln>
          <a:effectLst/>
        </p:spPr>
        <p:txBody>
          <a:bodyPr vert="horz" wrap="square" lIns="91440" tIns="45720" rIns="91440" bIns="45720" numCol="1" spcCol="215900" anchor="t"/>
          <a:lstStyle>
            <a:lvl1pPr>
              <a:spcBef>
                <a:spcPts val="0"/>
              </a:spcBef>
              <a:buChar char="•"/>
              <a:defRPr lang="ru-ru" sz="3200" cap="none">
                <a:solidFill>
                  <a:schemeClr val="tx1"/>
                </a:solidFill>
                <a:latin typeface="Arial" pitchFamily="2" charset="0"/>
                <a:ea typeface="Arial" pitchFamily="2" charset="0"/>
                <a:cs typeface="Arial" pitchFamily="2" charset="0"/>
              </a:defRPr>
            </a:lvl1pPr>
            <a:lvl2pPr marL="742950" indent="-285750">
              <a:spcBef>
                <a:spcPts val="0"/>
              </a:spcBef>
              <a:buChar char="–"/>
              <a:defRPr lang="ru-ru" sz="2800" cap="none">
                <a:solidFill>
                  <a:schemeClr val="tx1"/>
                </a:solidFill>
                <a:latin typeface="Arial" pitchFamily="2" charset="0"/>
                <a:ea typeface="Arial" pitchFamily="2" charset="0"/>
                <a:cs typeface="Arial" pitchFamily="2" charset="0"/>
              </a:defRPr>
            </a:lvl2pPr>
            <a:lvl3pPr marL="1143000" indent="-228600">
              <a:spcBef>
                <a:spcPts val="0"/>
              </a:spcBef>
              <a:buChar char="•"/>
              <a:defRPr lang="ru-ru" sz="2400" cap="none">
                <a:solidFill>
                  <a:schemeClr val="tx1"/>
                </a:solidFill>
                <a:latin typeface="Arial" pitchFamily="2" charset="0"/>
                <a:ea typeface="Arial" pitchFamily="2" charset="0"/>
                <a:cs typeface="Arial" pitchFamily="2" charset="0"/>
              </a:defRPr>
            </a:lvl3pPr>
            <a:lvl4pPr marL="1600200" indent="-228600">
              <a:spcBef>
                <a:spcPts val="0"/>
              </a:spcBef>
              <a:buChar char="–"/>
              <a:defRPr lang="ru-ru" sz="2000" cap="none">
                <a:solidFill>
                  <a:schemeClr val="tx1"/>
                </a:solidFill>
                <a:latin typeface="Arial" pitchFamily="2" charset="0"/>
                <a:ea typeface="Arial" pitchFamily="2" charset="0"/>
                <a:cs typeface="Arial" pitchFamily="2" charset="0"/>
              </a:defRPr>
            </a:lvl4pPr>
            <a:lvl5pPr marL="2057400" indent="-228600">
              <a:spcBef>
                <a:spcPts val="0"/>
              </a:spcBef>
              <a:buChar char="»"/>
              <a:defRPr lang="ru-ru" sz="2000" cap="none">
                <a:solidFill>
                  <a:schemeClr val="tx1"/>
                </a:solidFill>
                <a:latin typeface="Arial" pitchFamily="2" charset="0"/>
                <a:ea typeface="Arial" pitchFamily="2" charset="0"/>
                <a:cs typeface="Arial" pitchFamily="2" charset="0"/>
              </a:defRPr>
            </a:lvl5pPr>
            <a:lvl6pPr marL="25146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6pPr>
            <a:lvl7pPr marL="29718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7pPr>
            <a:lvl8pPr marL="34290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8pPr>
            <a:lvl9pPr marL="38862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9pPr>
          </a:lstStyle>
          <a:p>
            <a:pPr algn="ctr">
              <a:spcBef>
                <a:spcPts val="0"/>
              </a:spcBef>
              <a:buNone/>
              <a:defRPr lang="ru-ru"/>
            </a:pPr>
            <a:r>
              <a:rPr lang="en-us" sz="2400" cap="none"/>
              <a:t>How can a linear chain be tightly packed in space so that each part would be (almost) unknotted?</a:t>
            </a:r>
          </a:p>
        </p:txBody>
      </p:sp>
      <p:pic>
        <p:nvPicPr>
          <p:cNvPr id="16" name="Picture 3" descr="all_f3">
            <a:extLst>
              <a:ext uri="{FF2B5EF4-FFF2-40B4-BE49-F238E27FC236}">
                <a16:creationId xmlns:a16="http://schemas.microsoft.com/office/drawing/2014/main" id="{1C8F3B59-E04B-11E1-2221-EDCB7194D032}"/>
              </a:ext>
            </a:extLst>
          </p:cNvPr>
          <p:cNvPicPr>
            <a:picLocks noChangeAspect="1"/>
            <a:extLst>
              <a:ext uri="smNativeData">
                <pr:smNativeData xmlns:mc="http://schemas.openxmlformats.org/markup-compatibility/2006" xmlns:p14="http://schemas.microsoft.com/office/powerpoint/2010/main" xmlns:p15="http://schemas.microsoft.com/office/powerpoint/2012/main" xmlns:pr="smNativeData" xmlns="smNativeData" val="SMDATA_17_reRYaBMAAAAlAAAAEQAAAC0A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AcAAAA4AAAAAAAAAAAAAAAAAAAA////AAAAAAAAAAAAUwYAAAAAAABBHQAAZhUAAPr///9yAAAAZAAAAAAAAAAjAAAABAAAAGQAAAAXAAAAFAAAAAAAAAAAAAAA/38AAP9/AAAAAAAACQAAAAQAAAAA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Lvg4wX///8BAAAAAAAAAAAAAAAAAAAAAAAAAAAAAAAAAAAAAAAAAAAAAAACf39/AICAgAPMzMwAwMD/AH9/fwAAAAAAAAAAAAAAAAD///8AAAAAACEAAAAYAAAAFAAAACgIAACTEAAA6A0AAIYgAAAQAAAAJgAAAAgAAAD//////////w=="/>
              </a:ext>
            </a:extLst>
          </p:cNvPicPr>
          <p:nvPr/>
        </p:nvPicPr>
        <p:blipFill>
          <a:blip r:embed="rId2">
            <a:lum bright="-6000" contrast="12000"/>
          </a:blip>
          <a:srcRect l="16190" r="74890" b="54780"/>
          <a:stretch>
            <a:fillRect/>
          </a:stretch>
        </p:blipFill>
        <p:spPr>
          <a:xfrm>
            <a:off x="1325880" y="1716521"/>
            <a:ext cx="934720" cy="2592705"/>
          </a:xfrm>
          <a:prstGeom prst="rect">
            <a:avLst/>
          </a:prstGeom>
          <a:noFill/>
          <a:ln>
            <a:noFill/>
          </a:ln>
          <a:effectLst/>
        </p:spPr>
      </p:pic>
      <p:pic>
        <p:nvPicPr>
          <p:cNvPr id="17" name="Picture 5" descr="all_f3">
            <a:extLst>
              <a:ext uri="{FF2B5EF4-FFF2-40B4-BE49-F238E27FC236}">
                <a16:creationId xmlns:a16="http://schemas.microsoft.com/office/drawing/2014/main" id="{5884BC33-8BAD-02B4-6C04-36C51548486B}"/>
              </a:ext>
            </a:extLst>
          </p:cNvPr>
          <p:cNvPicPr>
            <a:picLocks noChangeAspect="1"/>
            <a:extLst>
              <a:ext uri="smNativeData">
                <pr:smNativeData xmlns:mc="http://schemas.openxmlformats.org/markup-compatibility/2006" xmlns:p14="http://schemas.microsoft.com/office/powerpoint/2010/main" xmlns:p15="http://schemas.microsoft.com/office/powerpoint/2012/main" xmlns:pr="smNativeData" xmlns="smNativeData" val="SMDATA_17_reRYaBMAAAAlAAAAEQAAAC0A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AcAAAA4AAAAAAAAAAAAAAAAAAAA////AAAAAAAAAAAA5gEAAAAAAACVIwAAZhUAAPr///9yAAAAZAAAAAAAAAAjAAAABAAAAGQAAAAXAAAAFAAAAAAAAAAAAAAA/38AAP9/AAAAAAAACQAAAAQAAAAA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Lvg4wX///8BAAAAAAAAAAAAAAAAAAAAAAAAAAAAAAAAAAAAAAAAAAAAAAACf39/AICAgAPMzMwAwMD/AH9/fwAAAAAAAAAAAAAAAAD///8AAAAAACEAAAAYAAAAFAAAAMMDAACTEAAAYQYAAIYgAAAQAAAAJgAAAAgAAAD//////////w=="/>
              </a:ext>
            </a:extLst>
          </p:cNvPicPr>
          <p:nvPr/>
        </p:nvPicPr>
        <p:blipFill>
          <a:blip r:embed="rId2">
            <a:lum bright="-6000" contrast="12000"/>
          </a:blip>
          <a:srcRect l="4860" r="91090" b="54780"/>
          <a:stretch>
            <a:fillRect/>
          </a:stretch>
        </p:blipFill>
        <p:spPr>
          <a:xfrm>
            <a:off x="611505" y="1716521"/>
            <a:ext cx="425450" cy="2592705"/>
          </a:xfrm>
          <a:prstGeom prst="rect">
            <a:avLst/>
          </a:prstGeom>
          <a:noFill/>
          <a:ln>
            <a:noFill/>
          </a:ln>
          <a:effectLst/>
        </p:spPr>
      </p:pic>
      <p:pic>
        <p:nvPicPr>
          <p:cNvPr id="18" name="Picture 6" descr="all_f3">
            <a:extLst>
              <a:ext uri="{FF2B5EF4-FFF2-40B4-BE49-F238E27FC236}">
                <a16:creationId xmlns:a16="http://schemas.microsoft.com/office/drawing/2014/main" id="{3B937989-AB46-9094-819A-1483B1E22114}"/>
              </a:ext>
            </a:extLst>
          </p:cNvPr>
          <p:cNvPicPr>
            <a:picLocks noChangeAspect="1"/>
            <a:extLst>
              <a:ext uri="smNativeData">
                <pr:smNativeData xmlns:mc="http://schemas.openxmlformats.org/markup-compatibility/2006" xmlns:p14="http://schemas.microsoft.com/office/powerpoint/2010/main" xmlns:p15="http://schemas.microsoft.com/office/powerpoint/2012/main" xmlns:pr="smNativeData" xmlns="smNativeData" val="SMDATA_17_reRYaBMAAAAlAAAAEQAAAC0A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AcAAAA4AAAAAAAAAAAAAAAAAAAA////AAAAAAAAAAAAYgsAAAAAAAAHFQAAZhUAAPr///9yAAAAZAAAAAAAAAAjAAAABAAAAGQAAAAXAAAAFAAAAAAAAAAAAAAA/38AAP9/AAAAAAAACQAAAAQAAAC4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Lvg4wX///8BAAAAAAAAAAAAAAAAAAAAAAAAAAAAAAAAAAAAAAAAAAAAAAACf39/AICAgAPMzMwAwMD/AH9/fwAAAAAAAAAAAAAAAAD///8AAAAAACEAAAAYAAAAFAAAADEQAACTEAAAMxsAAIYgAAAQAAAAJgAAAAgAAAD//////////w=="/>
              </a:ext>
            </a:extLst>
          </p:cNvPicPr>
          <p:nvPr/>
        </p:nvPicPr>
        <p:blipFill>
          <a:blip r:embed="rId2">
            <a:lum bright="-6000" contrast="12000"/>
          </a:blip>
          <a:srcRect l="29140" r="53830" b="54780"/>
          <a:stretch>
            <a:fillRect/>
          </a:stretch>
        </p:blipFill>
        <p:spPr>
          <a:xfrm>
            <a:off x="2632075" y="1716521"/>
            <a:ext cx="1789430" cy="2592705"/>
          </a:xfrm>
          <a:prstGeom prst="rect">
            <a:avLst/>
          </a:prstGeom>
          <a:noFill/>
          <a:ln>
            <a:noFill/>
          </a:ln>
          <a:effectLst/>
        </p:spPr>
      </p:pic>
      <p:sp>
        <p:nvSpPr>
          <p:cNvPr id="19" name="Rectangle 12">
            <a:extLst>
              <a:ext uri="{FF2B5EF4-FFF2-40B4-BE49-F238E27FC236}">
                <a16:creationId xmlns:a16="http://schemas.microsoft.com/office/drawing/2014/main" id="{63C04CBE-4CC3-A274-B0FB-1CA4BA878EA7}"/>
              </a:ext>
            </a:extLst>
          </p:cNvPr>
          <p:cNvSpPr>
            <a:extLst>
              <a:ext uri="smNativeData">
                <pr:smNativeData xmlns:mc="http://schemas.openxmlformats.org/markup-compatibility/2006" xmlns:p14="http://schemas.microsoft.com/office/powerpoint/2010/main" xmlns:p15="http://schemas.microsoft.com/office/powerpoint/2012/main" xmlns:pr="smNativeData" xmlns="smNativeData" val="SMDATA_15_reRYaBMAAAAlAAAAZAAAAA0A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BAAAAAAAAAP8AAABQAAAAAQAAACMAAAAjAAAAIwAAAB4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u+DjBf///wEAAAAAAAAAAAAAAAAAAAAAAAAAAAAAAAAAAAAAAAAAAP8AAAB/f38AgICAA8zMzADAwP8Af39/AAAAAAAAAAAAAAAAAAAAAAAAAAAAIQAAABgAAAAUAAAAUgMAAKkWAABrBgAA4BgAABAgAAAmAAAACAAAAP//////////"/>
              </a:ext>
            </a:extLst>
          </p:cNvSpPr>
          <p:nvPr/>
        </p:nvSpPr>
        <p:spPr>
          <a:xfrm>
            <a:off x="539750" y="2705851"/>
            <a:ext cx="503555" cy="360045"/>
          </a:xfrm>
          <a:prstGeom prst="rect">
            <a:avLst/>
          </a:prstGeom>
          <a:noFill/>
          <a:ln w="50800" cap="flat" cmpd="sng" algn="ctr">
            <a:solidFill>
              <a:srgbClr val="FF0000"/>
            </a:solidFill>
            <a:prstDash val="solid"/>
            <a:headEnd type="none"/>
            <a:tailEnd type="none"/>
          </a:ln>
          <a:effectLst/>
        </p:spPr>
        <p:txBody>
          <a:bodyPr vert="horz" wrap="none" lIns="91440" tIns="45720" rIns="91440" bIns="45720" numCol="1" spcCol="215900" anchor="ctr"/>
          <a:lstStyle>
            <a:lvl1pPr>
              <a:spcBef>
                <a:spcPts val="0"/>
              </a:spcBef>
              <a:buChar char="•"/>
              <a:defRPr lang="ru-ru" sz="3200" cap="none">
                <a:solidFill>
                  <a:schemeClr val="tx1"/>
                </a:solidFill>
                <a:latin typeface="Arial" pitchFamily="2" charset="0"/>
                <a:ea typeface="Arial" pitchFamily="2" charset="0"/>
                <a:cs typeface="Arial" pitchFamily="2" charset="0"/>
              </a:defRPr>
            </a:lvl1pPr>
            <a:lvl2pPr marL="742950" indent="-285750">
              <a:spcBef>
                <a:spcPts val="0"/>
              </a:spcBef>
              <a:buChar char="–"/>
              <a:defRPr lang="ru-ru" sz="2800" cap="none">
                <a:solidFill>
                  <a:schemeClr val="tx1"/>
                </a:solidFill>
                <a:latin typeface="Arial" pitchFamily="2" charset="0"/>
                <a:ea typeface="Arial" pitchFamily="2" charset="0"/>
                <a:cs typeface="Arial" pitchFamily="2" charset="0"/>
              </a:defRPr>
            </a:lvl2pPr>
            <a:lvl3pPr marL="1143000" indent="-228600">
              <a:spcBef>
                <a:spcPts val="0"/>
              </a:spcBef>
              <a:buChar char="•"/>
              <a:defRPr lang="ru-ru" sz="2400" cap="none">
                <a:solidFill>
                  <a:schemeClr val="tx1"/>
                </a:solidFill>
                <a:latin typeface="Arial" pitchFamily="2" charset="0"/>
                <a:ea typeface="Arial" pitchFamily="2" charset="0"/>
                <a:cs typeface="Arial" pitchFamily="2" charset="0"/>
              </a:defRPr>
            </a:lvl3pPr>
            <a:lvl4pPr marL="1600200" indent="-228600">
              <a:spcBef>
                <a:spcPts val="0"/>
              </a:spcBef>
              <a:buChar char="–"/>
              <a:defRPr lang="ru-ru" sz="2000" cap="none">
                <a:solidFill>
                  <a:schemeClr val="tx1"/>
                </a:solidFill>
                <a:latin typeface="Arial" pitchFamily="2" charset="0"/>
                <a:ea typeface="Arial" pitchFamily="2" charset="0"/>
                <a:cs typeface="Arial" pitchFamily="2" charset="0"/>
              </a:defRPr>
            </a:lvl4pPr>
            <a:lvl5pPr marL="2057400" indent="-228600">
              <a:spcBef>
                <a:spcPts val="0"/>
              </a:spcBef>
              <a:buChar char="»"/>
              <a:defRPr lang="ru-ru" sz="2000" cap="none">
                <a:solidFill>
                  <a:schemeClr val="tx1"/>
                </a:solidFill>
                <a:latin typeface="Arial" pitchFamily="2" charset="0"/>
                <a:ea typeface="Arial" pitchFamily="2" charset="0"/>
                <a:cs typeface="Arial" pitchFamily="2" charset="0"/>
              </a:defRPr>
            </a:lvl5pPr>
            <a:lvl6pPr marL="25146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6pPr>
            <a:lvl7pPr marL="29718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7pPr>
            <a:lvl8pPr marL="34290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8pPr>
            <a:lvl9pPr marL="38862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9pPr>
          </a:lstStyle>
          <a:p>
            <a:pPr>
              <a:spcBef>
                <a:spcPts val="0"/>
              </a:spcBef>
              <a:buNone/>
              <a:defRPr lang="ru-ru"/>
            </a:pPr>
            <a:endParaRPr lang="ru-ru" sz="1800" cap="none"/>
          </a:p>
        </p:txBody>
      </p:sp>
      <p:sp>
        <p:nvSpPr>
          <p:cNvPr id="20" name="Rectangle 13">
            <a:extLst>
              <a:ext uri="{FF2B5EF4-FFF2-40B4-BE49-F238E27FC236}">
                <a16:creationId xmlns:a16="http://schemas.microsoft.com/office/drawing/2014/main" id="{4B8580BF-1B30-8B6F-018E-759C1FE15581}"/>
              </a:ext>
            </a:extLst>
          </p:cNvPr>
          <p:cNvSpPr>
            <a:extLst>
              <a:ext uri="smNativeData">
                <pr:smNativeData xmlns:mc="http://schemas.openxmlformats.org/markup-compatibility/2006" xmlns:p14="http://schemas.microsoft.com/office/powerpoint/2010/main" xmlns:p15="http://schemas.microsoft.com/office/powerpoint/2012/main" xmlns:pr="smNativeData" xmlns="smNativeData" val="SMDATA_15_reRYaBMAAAAlAAAAZAAAAA0A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BAAAAAAAAAP8AAABQAAAAAQAAACMAAAAjAAAAIwAAAB4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u+DjBf///wEAAAAAAAAAAAAAAAAAAAAAAAAAAAAAAAAAAAAAAAAAAP8AAAB/f38AgICAA8zMzADAwP8Af39/AAAAAAAAAAAAAAAAAAAAAAAAAAAAIQAAABgAAAAUAAAAaQoAAKkWAACCDQAA4BgAABAgAAAmAAAACAAAAP//////////"/>
              </a:ext>
            </a:extLst>
          </p:cNvSpPr>
          <p:nvPr/>
        </p:nvSpPr>
        <p:spPr>
          <a:xfrm>
            <a:off x="1692275" y="2705851"/>
            <a:ext cx="503555" cy="360045"/>
          </a:xfrm>
          <a:prstGeom prst="rect">
            <a:avLst/>
          </a:prstGeom>
          <a:noFill/>
          <a:ln w="50800" cap="flat" cmpd="sng" algn="ctr">
            <a:solidFill>
              <a:srgbClr val="FF0000"/>
            </a:solidFill>
            <a:prstDash val="solid"/>
            <a:headEnd type="none"/>
            <a:tailEnd type="none"/>
          </a:ln>
          <a:effectLst/>
        </p:spPr>
        <p:txBody>
          <a:bodyPr vert="horz" wrap="none" lIns="91440" tIns="45720" rIns="91440" bIns="45720" numCol="1" spcCol="215900" anchor="ctr"/>
          <a:lstStyle>
            <a:lvl1pPr>
              <a:spcBef>
                <a:spcPts val="0"/>
              </a:spcBef>
              <a:buChar char="•"/>
              <a:defRPr lang="ru-ru" sz="3200" cap="none">
                <a:solidFill>
                  <a:schemeClr val="tx1"/>
                </a:solidFill>
                <a:latin typeface="Arial" pitchFamily="2" charset="0"/>
                <a:ea typeface="Arial" pitchFamily="2" charset="0"/>
                <a:cs typeface="Arial" pitchFamily="2" charset="0"/>
              </a:defRPr>
            </a:lvl1pPr>
            <a:lvl2pPr marL="742950" indent="-285750">
              <a:spcBef>
                <a:spcPts val="0"/>
              </a:spcBef>
              <a:buChar char="–"/>
              <a:defRPr lang="ru-ru" sz="2800" cap="none">
                <a:solidFill>
                  <a:schemeClr val="tx1"/>
                </a:solidFill>
                <a:latin typeface="Arial" pitchFamily="2" charset="0"/>
                <a:ea typeface="Arial" pitchFamily="2" charset="0"/>
                <a:cs typeface="Arial" pitchFamily="2" charset="0"/>
              </a:defRPr>
            </a:lvl2pPr>
            <a:lvl3pPr marL="1143000" indent="-228600">
              <a:spcBef>
                <a:spcPts val="0"/>
              </a:spcBef>
              <a:buChar char="•"/>
              <a:defRPr lang="ru-ru" sz="2400" cap="none">
                <a:solidFill>
                  <a:schemeClr val="tx1"/>
                </a:solidFill>
                <a:latin typeface="Arial" pitchFamily="2" charset="0"/>
                <a:ea typeface="Arial" pitchFamily="2" charset="0"/>
                <a:cs typeface="Arial" pitchFamily="2" charset="0"/>
              </a:defRPr>
            </a:lvl3pPr>
            <a:lvl4pPr marL="1600200" indent="-228600">
              <a:spcBef>
                <a:spcPts val="0"/>
              </a:spcBef>
              <a:buChar char="–"/>
              <a:defRPr lang="ru-ru" sz="2000" cap="none">
                <a:solidFill>
                  <a:schemeClr val="tx1"/>
                </a:solidFill>
                <a:latin typeface="Arial" pitchFamily="2" charset="0"/>
                <a:ea typeface="Arial" pitchFamily="2" charset="0"/>
                <a:cs typeface="Arial" pitchFamily="2" charset="0"/>
              </a:defRPr>
            </a:lvl4pPr>
            <a:lvl5pPr marL="2057400" indent="-228600">
              <a:spcBef>
                <a:spcPts val="0"/>
              </a:spcBef>
              <a:buChar char="»"/>
              <a:defRPr lang="ru-ru" sz="2000" cap="none">
                <a:solidFill>
                  <a:schemeClr val="tx1"/>
                </a:solidFill>
                <a:latin typeface="Arial" pitchFamily="2" charset="0"/>
                <a:ea typeface="Arial" pitchFamily="2" charset="0"/>
                <a:cs typeface="Arial" pitchFamily="2" charset="0"/>
              </a:defRPr>
            </a:lvl5pPr>
            <a:lvl6pPr marL="25146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6pPr>
            <a:lvl7pPr marL="29718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7pPr>
            <a:lvl8pPr marL="34290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8pPr>
            <a:lvl9pPr marL="38862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9pPr>
          </a:lstStyle>
          <a:p>
            <a:pPr>
              <a:spcBef>
                <a:spcPts val="0"/>
              </a:spcBef>
              <a:buNone/>
              <a:defRPr lang="ru-ru"/>
            </a:pPr>
            <a:endParaRPr lang="ru-ru" sz="1800" cap="none"/>
          </a:p>
        </p:txBody>
      </p:sp>
      <p:sp>
        <p:nvSpPr>
          <p:cNvPr id="21" name="Rectangle 14">
            <a:extLst>
              <a:ext uri="{FF2B5EF4-FFF2-40B4-BE49-F238E27FC236}">
                <a16:creationId xmlns:a16="http://schemas.microsoft.com/office/drawing/2014/main" id="{D468D08F-D882-F4F5-0252-B799D9966ABB}"/>
              </a:ext>
            </a:extLst>
          </p:cNvPr>
          <p:cNvSpPr>
            <a:extLst>
              <a:ext uri="smNativeData">
                <pr:smNativeData xmlns:mc="http://schemas.openxmlformats.org/markup-compatibility/2006" xmlns:p14="http://schemas.microsoft.com/office/powerpoint/2010/main" xmlns:p15="http://schemas.microsoft.com/office/powerpoint/2012/main" xmlns:pr="smNativeData" xmlns="smNativeData" val="SMDATA_15_reRYaBMAAAAlAAAAZAAAAA0A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BAAAAAAAAAP8AAABQAAAAAQAAACMAAAAjAAAAIwAAAB4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u+DjBf///wEAAAAAAAAAAAAAAAAAAAAAAAAAAAAAAAAAAAAAAAAAAP8AAAB/f38AgICAA8zMzADAwP8Af39/AAAAAAAAAAAAAAAAAAAAAAAAAAAAIQAAABgAAAAUAAAAMggAAFUVAAD1DQAAURkAABAgAAAmAAAACAAAAP//////////"/>
              </a:ext>
            </a:extLst>
          </p:cNvSpPr>
          <p:nvPr/>
        </p:nvSpPr>
        <p:spPr>
          <a:xfrm>
            <a:off x="1332230" y="2489951"/>
            <a:ext cx="936625" cy="647700"/>
          </a:xfrm>
          <a:prstGeom prst="rect">
            <a:avLst/>
          </a:prstGeom>
          <a:noFill/>
          <a:ln w="50800" cap="flat" cmpd="sng" algn="ctr">
            <a:solidFill>
              <a:srgbClr val="FF0000"/>
            </a:solidFill>
            <a:prstDash val="solid"/>
            <a:headEnd type="none"/>
            <a:tailEnd type="none"/>
          </a:ln>
          <a:effectLst/>
        </p:spPr>
        <p:txBody>
          <a:bodyPr vert="horz" wrap="none" lIns="91440" tIns="45720" rIns="91440" bIns="45720" numCol="1" spcCol="215900" anchor="ctr"/>
          <a:lstStyle>
            <a:lvl1pPr>
              <a:spcBef>
                <a:spcPts val="0"/>
              </a:spcBef>
              <a:buChar char="•"/>
              <a:defRPr lang="ru-ru" sz="3200" cap="none">
                <a:solidFill>
                  <a:schemeClr val="tx1"/>
                </a:solidFill>
                <a:latin typeface="Arial" pitchFamily="2" charset="0"/>
                <a:ea typeface="Arial" pitchFamily="2" charset="0"/>
                <a:cs typeface="Arial" pitchFamily="2" charset="0"/>
              </a:defRPr>
            </a:lvl1pPr>
            <a:lvl2pPr marL="742950" indent="-285750">
              <a:spcBef>
                <a:spcPts val="0"/>
              </a:spcBef>
              <a:buChar char="–"/>
              <a:defRPr lang="ru-ru" sz="2800" cap="none">
                <a:solidFill>
                  <a:schemeClr val="tx1"/>
                </a:solidFill>
                <a:latin typeface="Arial" pitchFamily="2" charset="0"/>
                <a:ea typeface="Arial" pitchFamily="2" charset="0"/>
                <a:cs typeface="Arial" pitchFamily="2" charset="0"/>
              </a:defRPr>
            </a:lvl2pPr>
            <a:lvl3pPr marL="1143000" indent="-228600">
              <a:spcBef>
                <a:spcPts val="0"/>
              </a:spcBef>
              <a:buChar char="•"/>
              <a:defRPr lang="ru-ru" sz="2400" cap="none">
                <a:solidFill>
                  <a:schemeClr val="tx1"/>
                </a:solidFill>
                <a:latin typeface="Arial" pitchFamily="2" charset="0"/>
                <a:ea typeface="Arial" pitchFamily="2" charset="0"/>
                <a:cs typeface="Arial" pitchFamily="2" charset="0"/>
              </a:defRPr>
            </a:lvl3pPr>
            <a:lvl4pPr marL="1600200" indent="-228600">
              <a:spcBef>
                <a:spcPts val="0"/>
              </a:spcBef>
              <a:buChar char="–"/>
              <a:defRPr lang="ru-ru" sz="2000" cap="none">
                <a:solidFill>
                  <a:schemeClr val="tx1"/>
                </a:solidFill>
                <a:latin typeface="Arial" pitchFamily="2" charset="0"/>
                <a:ea typeface="Arial" pitchFamily="2" charset="0"/>
                <a:cs typeface="Arial" pitchFamily="2" charset="0"/>
              </a:defRPr>
            </a:lvl4pPr>
            <a:lvl5pPr marL="2057400" indent="-228600">
              <a:spcBef>
                <a:spcPts val="0"/>
              </a:spcBef>
              <a:buChar char="»"/>
              <a:defRPr lang="ru-ru" sz="2000" cap="none">
                <a:solidFill>
                  <a:schemeClr val="tx1"/>
                </a:solidFill>
                <a:latin typeface="Arial" pitchFamily="2" charset="0"/>
                <a:ea typeface="Arial" pitchFamily="2" charset="0"/>
                <a:cs typeface="Arial" pitchFamily="2" charset="0"/>
              </a:defRPr>
            </a:lvl5pPr>
            <a:lvl6pPr marL="25146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6pPr>
            <a:lvl7pPr marL="29718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7pPr>
            <a:lvl8pPr marL="34290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8pPr>
            <a:lvl9pPr marL="38862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9pPr>
          </a:lstStyle>
          <a:p>
            <a:pPr>
              <a:spcBef>
                <a:spcPts val="0"/>
              </a:spcBef>
              <a:buNone/>
              <a:defRPr lang="ru-ru"/>
            </a:pPr>
            <a:endParaRPr lang="ru-ru" sz="1800" cap="none"/>
          </a:p>
        </p:txBody>
      </p:sp>
      <p:sp>
        <p:nvSpPr>
          <p:cNvPr id="22" name="Rectangle 15">
            <a:extLst>
              <a:ext uri="{FF2B5EF4-FFF2-40B4-BE49-F238E27FC236}">
                <a16:creationId xmlns:a16="http://schemas.microsoft.com/office/drawing/2014/main" id="{77E7C466-6389-9D35-EE4C-DC2D3C1EF419}"/>
              </a:ext>
            </a:extLst>
          </p:cNvPr>
          <p:cNvSpPr>
            <a:extLst>
              <a:ext uri="smNativeData">
                <pr:smNativeData xmlns:mc="http://schemas.openxmlformats.org/markup-compatibility/2006" xmlns:p14="http://schemas.microsoft.com/office/powerpoint/2010/main" xmlns:p15="http://schemas.microsoft.com/office/powerpoint/2012/main" xmlns:pr="smNativeData" xmlns="smNativeData" val="SMDATA_15_reRYaBMAAAAlAAAAZAAAAA0A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BAAAAAAAAAP8AAABQAAAAAQAAACMAAAAjAAAAIwAAAB4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u+DjBf///wEAAAAAAAAAAAAAAAAAAAAAAAAAAAAAAAAAAAAAAAAAAP8AAAB/f38AgICAA8zMzADAwP8Af39/AAAAAAAAAAAAAAAAAAAAAAAAAAAAIQAAABgAAAAUAAAAuQ8AAOQUAAA9GwAA3BwAABAgAAAmAAAACAAAAP//////////"/>
              </a:ext>
            </a:extLst>
          </p:cNvSpPr>
          <p:nvPr/>
        </p:nvSpPr>
        <p:spPr>
          <a:xfrm>
            <a:off x="2555875" y="2418196"/>
            <a:ext cx="1871980" cy="1295400"/>
          </a:xfrm>
          <a:prstGeom prst="rect">
            <a:avLst/>
          </a:prstGeom>
          <a:noFill/>
          <a:ln w="50800" cap="flat" cmpd="sng" algn="ctr">
            <a:solidFill>
              <a:srgbClr val="FF0000"/>
            </a:solidFill>
            <a:prstDash val="solid"/>
            <a:headEnd type="none"/>
            <a:tailEnd type="none"/>
          </a:ln>
          <a:effectLst/>
        </p:spPr>
        <p:txBody>
          <a:bodyPr vert="horz" wrap="none" lIns="91440" tIns="45720" rIns="91440" bIns="45720" numCol="1" spcCol="215900" anchor="ctr"/>
          <a:lstStyle>
            <a:lvl1pPr>
              <a:spcBef>
                <a:spcPts val="0"/>
              </a:spcBef>
              <a:buChar char="•"/>
              <a:defRPr lang="ru-ru" sz="3200" cap="none">
                <a:solidFill>
                  <a:schemeClr val="tx1"/>
                </a:solidFill>
                <a:latin typeface="Arial" pitchFamily="2" charset="0"/>
                <a:ea typeface="Arial" pitchFamily="2" charset="0"/>
                <a:cs typeface="Arial" pitchFamily="2" charset="0"/>
              </a:defRPr>
            </a:lvl1pPr>
            <a:lvl2pPr marL="742950" indent="-285750">
              <a:spcBef>
                <a:spcPts val="0"/>
              </a:spcBef>
              <a:buChar char="–"/>
              <a:defRPr lang="ru-ru" sz="2800" cap="none">
                <a:solidFill>
                  <a:schemeClr val="tx1"/>
                </a:solidFill>
                <a:latin typeface="Arial" pitchFamily="2" charset="0"/>
                <a:ea typeface="Arial" pitchFamily="2" charset="0"/>
                <a:cs typeface="Arial" pitchFamily="2" charset="0"/>
              </a:defRPr>
            </a:lvl2pPr>
            <a:lvl3pPr marL="1143000" indent="-228600">
              <a:spcBef>
                <a:spcPts val="0"/>
              </a:spcBef>
              <a:buChar char="•"/>
              <a:defRPr lang="ru-ru" sz="2400" cap="none">
                <a:solidFill>
                  <a:schemeClr val="tx1"/>
                </a:solidFill>
                <a:latin typeface="Arial" pitchFamily="2" charset="0"/>
                <a:ea typeface="Arial" pitchFamily="2" charset="0"/>
                <a:cs typeface="Arial" pitchFamily="2" charset="0"/>
              </a:defRPr>
            </a:lvl3pPr>
            <a:lvl4pPr marL="1600200" indent="-228600">
              <a:spcBef>
                <a:spcPts val="0"/>
              </a:spcBef>
              <a:buChar char="–"/>
              <a:defRPr lang="ru-ru" sz="2000" cap="none">
                <a:solidFill>
                  <a:schemeClr val="tx1"/>
                </a:solidFill>
                <a:latin typeface="Arial" pitchFamily="2" charset="0"/>
                <a:ea typeface="Arial" pitchFamily="2" charset="0"/>
                <a:cs typeface="Arial" pitchFamily="2" charset="0"/>
              </a:defRPr>
            </a:lvl4pPr>
            <a:lvl5pPr marL="2057400" indent="-228600">
              <a:spcBef>
                <a:spcPts val="0"/>
              </a:spcBef>
              <a:buChar char="»"/>
              <a:defRPr lang="ru-ru" sz="2000" cap="none">
                <a:solidFill>
                  <a:schemeClr val="tx1"/>
                </a:solidFill>
                <a:latin typeface="Arial" pitchFamily="2" charset="0"/>
                <a:ea typeface="Arial" pitchFamily="2" charset="0"/>
                <a:cs typeface="Arial" pitchFamily="2" charset="0"/>
              </a:defRPr>
            </a:lvl5pPr>
            <a:lvl6pPr marL="25146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6pPr>
            <a:lvl7pPr marL="29718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7pPr>
            <a:lvl8pPr marL="34290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8pPr>
            <a:lvl9pPr marL="38862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9pPr>
          </a:lstStyle>
          <a:p>
            <a:pPr>
              <a:spcBef>
                <a:spcPts val="0"/>
              </a:spcBef>
              <a:buNone/>
              <a:defRPr lang="ru-ru"/>
            </a:pPr>
            <a:endParaRPr lang="ru-ru" sz="1800" cap="none"/>
          </a:p>
        </p:txBody>
      </p:sp>
      <p:sp>
        <p:nvSpPr>
          <p:cNvPr id="23" name="Rectangle 16">
            <a:extLst>
              <a:ext uri="{FF2B5EF4-FFF2-40B4-BE49-F238E27FC236}">
                <a16:creationId xmlns:a16="http://schemas.microsoft.com/office/drawing/2014/main" id="{4B8744D8-7D41-2BF1-4109-6401C52DD466}"/>
              </a:ext>
            </a:extLst>
          </p:cNvPr>
          <p:cNvSpPr>
            <a:extLst>
              <a:ext uri="smNativeData">
                <pr:smNativeData xmlns:mc="http://schemas.openxmlformats.org/markup-compatibility/2006" xmlns:p14="http://schemas.microsoft.com/office/powerpoint/2010/main" xmlns:p15="http://schemas.microsoft.com/office/powerpoint/2012/main" xmlns:pr="smNativeData" xmlns="smNativeData" val="SMDATA_15_reRYaBMAAAAlAAAAZAAAAA0A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BAAAAAAAAAP8AAABQAAAAAQAAACMAAAAjAAAAIwAAAB4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u+DjBf///wEAAAAAAAAAAAAAAAAAAAAAAAAAAAAAAAAAAAAAAAAAAP8AAAB/f38AgICAA8zMzADAwP8Af39/AAAAAAAAAAAAAAAAAAAAAAAAAAAAIQAAABgAAAAUAAAAYRIAAMUVAAB6FQAA/RcAABAgAAAmAAAACAAAAP//////////"/>
              </a:ext>
            </a:extLst>
          </p:cNvSpPr>
          <p:nvPr/>
        </p:nvSpPr>
        <p:spPr>
          <a:xfrm>
            <a:off x="2987675" y="2561071"/>
            <a:ext cx="503555" cy="360680"/>
          </a:xfrm>
          <a:prstGeom prst="rect">
            <a:avLst/>
          </a:prstGeom>
          <a:noFill/>
          <a:ln w="50800" cap="flat" cmpd="sng" algn="ctr">
            <a:solidFill>
              <a:srgbClr val="FF0000"/>
            </a:solidFill>
            <a:prstDash val="solid"/>
            <a:headEnd type="none"/>
            <a:tailEnd type="none"/>
          </a:ln>
          <a:effectLst/>
        </p:spPr>
        <p:txBody>
          <a:bodyPr vert="horz" wrap="none" lIns="91440" tIns="45720" rIns="91440" bIns="45720" numCol="1" spcCol="215900" anchor="ctr"/>
          <a:lstStyle>
            <a:lvl1pPr>
              <a:spcBef>
                <a:spcPts val="0"/>
              </a:spcBef>
              <a:buChar char="•"/>
              <a:defRPr lang="ru-ru" sz="3200" cap="none">
                <a:solidFill>
                  <a:schemeClr val="tx1"/>
                </a:solidFill>
                <a:latin typeface="Arial" pitchFamily="2" charset="0"/>
                <a:ea typeface="Arial" pitchFamily="2" charset="0"/>
                <a:cs typeface="Arial" pitchFamily="2" charset="0"/>
              </a:defRPr>
            </a:lvl1pPr>
            <a:lvl2pPr marL="742950" indent="-285750">
              <a:spcBef>
                <a:spcPts val="0"/>
              </a:spcBef>
              <a:buChar char="–"/>
              <a:defRPr lang="ru-ru" sz="2800" cap="none">
                <a:solidFill>
                  <a:schemeClr val="tx1"/>
                </a:solidFill>
                <a:latin typeface="Arial" pitchFamily="2" charset="0"/>
                <a:ea typeface="Arial" pitchFamily="2" charset="0"/>
                <a:cs typeface="Arial" pitchFamily="2" charset="0"/>
              </a:defRPr>
            </a:lvl2pPr>
            <a:lvl3pPr marL="1143000" indent="-228600">
              <a:spcBef>
                <a:spcPts val="0"/>
              </a:spcBef>
              <a:buChar char="•"/>
              <a:defRPr lang="ru-ru" sz="2400" cap="none">
                <a:solidFill>
                  <a:schemeClr val="tx1"/>
                </a:solidFill>
                <a:latin typeface="Arial" pitchFamily="2" charset="0"/>
                <a:ea typeface="Arial" pitchFamily="2" charset="0"/>
                <a:cs typeface="Arial" pitchFamily="2" charset="0"/>
              </a:defRPr>
            </a:lvl3pPr>
            <a:lvl4pPr marL="1600200" indent="-228600">
              <a:spcBef>
                <a:spcPts val="0"/>
              </a:spcBef>
              <a:buChar char="–"/>
              <a:defRPr lang="ru-ru" sz="2000" cap="none">
                <a:solidFill>
                  <a:schemeClr val="tx1"/>
                </a:solidFill>
                <a:latin typeface="Arial" pitchFamily="2" charset="0"/>
                <a:ea typeface="Arial" pitchFamily="2" charset="0"/>
                <a:cs typeface="Arial" pitchFamily="2" charset="0"/>
              </a:defRPr>
            </a:lvl4pPr>
            <a:lvl5pPr marL="2057400" indent="-228600">
              <a:spcBef>
                <a:spcPts val="0"/>
              </a:spcBef>
              <a:buChar char="»"/>
              <a:defRPr lang="ru-ru" sz="2000" cap="none">
                <a:solidFill>
                  <a:schemeClr val="tx1"/>
                </a:solidFill>
                <a:latin typeface="Arial" pitchFamily="2" charset="0"/>
                <a:ea typeface="Arial" pitchFamily="2" charset="0"/>
                <a:cs typeface="Arial" pitchFamily="2" charset="0"/>
              </a:defRPr>
            </a:lvl5pPr>
            <a:lvl6pPr marL="25146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6pPr>
            <a:lvl7pPr marL="29718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7pPr>
            <a:lvl8pPr marL="34290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8pPr>
            <a:lvl9pPr marL="38862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9pPr>
          </a:lstStyle>
          <a:p>
            <a:pPr>
              <a:spcBef>
                <a:spcPts val="0"/>
              </a:spcBef>
              <a:buNone/>
              <a:defRPr lang="ru-ru"/>
            </a:pPr>
            <a:endParaRPr lang="ru-ru" sz="1800" cap="none"/>
          </a:p>
        </p:txBody>
      </p:sp>
      <p:sp>
        <p:nvSpPr>
          <p:cNvPr id="24" name="Rectangle 17">
            <a:extLst>
              <a:ext uri="{FF2B5EF4-FFF2-40B4-BE49-F238E27FC236}">
                <a16:creationId xmlns:a16="http://schemas.microsoft.com/office/drawing/2014/main" id="{F10FAF09-30A7-4A0A-6606-F8163798A16D}"/>
              </a:ext>
            </a:extLst>
          </p:cNvPr>
          <p:cNvSpPr>
            <a:extLst>
              <a:ext uri="smNativeData">
                <pr:smNativeData xmlns:mc="http://schemas.openxmlformats.org/markup-compatibility/2006" xmlns:p14="http://schemas.microsoft.com/office/powerpoint/2010/main" xmlns:p15="http://schemas.microsoft.com/office/powerpoint/2012/main" xmlns:pr="smNativeData" xmlns="smNativeData" val="SMDATA_15_reRYaBMAAAAlAAAAZAAAAA0A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BAAAAAAAAAP8AAABQAAAAAQAAACMAAAAjAAAAIwAAAB4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u+DjBf///wEAAAAAAAAAAAAAAAAAAAAAAAAAAAAAAAAAAAAAAAAAAP8AAAB/f38AgICAA8zMzADAwP8Af39/AAAAAAAAAAAAAAAAAAAAAAAAAAAAIQAAABgAAAAUAAAAKhAAAFUVAADtFQAAURkAABAgAAAmAAAACAAAAP//////////"/>
              </a:ext>
            </a:extLst>
          </p:cNvSpPr>
          <p:nvPr/>
        </p:nvSpPr>
        <p:spPr>
          <a:xfrm>
            <a:off x="2627630" y="2489951"/>
            <a:ext cx="936625" cy="647700"/>
          </a:xfrm>
          <a:prstGeom prst="rect">
            <a:avLst/>
          </a:prstGeom>
          <a:noFill/>
          <a:ln w="50800" cap="flat" cmpd="sng" algn="ctr">
            <a:solidFill>
              <a:srgbClr val="FF0000"/>
            </a:solidFill>
            <a:prstDash val="solid"/>
            <a:headEnd type="none"/>
            <a:tailEnd type="none"/>
          </a:ln>
          <a:effectLst/>
        </p:spPr>
        <p:txBody>
          <a:bodyPr vert="horz" wrap="none" lIns="91440" tIns="45720" rIns="91440" bIns="45720" numCol="1" spcCol="215900" anchor="ctr"/>
          <a:lstStyle>
            <a:lvl1pPr>
              <a:spcBef>
                <a:spcPts val="0"/>
              </a:spcBef>
              <a:buChar char="•"/>
              <a:defRPr lang="ru-ru" sz="3200" cap="none">
                <a:solidFill>
                  <a:schemeClr val="tx1"/>
                </a:solidFill>
                <a:latin typeface="Arial" pitchFamily="2" charset="0"/>
                <a:ea typeface="Arial" pitchFamily="2" charset="0"/>
                <a:cs typeface="Arial" pitchFamily="2" charset="0"/>
              </a:defRPr>
            </a:lvl1pPr>
            <a:lvl2pPr marL="742950" indent="-285750">
              <a:spcBef>
                <a:spcPts val="0"/>
              </a:spcBef>
              <a:buChar char="–"/>
              <a:defRPr lang="ru-ru" sz="2800" cap="none">
                <a:solidFill>
                  <a:schemeClr val="tx1"/>
                </a:solidFill>
                <a:latin typeface="Arial" pitchFamily="2" charset="0"/>
                <a:ea typeface="Arial" pitchFamily="2" charset="0"/>
                <a:cs typeface="Arial" pitchFamily="2" charset="0"/>
              </a:defRPr>
            </a:lvl2pPr>
            <a:lvl3pPr marL="1143000" indent="-228600">
              <a:spcBef>
                <a:spcPts val="0"/>
              </a:spcBef>
              <a:buChar char="•"/>
              <a:defRPr lang="ru-ru" sz="2400" cap="none">
                <a:solidFill>
                  <a:schemeClr val="tx1"/>
                </a:solidFill>
                <a:latin typeface="Arial" pitchFamily="2" charset="0"/>
                <a:ea typeface="Arial" pitchFamily="2" charset="0"/>
                <a:cs typeface="Arial" pitchFamily="2" charset="0"/>
              </a:defRPr>
            </a:lvl3pPr>
            <a:lvl4pPr marL="1600200" indent="-228600">
              <a:spcBef>
                <a:spcPts val="0"/>
              </a:spcBef>
              <a:buChar char="–"/>
              <a:defRPr lang="ru-ru" sz="2000" cap="none">
                <a:solidFill>
                  <a:schemeClr val="tx1"/>
                </a:solidFill>
                <a:latin typeface="Arial" pitchFamily="2" charset="0"/>
                <a:ea typeface="Arial" pitchFamily="2" charset="0"/>
                <a:cs typeface="Arial" pitchFamily="2" charset="0"/>
              </a:defRPr>
            </a:lvl4pPr>
            <a:lvl5pPr marL="2057400" indent="-228600">
              <a:spcBef>
                <a:spcPts val="0"/>
              </a:spcBef>
              <a:buChar char="»"/>
              <a:defRPr lang="ru-ru" sz="2000" cap="none">
                <a:solidFill>
                  <a:schemeClr val="tx1"/>
                </a:solidFill>
                <a:latin typeface="Arial" pitchFamily="2" charset="0"/>
                <a:ea typeface="Arial" pitchFamily="2" charset="0"/>
                <a:cs typeface="Arial" pitchFamily="2" charset="0"/>
              </a:defRPr>
            </a:lvl5pPr>
            <a:lvl6pPr marL="25146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6pPr>
            <a:lvl7pPr marL="29718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7pPr>
            <a:lvl8pPr marL="34290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8pPr>
            <a:lvl9pPr marL="3886200" indent="-228600">
              <a:spcBef>
                <a:spcPts val="0"/>
              </a:spcBef>
              <a:spcAft>
                <a:spcPts val="0"/>
              </a:spcAft>
              <a:buChar char="»"/>
              <a:defRPr lang="ru-ru" sz="2000" cap="none">
                <a:solidFill>
                  <a:schemeClr val="tx1"/>
                </a:solidFill>
                <a:latin typeface="Arial" pitchFamily="2" charset="0"/>
                <a:ea typeface="Arial" pitchFamily="2" charset="0"/>
                <a:cs typeface="Arial" pitchFamily="2" charset="0"/>
              </a:defRPr>
            </a:lvl9pPr>
          </a:lstStyle>
          <a:p>
            <a:pPr>
              <a:spcBef>
                <a:spcPts val="0"/>
              </a:spcBef>
              <a:buNone/>
              <a:defRPr lang="ru-ru"/>
            </a:pPr>
            <a:endParaRPr lang="ru-ru" sz="1800" cap="none"/>
          </a:p>
        </p:txBody>
      </p:sp>
      <p:sp>
        <p:nvSpPr>
          <p:cNvPr id="25" name="TextBox 24">
            <a:extLst>
              <a:ext uri="{FF2B5EF4-FFF2-40B4-BE49-F238E27FC236}">
                <a16:creationId xmlns:a16="http://schemas.microsoft.com/office/drawing/2014/main" id="{B1C06056-D1F7-2620-68E9-94173BA0F7CF}"/>
              </a:ext>
            </a:extLst>
          </p:cNvPr>
          <p:cNvSpPr txBox="1"/>
          <p:nvPr/>
        </p:nvSpPr>
        <p:spPr>
          <a:xfrm>
            <a:off x="270712" y="5271535"/>
            <a:ext cx="8602576" cy="1015663"/>
          </a:xfrm>
          <a:prstGeom prst="rect">
            <a:avLst/>
          </a:prstGeom>
          <a:noFill/>
        </p:spPr>
        <p:txBody>
          <a:bodyPr wrap="square" rtlCol="0">
            <a:spAutoFit/>
          </a:bodyPr>
          <a:lstStyle/>
          <a:p>
            <a:pPr algn="ctr"/>
            <a:r>
              <a:rPr lang="en-US" sz="2000" dirty="0">
                <a:latin typeface="Arial" panose="020B0604020202020204" pitchFamily="34" charset="0"/>
                <a:cs typeface="Arial" panose="020B0604020202020204" pitchFamily="34" charset="0"/>
              </a:rPr>
              <a:t>Chain is continuously painted in </a:t>
            </a:r>
            <a:r>
              <a:rPr lang="en-US" sz="2000" b="1" dirty="0">
                <a:solidFill>
                  <a:srgbClr val="FF0000"/>
                </a:solidFill>
                <a:latin typeface="Arial" panose="020B0604020202020204" pitchFamily="34" charset="0"/>
                <a:cs typeface="Arial" panose="020B0604020202020204" pitchFamily="34" charset="0"/>
              </a:rPr>
              <a:t>r</a:t>
            </a:r>
            <a:r>
              <a:rPr lang="en-US" sz="2000" b="1" dirty="0">
                <a:solidFill>
                  <a:srgbClr val="FFC000"/>
                </a:solidFill>
                <a:latin typeface="Arial" panose="020B0604020202020204" pitchFamily="34" charset="0"/>
                <a:cs typeface="Arial" panose="020B0604020202020204" pitchFamily="34" charset="0"/>
              </a:rPr>
              <a:t>a</a:t>
            </a:r>
            <a:r>
              <a:rPr lang="en-US" sz="2000" b="1" dirty="0">
                <a:solidFill>
                  <a:srgbClr val="FFFF00"/>
                </a:solidFill>
                <a:latin typeface="Arial" panose="020B0604020202020204" pitchFamily="34" charset="0"/>
                <a:cs typeface="Arial" panose="020B0604020202020204" pitchFamily="34" charset="0"/>
              </a:rPr>
              <a:t>i</a:t>
            </a:r>
            <a:r>
              <a:rPr lang="en-US" sz="2000" b="1" dirty="0">
                <a:solidFill>
                  <a:srgbClr val="00B050"/>
                </a:solidFill>
                <a:latin typeface="Arial" panose="020B0604020202020204" pitchFamily="34" charset="0"/>
                <a:cs typeface="Arial" panose="020B0604020202020204" pitchFamily="34" charset="0"/>
              </a:rPr>
              <a:t>n</a:t>
            </a:r>
            <a:r>
              <a:rPr lang="en-US" sz="2000" b="1" dirty="0">
                <a:solidFill>
                  <a:srgbClr val="00B0F0"/>
                </a:solidFill>
                <a:latin typeface="Arial" panose="020B0604020202020204" pitchFamily="34" charset="0"/>
                <a:cs typeface="Arial" panose="020B0604020202020204" pitchFamily="34" charset="0"/>
              </a:rPr>
              <a:t>b</a:t>
            </a:r>
            <a:r>
              <a:rPr lang="en-US" sz="2000" b="1" dirty="0">
                <a:solidFill>
                  <a:srgbClr val="0070C0"/>
                </a:solidFill>
                <a:latin typeface="Arial" panose="020B0604020202020204" pitchFamily="34" charset="0"/>
                <a:cs typeface="Arial" panose="020B0604020202020204" pitchFamily="34" charset="0"/>
              </a:rPr>
              <a:t>o</a:t>
            </a:r>
            <a:r>
              <a:rPr lang="en-US" sz="2000" b="1" dirty="0">
                <a:solidFill>
                  <a:srgbClr val="7030A0"/>
                </a:solidFill>
                <a:latin typeface="Arial" panose="020B0604020202020204" pitchFamily="34" charset="0"/>
                <a:cs typeface="Arial" panose="020B0604020202020204" pitchFamily="34" charset="0"/>
              </a:rPr>
              <a:t>w</a:t>
            </a:r>
            <a:r>
              <a:rPr lang="en-US" sz="2000" dirty="0">
                <a:latin typeface="Arial" panose="020B0604020202020204" pitchFamily="34" charset="0"/>
                <a:cs typeface="Arial" panose="020B0604020202020204" pitchFamily="34" charset="0"/>
              </a:rPr>
              <a:t> colors from one end to the other. “Territorial structure” shows that monomers neighboring along a path are neighboring in space</a:t>
            </a:r>
            <a:endParaRPr lang="en-150" sz="2000" dirty="0">
              <a:latin typeface="Arial" panose="020B0604020202020204" pitchFamily="34" charset="0"/>
              <a:cs typeface="Arial" panose="020B0604020202020204" pitchFamily="34" charset="0"/>
            </a:endParaRPr>
          </a:p>
        </p:txBody>
      </p:sp>
      <p:pic>
        <p:nvPicPr>
          <p:cNvPr id="26" name="Picture 4" descr="imb_f2">
            <a:extLst>
              <a:ext uri="{FF2B5EF4-FFF2-40B4-BE49-F238E27FC236}">
                <a16:creationId xmlns:a16="http://schemas.microsoft.com/office/drawing/2014/main" id="{D8DA4AEA-7763-8787-66D1-541BC4278140}"/>
              </a:ext>
            </a:extLst>
          </p:cNvPr>
          <p:cNvPicPr>
            <a:picLocks noChangeAspect="1" noChangeArrowheads="1"/>
          </p:cNvPicPr>
          <p:nvPr/>
        </p:nvPicPr>
        <p:blipFill>
          <a:blip r:embed="rId3" cstate="print">
            <a:lum bright="-60000" contrast="84000"/>
            <a:extLst>
              <a:ext uri="{28A0092B-C50C-407E-A947-70E740481C1C}">
                <a14:useLocalDpi xmlns:a14="http://schemas.microsoft.com/office/drawing/2010/main" val="0"/>
              </a:ext>
            </a:extLst>
          </a:blip>
          <a:srcRect/>
          <a:stretch>
            <a:fillRect/>
          </a:stretch>
        </p:blipFill>
        <p:spPr bwMode="auto">
          <a:xfrm>
            <a:off x="4852988" y="1415531"/>
            <a:ext cx="3508375"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1" descr="fractglob">
            <a:extLst>
              <a:ext uri="{FF2B5EF4-FFF2-40B4-BE49-F238E27FC236}">
                <a16:creationId xmlns:a16="http://schemas.microsoft.com/office/drawing/2014/main" id="{9B849980-8053-D35A-2F97-610218C5087D}"/>
              </a:ext>
            </a:extLst>
          </p:cNvPr>
          <p:cNvPicPr>
            <a:picLocks noChangeAspect="1"/>
            <a:extLst>
              <a:ext uri="smNativeData">
                <pr:smNativeData xmlns:mc="http://schemas.openxmlformats.org/markup-compatibility/2006" xmlns:p14="http://schemas.microsoft.com/office/powerpoint/2010/main" xmlns:p15="http://schemas.microsoft.com/office/powerpoint/2012/main" xmlns:pr="smNativeData" xmlns="smNativeData" val="SMDATA_17_reRYaBMAAAAlAAAAEQAAAC0A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AcAAAA4AAAAAAAAAAAAAAAAAAAA////AAAAAAAAAAAAAAAAAAAAAAAAAAAAAAAAAAAAAABkAAAAZAAAAAAAAAAjAAAABAAAAGQAAAAXAAAAFAAAAAAAAAAAAAAA/38AAP9/AAAAAAAACQAAAAQAAAAAALU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Lvg4wX///8BAAAAAAAAAAAAAAAAAAAAAAAAAAAAAAAAAAAAAAAAAAAAAAACf39/AICAgAPMzMwAwMD/AH9/fwAAAAAAAAAAAAAAAAD///8AAAAAACEAAAAYAAAAFAAAAD0dAABaDQAAXzUAAHwlAAAQAAAAJgAAAAgAAAD//////////w=="/>
              </a:ext>
            </a:extLst>
          </p:cNvPicPr>
          <p:nvPr/>
        </p:nvPicPr>
        <p:blipFill>
          <a:blip r:embed="rId4"/>
          <a:stretch>
            <a:fillRect/>
          </a:stretch>
        </p:blipFill>
        <p:spPr>
          <a:xfrm>
            <a:off x="4667250" y="1192646"/>
            <a:ext cx="3923030" cy="3923030"/>
          </a:xfrm>
          <a:prstGeom prst="rect">
            <a:avLst/>
          </a:prstGeom>
          <a:noFill/>
          <a:ln>
            <a:noFill/>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par>
                                <p:cTn id="42" presetID="1" presetClass="entr" presetSubtype="0"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advAuto="0"/>
      <p:bldP spid="17" grpId="0" animBg="1" advAuto="0"/>
      <p:bldP spid="18" grpId="0" animBg="1" advAuto="0"/>
      <p:bldP spid="19" grpId="0" animBg="1"/>
      <p:bldP spid="20" grpId="0" animBg="1"/>
      <p:bldP spid="21" grpId="0" animBg="1"/>
      <p:bldP spid="22" grpId="0" animBg="1"/>
      <p:bldP spid="23" grpId="0" animBg="1"/>
      <p:bldP spid="24" grpId="0" animBg="1"/>
      <p:bldP spid="25" grpId="0"/>
      <p:bldP spid="27" grpId="0" animBg="1" advAuto="0"/>
    </p:bldLst>
    <p:extLst mod="1">
      <p:ext uri="smNativeData">
        <pr:smNativeData xmlns="smNativeData" xmlns:pr="smNativeData" xmlns:p15="http://schemas.microsoft.com/office/powerpoint/2012/main" xmlns:p14="http://schemas.microsoft.com/office/powerpoint/2010/main" xmlns:mc="http://schemas.openxmlformats.org/markup-compatibility/2006" val="reRYaA0AAAAFAAAA/f///wEAAAAKAAAAAAAAAAAAAAAAAAAAAAAAAAoAAAD9////AQAAAAoAAAAAAAAAAAAAAAAAAAAAAAAADwAAAP3///8BAAAACgAAAAAAAAAAAAAAAAAAAAAAAAAUAAAA/f///wEAAAAKAAAAAAAAAAAAAAAAAAAAAAAAABgAAAD/////AQAAAAEAAAAAAAAAAAAAAAAAAAAAAAAAHAAAAP3///8BAAAAAQAAAAAAAAAAAAAAAAAAAAAAAAAeAAAA/f///wEAAAABAAAAAAAAAAAAAAAAAAAAAAAAACAAAAD9////AQAAAAEAAAAAAAAAAAAAAAAAAAAAAAAAIgAAAP3///8BAAAAAQAAAAAAAAAAAAAAAAAAAAAAAAAkAAAA/f///wEAAAABAAAAAAAAAAAAAAAAAAAAAAAAACYAAAD9////AQAAAAEAAAAAAAAAAAAAAAAAAAAAAAAAKQAAAP////8BAAAAAQAAAAAAAAAAAAAAAAAAAAAAAAAtAAAA/f///wEAAAAKAAAAAAAAAAAAAAAAAAAAAAAAAA=="/>
      </p:ext>
    </p:ext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Тема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4381</TotalTime>
  <Words>1965</Words>
  <Application>Microsoft Office PowerPoint</Application>
  <PresentationFormat>On-screen Show (4:3)</PresentationFormat>
  <Paragraphs>160</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Тема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LightKey.Store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Sergei Nechaev</dc:creator>
  <cp:lastModifiedBy>Sergei Nechaev</cp:lastModifiedBy>
  <cp:revision>168</cp:revision>
  <dcterms:created xsi:type="dcterms:W3CDTF">2026-08-14T22:08:32Z</dcterms:created>
  <dcterms:modified xsi:type="dcterms:W3CDTF">2026-10-01T18:06:09Z</dcterms:modified>
</cp:coreProperties>
</file>