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61" r:id="rId2"/>
    <p:sldId id="257" r:id="rId3"/>
    <p:sldId id="258" r:id="rId4"/>
    <p:sldId id="263" r:id="rId5"/>
    <p:sldId id="259" r:id="rId6"/>
    <p:sldId id="270" r:id="rId7"/>
    <p:sldId id="260" r:id="rId8"/>
    <p:sldId id="265" r:id="rId9"/>
    <p:sldId id="266" r:id="rId10"/>
    <p:sldId id="275" r:id="rId11"/>
    <p:sldId id="274" r:id="rId12"/>
    <p:sldId id="269" r:id="rId13"/>
    <p:sldId id="271" r:id="rId14"/>
    <p:sldId id="272"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2" autoAdjust="0"/>
    <p:restoredTop sz="90141" autoAdjust="0"/>
  </p:normalViewPr>
  <p:slideViewPr>
    <p:cSldViewPr snapToGrid="0">
      <p:cViewPr varScale="1">
        <p:scale>
          <a:sx n="143" d="100"/>
          <a:sy n="143" d="100"/>
        </p:scale>
        <p:origin x="828" y="12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C0B8A1-637A-42DD-85E2-24611A992644}" type="datetimeFigureOut">
              <a:rPr lang="en-US" smtClean="0"/>
              <a:t>2/25/2026</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D4548F-1C60-4C39-ABB9-8938E80C44CA}" type="slidenum">
              <a:rPr lang="en-US" smtClean="0"/>
              <a:t>‹N°›</a:t>
            </a:fld>
            <a:endParaRPr lang="en-US"/>
          </a:p>
        </p:txBody>
      </p:sp>
    </p:spTree>
    <p:extLst>
      <p:ext uri="{BB962C8B-B14F-4D97-AF65-F5344CB8AC3E}">
        <p14:creationId xmlns:p14="http://schemas.microsoft.com/office/powerpoint/2010/main" val="969682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1</a:t>
            </a:fld>
            <a:endParaRPr lang="en-US"/>
          </a:p>
        </p:txBody>
      </p:sp>
    </p:spTree>
    <p:extLst>
      <p:ext uri="{BB962C8B-B14F-4D97-AF65-F5344CB8AC3E}">
        <p14:creationId xmlns:p14="http://schemas.microsoft.com/office/powerpoint/2010/main" val="5292235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DBE12-6F2F-E861-C6CB-59DE95441B9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42B40D-5BAE-31E3-FC89-E482C463E4F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4E917CD-85F7-94CE-F5F0-A595AFE64AE8}"/>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B01EFCA9-D391-C6EA-33E2-C96CA5D66751}"/>
              </a:ext>
            </a:extLst>
          </p:cNvPr>
          <p:cNvSpPr>
            <a:spLocks noGrp="1"/>
          </p:cNvSpPr>
          <p:nvPr>
            <p:ph type="sldNum" sz="quarter" idx="10"/>
          </p:nvPr>
        </p:nvSpPr>
        <p:spPr/>
        <p:txBody>
          <a:bodyPr/>
          <a:lstStyle/>
          <a:p>
            <a:fld id="{3E7C765C-8EB7-4CA9-88D6-386B8973E0DA}" type="slidenum">
              <a:rPr lang="en-US" smtClean="0"/>
              <a:t>10</a:t>
            </a:fld>
            <a:endParaRPr lang="en-US"/>
          </a:p>
        </p:txBody>
      </p:sp>
    </p:spTree>
    <p:extLst>
      <p:ext uri="{BB962C8B-B14F-4D97-AF65-F5344CB8AC3E}">
        <p14:creationId xmlns:p14="http://schemas.microsoft.com/office/powerpoint/2010/main" val="13260634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11</a:t>
            </a:fld>
            <a:endParaRPr lang="en-US"/>
          </a:p>
        </p:txBody>
      </p:sp>
    </p:spTree>
    <p:extLst>
      <p:ext uri="{BB962C8B-B14F-4D97-AF65-F5344CB8AC3E}">
        <p14:creationId xmlns:p14="http://schemas.microsoft.com/office/powerpoint/2010/main" val="1681470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12</a:t>
            </a:fld>
            <a:endParaRPr lang="en-US"/>
          </a:p>
        </p:txBody>
      </p:sp>
    </p:spTree>
    <p:extLst>
      <p:ext uri="{BB962C8B-B14F-4D97-AF65-F5344CB8AC3E}">
        <p14:creationId xmlns:p14="http://schemas.microsoft.com/office/powerpoint/2010/main" val="1315628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3D7B8-B18E-4F04-6D60-D1F14168C47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78E9015-B885-D3AD-DC93-32F9BE2FA64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AFEC1E1-7543-6A8E-CDED-443FD10FA268}"/>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6BBFB93A-1717-5685-67E2-F97863D5CEC4}"/>
              </a:ext>
            </a:extLst>
          </p:cNvPr>
          <p:cNvSpPr>
            <a:spLocks noGrp="1"/>
          </p:cNvSpPr>
          <p:nvPr>
            <p:ph type="sldNum" sz="quarter" idx="10"/>
          </p:nvPr>
        </p:nvSpPr>
        <p:spPr/>
        <p:txBody>
          <a:bodyPr/>
          <a:lstStyle/>
          <a:p>
            <a:fld id="{3E7C765C-8EB7-4CA9-88D6-386B8973E0DA}" type="slidenum">
              <a:rPr lang="en-US" smtClean="0"/>
              <a:t>13</a:t>
            </a:fld>
            <a:endParaRPr lang="en-US"/>
          </a:p>
        </p:txBody>
      </p:sp>
    </p:spTree>
    <p:extLst>
      <p:ext uri="{BB962C8B-B14F-4D97-AF65-F5344CB8AC3E}">
        <p14:creationId xmlns:p14="http://schemas.microsoft.com/office/powerpoint/2010/main" val="1695824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DB9B4-5FFB-1B64-0F20-64F112630ED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9A3BC4-908A-8884-4CF0-6D47F85F4E0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0B9DC83-9A0F-8DBB-758B-41B210D80812}"/>
              </a:ext>
            </a:extLst>
          </p:cNvPr>
          <p:cNvSpPr>
            <a:spLocks noGrp="1"/>
          </p:cNvSpPr>
          <p:nvPr>
            <p:ph type="body" idx="1"/>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5D776F68-5B05-027C-7AB6-54FC34DD666C}"/>
              </a:ext>
            </a:extLst>
          </p:cNvPr>
          <p:cNvSpPr>
            <a:spLocks noGrp="1"/>
          </p:cNvSpPr>
          <p:nvPr>
            <p:ph type="sldNum" sz="quarter" idx="10"/>
          </p:nvPr>
        </p:nvSpPr>
        <p:spPr/>
        <p:txBody>
          <a:bodyPr/>
          <a:lstStyle/>
          <a:p>
            <a:fld id="{3E7C765C-8EB7-4CA9-88D6-386B8973E0DA}" type="slidenum">
              <a:rPr lang="en-US" smtClean="0"/>
              <a:t>14</a:t>
            </a:fld>
            <a:endParaRPr lang="en-US"/>
          </a:p>
        </p:txBody>
      </p:sp>
    </p:spTree>
    <p:extLst>
      <p:ext uri="{BB962C8B-B14F-4D97-AF65-F5344CB8AC3E}">
        <p14:creationId xmlns:p14="http://schemas.microsoft.com/office/powerpoint/2010/main" val="925790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Avec cette croissance rapide, il est important d’avoir des données sur la consommation d’énergie des systèmes afin de pouvoir optimiser l’énergie. Aussi bien pour les concepteur de matériel informatique que pour les développeur qui utiliseront ce matériel pour y exécuter du code.</a:t>
            </a:r>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2</a:t>
            </a:fld>
            <a:endParaRPr lang="en-US" dirty="0"/>
          </a:p>
        </p:txBody>
      </p:sp>
    </p:spTree>
    <p:extLst>
      <p:ext uri="{BB962C8B-B14F-4D97-AF65-F5344CB8AC3E}">
        <p14:creationId xmlns:p14="http://schemas.microsoft.com/office/powerpoint/2010/main" val="473546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D3D3D3"/>
                </a:highlight>
                <a:latin typeface="Calibri" panose="020F0502020204030204" pitchFamily="34" charset="0"/>
                <a:ea typeface="Calibri" panose="020F0502020204030204" pitchFamily="34" charset="0"/>
                <a:cs typeface="Times New Roman" panose="02020603050405020304" pitchFamily="18" charset="0"/>
              </a:rPr>
              <a:t>Méthodes matérielles (directes)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D3D3D3"/>
                </a:highlight>
                <a:latin typeface="Calibri" panose="020F0502020204030204" pitchFamily="34" charset="0"/>
                <a:cs typeface="Times New Roman" panose="02020603050405020304" pitchFamily="18" charset="0"/>
              </a:rPr>
              <a:t>Méthodes logicielles (indirectes)</a:t>
            </a:r>
            <a:endParaRPr lang="fr-FR" dirty="0"/>
          </a:p>
        </p:txBody>
      </p:sp>
      <p:sp>
        <p:nvSpPr>
          <p:cNvPr id="4" name="Espace réservé du numéro de diapositive 3"/>
          <p:cNvSpPr>
            <a:spLocks noGrp="1"/>
          </p:cNvSpPr>
          <p:nvPr>
            <p:ph type="sldNum" sz="quarter" idx="5"/>
          </p:nvPr>
        </p:nvSpPr>
        <p:spPr/>
        <p:txBody>
          <a:bodyPr/>
          <a:lstStyle/>
          <a:p>
            <a:fld id="{3E7C765C-8EB7-4CA9-88D6-386B8973E0DA}" type="slidenum">
              <a:rPr lang="en-US" smtClean="0"/>
              <a:t>3</a:t>
            </a:fld>
            <a:endParaRPr lang="en-US"/>
          </a:p>
        </p:txBody>
      </p:sp>
    </p:spTree>
    <p:extLst>
      <p:ext uri="{BB962C8B-B14F-4D97-AF65-F5344CB8AC3E}">
        <p14:creationId xmlns:p14="http://schemas.microsoft.com/office/powerpoint/2010/main" val="3110519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D3D3D3"/>
                </a:highlight>
                <a:latin typeface="Calibri" panose="020F0502020204030204" pitchFamily="34" charset="0"/>
                <a:ea typeface="Calibri" panose="020F0502020204030204" pitchFamily="34" charset="0"/>
                <a:cs typeface="Times New Roman" panose="02020603050405020304" pitchFamily="18" charset="0"/>
              </a:rPr>
              <a:t>Méthodes matérielles (directes)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D3D3D3"/>
                </a:highlight>
                <a:latin typeface="Calibri" panose="020F0502020204030204" pitchFamily="34" charset="0"/>
                <a:cs typeface="Times New Roman" panose="02020603050405020304" pitchFamily="18" charset="0"/>
              </a:rPr>
              <a:t>Méthodes logicielles (indirectes)</a:t>
            </a:r>
            <a:endParaRPr lang="fr-FR" dirty="0"/>
          </a:p>
        </p:txBody>
      </p:sp>
      <p:sp>
        <p:nvSpPr>
          <p:cNvPr id="4" name="Espace réservé du numéro de diapositive 3"/>
          <p:cNvSpPr>
            <a:spLocks noGrp="1"/>
          </p:cNvSpPr>
          <p:nvPr>
            <p:ph type="sldNum" sz="quarter" idx="5"/>
          </p:nvPr>
        </p:nvSpPr>
        <p:spPr/>
        <p:txBody>
          <a:bodyPr/>
          <a:lstStyle/>
          <a:p>
            <a:fld id="{3E7C765C-8EB7-4CA9-88D6-386B8973E0DA}" type="slidenum">
              <a:rPr lang="en-US" smtClean="0"/>
              <a:t>4</a:t>
            </a:fld>
            <a:endParaRPr lang="en-US"/>
          </a:p>
        </p:txBody>
      </p:sp>
    </p:spTree>
    <p:extLst>
      <p:ext uri="{BB962C8B-B14F-4D97-AF65-F5344CB8AC3E}">
        <p14:creationId xmlns:p14="http://schemas.microsoft.com/office/powerpoint/2010/main" val="1728454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Dans méthodes logicielles décrire chaque méthodes + expliqué pourquoi capteurs matériel != logicielle</a:t>
            </a:r>
          </a:p>
        </p:txBody>
      </p:sp>
      <p:sp>
        <p:nvSpPr>
          <p:cNvPr id="4" name="Espace réservé du numéro de diapositive 3"/>
          <p:cNvSpPr>
            <a:spLocks noGrp="1"/>
          </p:cNvSpPr>
          <p:nvPr>
            <p:ph type="sldNum" sz="quarter" idx="5"/>
          </p:nvPr>
        </p:nvSpPr>
        <p:spPr/>
        <p:txBody>
          <a:bodyPr/>
          <a:lstStyle/>
          <a:p>
            <a:fld id="{3E7C765C-8EB7-4CA9-88D6-386B8973E0DA}" type="slidenum">
              <a:rPr lang="en-US" smtClean="0"/>
              <a:t>5</a:t>
            </a:fld>
            <a:endParaRPr lang="en-US"/>
          </a:p>
        </p:txBody>
      </p:sp>
    </p:spTree>
    <p:extLst>
      <p:ext uri="{BB962C8B-B14F-4D97-AF65-F5344CB8AC3E}">
        <p14:creationId xmlns:p14="http://schemas.microsoft.com/office/powerpoint/2010/main" val="432583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7C729-5998-AA77-573A-BAA7BD4B7CB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E226597-18D4-8E37-9F99-368620147EB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92DB999-583C-887A-B5C7-B7DBD43F13E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Dans méthodes logicielles décrire chaque méthodes + expliqué pourquoi capteurs matériel != logicielle</a:t>
            </a:r>
          </a:p>
        </p:txBody>
      </p:sp>
      <p:sp>
        <p:nvSpPr>
          <p:cNvPr id="4" name="Espace réservé du numéro de diapositive 3">
            <a:extLst>
              <a:ext uri="{FF2B5EF4-FFF2-40B4-BE49-F238E27FC236}">
                <a16:creationId xmlns:a16="http://schemas.microsoft.com/office/drawing/2014/main" id="{8CC18EF5-9399-8F38-4EAE-00BBA8EC244C}"/>
              </a:ext>
            </a:extLst>
          </p:cNvPr>
          <p:cNvSpPr>
            <a:spLocks noGrp="1"/>
          </p:cNvSpPr>
          <p:nvPr>
            <p:ph type="sldNum" sz="quarter" idx="5"/>
          </p:nvPr>
        </p:nvSpPr>
        <p:spPr/>
        <p:txBody>
          <a:bodyPr/>
          <a:lstStyle/>
          <a:p>
            <a:fld id="{3E7C765C-8EB7-4CA9-88D6-386B8973E0DA}" type="slidenum">
              <a:rPr lang="en-US" smtClean="0"/>
              <a:t>6</a:t>
            </a:fld>
            <a:endParaRPr lang="en-US"/>
          </a:p>
        </p:txBody>
      </p:sp>
    </p:spTree>
    <p:extLst>
      <p:ext uri="{BB962C8B-B14F-4D97-AF65-F5344CB8AC3E}">
        <p14:creationId xmlns:p14="http://schemas.microsoft.com/office/powerpoint/2010/main" val="30563055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7</a:t>
            </a:fld>
            <a:endParaRPr lang="en-US"/>
          </a:p>
        </p:txBody>
      </p:sp>
    </p:spTree>
    <p:extLst>
      <p:ext uri="{BB962C8B-B14F-4D97-AF65-F5344CB8AC3E}">
        <p14:creationId xmlns:p14="http://schemas.microsoft.com/office/powerpoint/2010/main" val="1533771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8</a:t>
            </a:fld>
            <a:endParaRPr lang="en-US"/>
          </a:p>
        </p:txBody>
      </p:sp>
    </p:spTree>
    <p:extLst>
      <p:ext uri="{BB962C8B-B14F-4D97-AF65-F5344CB8AC3E}">
        <p14:creationId xmlns:p14="http://schemas.microsoft.com/office/powerpoint/2010/main" val="24072193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3E7C765C-8EB7-4CA9-88D6-386B8973E0DA}" type="slidenum">
              <a:rPr lang="en-US" smtClean="0"/>
              <a:t>9</a:t>
            </a:fld>
            <a:endParaRPr lang="en-US"/>
          </a:p>
        </p:txBody>
      </p:sp>
    </p:spTree>
    <p:extLst>
      <p:ext uri="{BB962C8B-B14F-4D97-AF65-F5344CB8AC3E}">
        <p14:creationId xmlns:p14="http://schemas.microsoft.com/office/powerpoint/2010/main" val="3202605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105962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2780769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65343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3721117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701655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41550648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78300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850364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2894208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0CB59BA3-5CDB-43AA-8C4F-658783F2DE78}"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182653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CB59BA3-5CDB-43AA-8C4F-658783F2DE7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2546245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CB59BA3-5CDB-43AA-8C4F-658783F2DE78}"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2070412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CB59BA3-5CDB-43AA-8C4F-658783F2DE78}"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33918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59BA3-5CDB-43AA-8C4F-658783F2DE78}"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1420414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0CB59BA3-5CDB-43AA-8C4F-658783F2DE7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509313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0CB59BA3-5CDB-43AA-8C4F-658783F2DE78}"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F0EEA-8462-48BE-A61C-0E126F7A1751}" type="slidenum">
              <a:rPr lang="en-US" smtClean="0"/>
              <a:t>‹N°›</a:t>
            </a:fld>
            <a:endParaRPr lang="en-US"/>
          </a:p>
        </p:txBody>
      </p:sp>
    </p:spTree>
    <p:extLst>
      <p:ext uri="{BB962C8B-B14F-4D97-AF65-F5344CB8AC3E}">
        <p14:creationId xmlns:p14="http://schemas.microsoft.com/office/powerpoint/2010/main" val="3644312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CB59BA3-5CDB-43AA-8C4F-658783F2DE78}" type="datetimeFigureOut">
              <a:rPr lang="en-US" smtClean="0"/>
              <a:t>2/25/2026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D4F0EEA-8462-48BE-A61C-0E126F7A1751}" type="slidenum">
              <a:rPr lang="en-US" smtClean="0"/>
              <a:t>‹N°›</a:t>
            </a:fld>
            <a:endParaRPr lang="en-US"/>
          </a:p>
        </p:txBody>
      </p:sp>
    </p:spTree>
    <p:extLst>
      <p:ext uri="{BB962C8B-B14F-4D97-AF65-F5344CB8AC3E}">
        <p14:creationId xmlns:p14="http://schemas.microsoft.com/office/powerpoint/2010/main" val="777613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06179" y="1484852"/>
            <a:ext cx="9144000" cy="1595479"/>
          </a:xfrm>
        </p:spPr>
        <p:txBody>
          <a:bodyPr>
            <a:noAutofit/>
          </a:bodyPr>
          <a:lstStyle/>
          <a:p>
            <a:pPr algn="ctr"/>
            <a:r>
              <a:rPr lang="en-US" sz="3600" noProof="0" dirty="0"/>
              <a:t>Contributing to reproducible software-based measurement of energy consumption in machine learning</a:t>
            </a:r>
          </a:p>
        </p:txBody>
      </p:sp>
      <p:sp>
        <p:nvSpPr>
          <p:cNvPr id="3" name="Sous-titre 2"/>
          <p:cNvSpPr>
            <a:spLocks noGrp="1"/>
          </p:cNvSpPr>
          <p:nvPr>
            <p:ph type="subTitle" idx="1"/>
          </p:nvPr>
        </p:nvSpPr>
        <p:spPr>
          <a:xfrm>
            <a:off x="1506179" y="3563689"/>
            <a:ext cx="9144000" cy="1427762"/>
          </a:xfrm>
        </p:spPr>
        <p:txBody>
          <a:bodyPr>
            <a:normAutofit/>
          </a:bodyPr>
          <a:lstStyle/>
          <a:p>
            <a:pPr algn="ctr"/>
            <a:r>
              <a:rPr lang="en-US" noProof="0" dirty="0"/>
              <a:t>Anthony BERTRAND</a:t>
            </a:r>
          </a:p>
          <a:p>
            <a:pPr algn="ctr"/>
            <a:r>
              <a:rPr lang="en-US" noProof="0" dirty="0"/>
              <a:t>Supervisors :     David HILL</a:t>
            </a:r>
          </a:p>
          <a:p>
            <a:pPr algn="ctr"/>
            <a:r>
              <a:rPr lang="en-US" noProof="0" dirty="0"/>
              <a:t>							</a:t>
            </a:r>
            <a:r>
              <a:rPr lang="en-US" noProof="0" dirty="0" err="1"/>
              <a:t>Engelbert</a:t>
            </a:r>
            <a:r>
              <a:rPr lang="en-US" noProof="0" dirty="0"/>
              <a:t> MEPHU NGUIFO</a:t>
            </a:r>
          </a:p>
        </p:txBody>
      </p:sp>
      <p:pic>
        <p:nvPicPr>
          <p:cNvPr id="9" name="Picture 4" descr="Graphical user interface&#10;&#10;Description automatically generated with low confidence">
            <a:extLst>
              <a:ext uri="{FF2B5EF4-FFF2-40B4-BE49-F238E27FC236}">
                <a16:creationId xmlns:a16="http://schemas.microsoft.com/office/drawing/2014/main" id="{AC23F9D6-D049-E618-A82B-852F601D5E5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99528" y="6210000"/>
            <a:ext cx="1085528" cy="648000"/>
          </a:xfrm>
          <a:prstGeom prst="rect">
            <a:avLst/>
          </a:prstGeom>
        </p:spPr>
      </p:pic>
      <p:pic>
        <p:nvPicPr>
          <p:cNvPr id="10" name="Picture 6" descr="Logo, company name&#10;&#10;Description automatically generated">
            <a:extLst>
              <a:ext uri="{FF2B5EF4-FFF2-40B4-BE49-F238E27FC236}">
                <a16:creationId xmlns:a16="http://schemas.microsoft.com/office/drawing/2014/main" id="{E93BB961-2BE5-2211-C8D9-FC5A28D3560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7545" y="6208824"/>
            <a:ext cx="669017" cy="648000"/>
          </a:xfrm>
          <a:prstGeom prst="rect">
            <a:avLst/>
          </a:prstGeom>
        </p:spPr>
      </p:pic>
      <p:pic>
        <p:nvPicPr>
          <p:cNvPr id="11" name="Image 7">
            <a:extLst>
              <a:ext uri="{FF2B5EF4-FFF2-40B4-BE49-F238E27FC236}">
                <a16:creationId xmlns:a16="http://schemas.microsoft.com/office/drawing/2014/main" id="{B0CE2376-D09D-B5E8-D62A-D9598A25225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968" t="11377" r="24732" b="12774"/>
          <a:stretch/>
        </p:blipFill>
        <p:spPr>
          <a:xfrm>
            <a:off x="0" y="6208824"/>
            <a:ext cx="734916" cy="649176"/>
          </a:xfrm>
          <a:prstGeom prst="rect">
            <a:avLst/>
          </a:prstGeom>
        </p:spPr>
      </p:pic>
      <p:pic>
        <p:nvPicPr>
          <p:cNvPr id="12" name="Picture 9" descr="A blue circle with white text&#10;&#10;Description automatically generated">
            <a:extLst>
              <a:ext uri="{FF2B5EF4-FFF2-40B4-BE49-F238E27FC236}">
                <a16:creationId xmlns:a16="http://schemas.microsoft.com/office/drawing/2014/main" id="{7ADE5946-0695-F2C9-5844-7CF91209DDE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7002" y="6183010"/>
            <a:ext cx="649177" cy="649177"/>
          </a:xfrm>
          <a:prstGeom prst="rect">
            <a:avLst/>
          </a:prstGeom>
        </p:spPr>
      </p:pic>
      <p:pic>
        <p:nvPicPr>
          <p:cNvPr id="13" name="Picture 10" descr="A logo with a circle and a logo with text&#10;&#10;Description automatically generated">
            <a:extLst>
              <a:ext uri="{FF2B5EF4-FFF2-40B4-BE49-F238E27FC236}">
                <a16:creationId xmlns:a16="http://schemas.microsoft.com/office/drawing/2014/main" id="{8F04CA1C-9B1D-FD95-7563-74513A45E58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28265" y="6183011"/>
            <a:ext cx="649177" cy="649177"/>
          </a:xfrm>
          <a:prstGeom prst="rect">
            <a:avLst/>
          </a:prstGeom>
        </p:spPr>
      </p:pic>
    </p:spTree>
    <p:extLst>
      <p:ext uri="{BB962C8B-B14F-4D97-AF65-F5344CB8AC3E}">
        <p14:creationId xmlns:p14="http://schemas.microsoft.com/office/powerpoint/2010/main" val="121859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B9609-C288-0477-8408-B9A1DCC3CF8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80C8E36-7112-291D-43B0-FD7651DEB868}"/>
              </a:ext>
            </a:extLst>
          </p:cNvPr>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 Work on clustering methods</a:t>
            </a:r>
          </a:p>
        </p:txBody>
      </p:sp>
      <p:sp>
        <p:nvSpPr>
          <p:cNvPr id="6" name="Espace réservé du numéro de diapositive 5">
            <a:extLst>
              <a:ext uri="{FF2B5EF4-FFF2-40B4-BE49-F238E27FC236}">
                <a16:creationId xmlns:a16="http://schemas.microsoft.com/office/drawing/2014/main" id="{A67247E8-E990-13C0-9276-B9F8E5D353D1}"/>
              </a:ext>
            </a:extLst>
          </p:cNvPr>
          <p:cNvSpPr>
            <a:spLocks noGrp="1"/>
          </p:cNvSpPr>
          <p:nvPr>
            <p:ph type="sldNum" sz="quarter" idx="12"/>
          </p:nvPr>
        </p:nvSpPr>
        <p:spPr/>
        <p:txBody>
          <a:bodyPr/>
          <a:lstStyle/>
          <a:p>
            <a:fld id="{017CC692-D5A4-4363-884B-73F0C60B2F10}" type="slidenum">
              <a:rPr lang="en-US" sz="1200" smtClean="0"/>
              <a:t>10</a:t>
            </a:fld>
            <a:endParaRPr lang="en-US" dirty="0"/>
          </a:p>
        </p:txBody>
      </p:sp>
      <p:sp>
        <p:nvSpPr>
          <p:cNvPr id="3" name="Rectangle 2">
            <a:extLst>
              <a:ext uri="{FF2B5EF4-FFF2-40B4-BE49-F238E27FC236}">
                <a16:creationId xmlns:a16="http://schemas.microsoft.com/office/drawing/2014/main" id="{FC1CF22D-3BE1-70B8-90A8-9B0F59CA2755}"/>
              </a:ext>
            </a:extLst>
          </p:cNvPr>
          <p:cNvSpPr/>
          <p:nvPr/>
        </p:nvSpPr>
        <p:spPr>
          <a:xfrm>
            <a:off x="820466" y="2033588"/>
            <a:ext cx="8453536" cy="3662541"/>
          </a:xfrm>
          <a:prstGeom prst="rect">
            <a:avLst/>
          </a:prstGeom>
        </p:spPr>
        <p:txBody>
          <a:bodyPr wrap="square">
            <a:spAutoFit/>
          </a:bodyPr>
          <a:lstStyle/>
          <a:p>
            <a:pPr marL="285750" indent="-285750">
              <a:spcAft>
                <a:spcPts val="1200"/>
              </a:spcAft>
              <a:buFont typeface="Arial" panose="020B0604020202020204" pitchFamily="34" charset="0"/>
              <a:buChar char="•"/>
            </a:pPr>
            <a:r>
              <a:rPr lang="en-US" dirty="0"/>
              <a:t>Study of K-Means, DBSCAN and Ward algorithms</a:t>
            </a:r>
          </a:p>
          <a:p>
            <a:pPr marL="742950" lvl="1" indent="-285750">
              <a:spcAft>
                <a:spcPts val="1200"/>
              </a:spcAft>
              <a:buFont typeface="Arial" panose="020B0604020202020204" pitchFamily="34" charset="0"/>
              <a:buChar char="•"/>
            </a:pPr>
            <a:r>
              <a:rPr lang="en-US" dirty="0"/>
              <a:t>Divide them into steps</a:t>
            </a:r>
          </a:p>
          <a:p>
            <a:pPr marL="742950" lvl="1" indent="-285750">
              <a:spcAft>
                <a:spcPts val="1200"/>
              </a:spcAft>
              <a:buFont typeface="Arial" panose="020B0604020202020204" pitchFamily="34" charset="0"/>
              <a:buChar char="•"/>
            </a:pPr>
            <a:r>
              <a:rPr lang="en-US" dirty="0"/>
              <a:t>Explain what must be define to have a deterministic algorithm</a:t>
            </a:r>
          </a:p>
          <a:p>
            <a:pPr marL="285750" indent="-285750">
              <a:spcAft>
                <a:spcPts val="1200"/>
              </a:spcAft>
              <a:buFont typeface="Arial" panose="020B0604020202020204" pitchFamily="34" charset="0"/>
              <a:buChar char="•"/>
            </a:pPr>
            <a:r>
              <a:rPr lang="en-US" dirty="0"/>
              <a:t>Study of the Scikit-learn implementation</a:t>
            </a:r>
          </a:p>
          <a:p>
            <a:pPr marL="742950" lvl="1" indent="-285750">
              <a:spcAft>
                <a:spcPts val="1200"/>
              </a:spcAft>
              <a:buFont typeface="Arial" panose="020B0604020202020204" pitchFamily="34" charset="0"/>
              <a:buChar char="•"/>
            </a:pPr>
            <a:r>
              <a:rPr lang="en-US" dirty="0"/>
              <a:t>K-Means is not bitwise repeatable!</a:t>
            </a:r>
          </a:p>
          <a:p>
            <a:pPr marL="742950" lvl="1" indent="-285750">
              <a:spcAft>
                <a:spcPts val="1200"/>
              </a:spcAft>
              <a:buFont typeface="Arial" panose="020B0604020202020204" pitchFamily="34" charset="0"/>
              <a:buChar char="•"/>
            </a:pPr>
            <a:r>
              <a:rPr lang="en-US" dirty="0"/>
              <a:t>May come from OpenMP mismanagement of floating-point operation order</a:t>
            </a:r>
          </a:p>
          <a:p>
            <a:pPr marL="742950" lvl="1" indent="-285750">
              <a:spcAft>
                <a:spcPts val="1200"/>
              </a:spcAft>
              <a:buFont typeface="Arial" panose="020B0604020202020204" pitchFamily="34" charset="0"/>
              <a:buChar char="•"/>
            </a:pPr>
            <a:r>
              <a:rPr lang="en-US" dirty="0"/>
              <a:t>Try to compare it with other implementations</a:t>
            </a:r>
          </a:p>
          <a:p>
            <a:pPr marL="285750"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1976844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Work on clustering methods</a:t>
            </a:r>
          </a:p>
        </p:txBody>
      </p:sp>
      <p:sp>
        <p:nvSpPr>
          <p:cNvPr id="6" name="Espace réservé du numéro de diapositive 5"/>
          <p:cNvSpPr>
            <a:spLocks noGrp="1"/>
          </p:cNvSpPr>
          <p:nvPr>
            <p:ph type="sldNum" sz="quarter" idx="12"/>
          </p:nvPr>
        </p:nvSpPr>
        <p:spPr/>
        <p:txBody>
          <a:bodyPr/>
          <a:lstStyle/>
          <a:p>
            <a:fld id="{017CC692-D5A4-4363-884B-73F0C60B2F10}" type="slidenum">
              <a:rPr lang="en-US" sz="1200" smtClean="0"/>
              <a:t>11</a:t>
            </a:fld>
            <a:endParaRPr lang="en-US" dirty="0"/>
          </a:p>
        </p:txBody>
      </p:sp>
      <p:graphicFrame>
        <p:nvGraphicFramePr>
          <p:cNvPr id="8" name="Tableau 7"/>
          <p:cNvGraphicFramePr>
            <a:graphicFrameLocks noGrp="1"/>
          </p:cNvGraphicFramePr>
          <p:nvPr>
            <p:extLst>
              <p:ext uri="{D42A27DB-BD31-4B8C-83A1-F6EECF244321}">
                <p14:modId xmlns:p14="http://schemas.microsoft.com/office/powerpoint/2010/main" val="2470616622"/>
              </p:ext>
            </p:extLst>
          </p:nvPr>
        </p:nvGraphicFramePr>
        <p:xfrm>
          <a:off x="653469" y="2585438"/>
          <a:ext cx="4005158" cy="1885950"/>
        </p:xfrm>
        <a:graphic>
          <a:graphicData uri="http://schemas.openxmlformats.org/drawingml/2006/table">
            <a:tbl>
              <a:tblPr>
                <a:tableStyleId>{5C22544A-7EE6-4342-B048-85BDC9FD1C3A}</a:tableStyleId>
              </a:tblPr>
              <a:tblGrid>
                <a:gridCol w="1918322">
                  <a:extLst>
                    <a:ext uri="{9D8B030D-6E8A-4147-A177-3AD203B41FA5}">
                      <a16:colId xmlns:a16="http://schemas.microsoft.com/office/drawing/2014/main" val="293469586"/>
                    </a:ext>
                  </a:extLst>
                </a:gridCol>
                <a:gridCol w="760396">
                  <a:extLst>
                    <a:ext uri="{9D8B030D-6E8A-4147-A177-3AD203B41FA5}">
                      <a16:colId xmlns:a16="http://schemas.microsoft.com/office/drawing/2014/main" val="4252333922"/>
                    </a:ext>
                  </a:extLst>
                </a:gridCol>
                <a:gridCol w="681548">
                  <a:extLst>
                    <a:ext uri="{9D8B030D-6E8A-4147-A177-3AD203B41FA5}">
                      <a16:colId xmlns:a16="http://schemas.microsoft.com/office/drawing/2014/main" val="783787814"/>
                    </a:ext>
                  </a:extLst>
                </a:gridCol>
                <a:gridCol w="644892">
                  <a:extLst>
                    <a:ext uri="{9D8B030D-6E8A-4147-A177-3AD203B41FA5}">
                      <a16:colId xmlns:a16="http://schemas.microsoft.com/office/drawing/2014/main" val="974362085"/>
                    </a:ext>
                  </a:extLst>
                </a:gridCol>
              </a:tblGrid>
              <a:tr h="352425">
                <a:tc>
                  <a:txBody>
                    <a:bodyPr/>
                    <a:lstStyle/>
                    <a:p>
                      <a:pPr algn="l" fontAlgn="ctr"/>
                      <a:r>
                        <a:rPr lang="en-US" sz="1100" u="none" strike="noStrike" dirty="0">
                          <a:effectLst/>
                        </a:rPr>
                        <a:t>            </a:t>
                      </a:r>
                      <a:r>
                        <a:rPr lang="en-US" sz="1100" u="none" strike="noStrike" baseline="0" dirty="0">
                          <a:effectLst/>
                        </a:rPr>
                        <a:t>         </a:t>
                      </a:r>
                      <a:r>
                        <a:rPr lang="en-US" sz="1100" u="none" strike="noStrike" dirty="0">
                          <a:effectLst/>
                        </a:rPr>
                        <a:t>Parameters   Datasets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noFill/>
                  </a:tcPr>
                </a:tc>
                <a:tc>
                  <a:txBody>
                    <a:bodyPr/>
                    <a:lstStyle/>
                    <a:p>
                      <a:pPr algn="ctr" fontAlgn="ctr"/>
                      <a:r>
                        <a:rPr lang="en-US" sz="1100" u="none" strike="noStrike" dirty="0">
                          <a:effectLst/>
                        </a:rPr>
                        <a:t># Instances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dirty="0">
                          <a:effectLst/>
                        </a:rPr>
                        <a:t># Features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n-US" sz="1100" u="none" strike="noStrike" dirty="0">
                          <a:effectLst/>
                        </a:rPr>
                        <a:t># Classes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2854530"/>
                  </a:ext>
                </a:extLst>
              </a:tr>
              <a:tr h="190500">
                <a:tc>
                  <a:txBody>
                    <a:bodyPr/>
                    <a:lstStyle/>
                    <a:p>
                      <a:pPr algn="r" fontAlgn="ctr"/>
                      <a:r>
                        <a:rPr lang="en-US" sz="1100" u="none" strike="noStrike" dirty="0">
                          <a:effectLst/>
                        </a:rPr>
                        <a:t>Iris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150</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4</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3641825"/>
                  </a:ext>
                </a:extLst>
              </a:tr>
              <a:tr h="190500">
                <a:tc>
                  <a:txBody>
                    <a:bodyPr/>
                    <a:lstStyle/>
                    <a:p>
                      <a:pPr algn="r" fontAlgn="ctr"/>
                      <a:r>
                        <a:rPr lang="en-US" sz="1100" u="none" strike="noStrike" dirty="0">
                          <a:effectLst/>
                        </a:rPr>
                        <a:t>Toxicity</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171</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1 203</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277798"/>
                  </a:ext>
                </a:extLst>
              </a:tr>
              <a:tr h="190500">
                <a:tc>
                  <a:txBody>
                    <a:bodyPr/>
                    <a:lstStyle/>
                    <a:p>
                      <a:pPr algn="r" fontAlgn="ctr"/>
                      <a:r>
                        <a:rPr lang="en-US" sz="1100" u="none" strike="noStrike" dirty="0">
                          <a:effectLst/>
                        </a:rPr>
                        <a:t>Wine</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178</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13</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55713701"/>
                  </a:ext>
                </a:extLst>
              </a:tr>
              <a:tr h="190500">
                <a:tc>
                  <a:txBody>
                    <a:bodyPr/>
                    <a:lstStyle/>
                    <a:p>
                      <a:pPr algn="r" fontAlgn="ctr"/>
                      <a:r>
                        <a:rPr lang="en-US" sz="1100" u="none" strike="noStrike" dirty="0">
                          <a:effectLst/>
                        </a:rPr>
                        <a:t>Breast cancer</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569</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30</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a:effectLst/>
                        </a:rPr>
                        <a:t>2</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27793039"/>
                  </a:ext>
                </a:extLst>
              </a:tr>
              <a:tr h="190500">
                <a:tc>
                  <a:txBody>
                    <a:bodyPr/>
                    <a:lstStyle/>
                    <a:p>
                      <a:pPr algn="r" fontAlgn="ctr"/>
                      <a:r>
                        <a:rPr lang="en-US" sz="1100" u="none" strike="noStrike" dirty="0">
                          <a:effectLst/>
                        </a:rPr>
                        <a:t>Taiwan</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6 819</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95</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62669525"/>
                  </a:ext>
                </a:extLst>
              </a:tr>
              <a:tr h="190500">
                <a:tc>
                  <a:txBody>
                    <a:bodyPr/>
                    <a:lstStyle/>
                    <a:p>
                      <a:pPr algn="r" fontAlgn="ctr"/>
                      <a:r>
                        <a:rPr lang="en-US" sz="1100" u="none" strike="noStrike" dirty="0">
                          <a:effectLst/>
                        </a:rPr>
                        <a:t>Letter recognition</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dirty="0">
                          <a:effectLst/>
                        </a:rPr>
                        <a:t>20 000</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16</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dirty="0">
                          <a:effectLst/>
                        </a:rPr>
                        <a:t>26</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57122482"/>
                  </a:ext>
                </a:extLst>
              </a:tr>
              <a:tr h="190500">
                <a:tc>
                  <a:txBody>
                    <a:bodyPr/>
                    <a:lstStyle/>
                    <a:p>
                      <a:pPr algn="r" fontAlgn="ctr"/>
                      <a:r>
                        <a:rPr lang="en-US" sz="1100" u="none" strike="noStrike" dirty="0">
                          <a:effectLst/>
                        </a:rPr>
                        <a:t>Default of credit card clients</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a:effectLst/>
                        </a:rPr>
                        <a:t>30 000</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23</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0269874"/>
                  </a:ext>
                </a:extLst>
              </a:tr>
              <a:tr h="200025">
                <a:tc>
                  <a:txBody>
                    <a:bodyPr/>
                    <a:lstStyle/>
                    <a:p>
                      <a:pPr algn="r" fontAlgn="ctr"/>
                      <a:r>
                        <a:rPr lang="en-US" sz="1100" u="none" strike="noStrike" dirty="0">
                          <a:effectLst/>
                        </a:rPr>
                        <a:t>Blob dataset (generated)</a:t>
                      </a:r>
                      <a:endParaRPr lang="en-US" sz="1100" b="1" i="0" u="none" strike="noStrike" dirty="0">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sz="1100" u="none" strike="noStrike">
                          <a:effectLst/>
                        </a:rPr>
                        <a:t>60 000</a:t>
                      </a:r>
                      <a:endParaRPr lang="en-US" sz="1100" b="0" i="0" u="none" strike="noStrike">
                        <a:solidFill>
                          <a:srgbClr val="000000"/>
                        </a:solidFill>
                        <a:effectLst/>
                        <a:latin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100" u="none" strike="noStrike" dirty="0">
                          <a:effectLst/>
                        </a:rPr>
                        <a:t>2</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ctr"/>
                      <a:r>
                        <a:rPr lang="en-US" sz="1100" u="none" strike="noStrike" dirty="0">
                          <a:effectLst/>
                        </a:rPr>
                        <a:t>10</a:t>
                      </a:r>
                      <a:endParaRPr lang="en-US" sz="1100" b="0"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7805037"/>
                  </a:ext>
                </a:extLst>
              </a:tr>
            </a:tbl>
          </a:graphicData>
        </a:graphic>
      </p:graphicFrame>
      <p:sp>
        <p:nvSpPr>
          <p:cNvPr id="9" name="ZoneTexte 8"/>
          <p:cNvSpPr txBox="1"/>
          <p:nvPr/>
        </p:nvSpPr>
        <p:spPr>
          <a:xfrm>
            <a:off x="653469" y="2080727"/>
            <a:ext cx="1340432" cy="369332"/>
          </a:xfrm>
          <a:prstGeom prst="rect">
            <a:avLst/>
          </a:prstGeom>
          <a:noFill/>
        </p:spPr>
        <p:txBody>
          <a:bodyPr wrap="none" rtlCol="0">
            <a:spAutoFit/>
          </a:bodyPr>
          <a:lstStyle/>
          <a:p>
            <a:r>
              <a:rPr lang="en-US" dirty="0"/>
              <a:t>8 Datasets:</a:t>
            </a:r>
          </a:p>
        </p:txBody>
      </p:sp>
      <p:sp>
        <p:nvSpPr>
          <p:cNvPr id="10" name="ZoneTexte 9"/>
          <p:cNvSpPr txBox="1"/>
          <p:nvPr/>
        </p:nvSpPr>
        <p:spPr>
          <a:xfrm>
            <a:off x="5513431" y="2004343"/>
            <a:ext cx="4039888" cy="2862322"/>
          </a:xfrm>
          <a:prstGeom prst="rect">
            <a:avLst/>
          </a:prstGeom>
          <a:noFill/>
        </p:spPr>
        <p:txBody>
          <a:bodyPr wrap="none" rtlCol="0">
            <a:spAutoFit/>
          </a:bodyPr>
          <a:lstStyle/>
          <a:p>
            <a:r>
              <a:rPr lang="en-US" dirty="0"/>
              <a:t>5 implementations:</a:t>
            </a:r>
          </a:p>
          <a:p>
            <a:endParaRPr lang="en-US" dirty="0"/>
          </a:p>
          <a:p>
            <a:r>
              <a:rPr lang="en-US" dirty="0"/>
              <a:t>With Scikit-learn</a:t>
            </a:r>
          </a:p>
          <a:p>
            <a:pPr marL="742950" lvl="1" indent="-285750">
              <a:buFont typeface="Arial" panose="020B0604020202020204" pitchFamily="34" charset="0"/>
              <a:buChar char="•"/>
            </a:pPr>
            <a:r>
              <a:rPr lang="en-US" dirty="0"/>
              <a:t>DBSCAN</a:t>
            </a:r>
          </a:p>
          <a:p>
            <a:pPr marL="742950" lvl="1" indent="-285750">
              <a:buFont typeface="Arial" panose="020B0604020202020204" pitchFamily="34" charset="0"/>
              <a:buChar char="•"/>
            </a:pPr>
            <a:r>
              <a:rPr lang="en-US" dirty="0"/>
              <a:t>Ward</a:t>
            </a:r>
          </a:p>
          <a:p>
            <a:pPr marL="742950" lvl="1" indent="-285750">
              <a:buFont typeface="Arial" panose="020B0604020202020204" pitchFamily="34" charset="0"/>
              <a:buChar char="•"/>
            </a:pPr>
            <a:r>
              <a:rPr lang="en-US" dirty="0"/>
              <a:t>K-Means</a:t>
            </a:r>
          </a:p>
          <a:p>
            <a:r>
              <a:rPr lang="en-US" dirty="0"/>
              <a:t>With </a:t>
            </a:r>
            <a:r>
              <a:rPr lang="en-US" dirty="0" err="1"/>
              <a:t>SciPy</a:t>
            </a:r>
            <a:endParaRPr lang="en-US" dirty="0"/>
          </a:p>
          <a:p>
            <a:pPr marL="742950" lvl="1" indent="-285750">
              <a:buFont typeface="Arial" panose="020B0604020202020204" pitchFamily="34" charset="0"/>
              <a:buChar char="•"/>
            </a:pPr>
            <a:r>
              <a:rPr lang="en-US" dirty="0"/>
              <a:t>K-Means</a:t>
            </a:r>
          </a:p>
          <a:p>
            <a:r>
              <a:rPr lang="en-US" dirty="0"/>
              <a:t>In addition</a:t>
            </a:r>
          </a:p>
          <a:p>
            <a:pPr marL="742950" lvl="1" indent="-285750">
              <a:buFont typeface="Arial" panose="020B0604020202020204" pitchFamily="34" charset="0"/>
              <a:buChar char="•"/>
            </a:pPr>
            <a:r>
              <a:rPr lang="en-US" dirty="0"/>
              <a:t>Custom K-Means with OpenMP</a:t>
            </a:r>
          </a:p>
        </p:txBody>
      </p:sp>
      <p:sp>
        <p:nvSpPr>
          <p:cNvPr id="11" name="ZoneTexte 10"/>
          <p:cNvSpPr txBox="1"/>
          <p:nvPr/>
        </p:nvSpPr>
        <p:spPr>
          <a:xfrm>
            <a:off x="2217486" y="5598087"/>
            <a:ext cx="6814686" cy="369332"/>
          </a:xfrm>
          <a:prstGeom prst="rect">
            <a:avLst/>
          </a:prstGeom>
          <a:noFill/>
        </p:spPr>
        <p:txBody>
          <a:bodyPr wrap="none" rtlCol="0">
            <a:spAutoFit/>
          </a:bodyPr>
          <a:lstStyle/>
          <a:p>
            <a:r>
              <a:rPr lang="en-US" dirty="0"/>
              <a:t>Everything is bitwise-repeatable, except K-Means of scikit-learn</a:t>
            </a:r>
          </a:p>
        </p:txBody>
      </p:sp>
    </p:spTree>
    <p:extLst>
      <p:ext uri="{BB962C8B-B14F-4D97-AF65-F5344CB8AC3E}">
        <p14:creationId xmlns:p14="http://schemas.microsoft.com/office/powerpoint/2010/main" val="1732260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Work on clustering methods</a:t>
            </a:r>
          </a:p>
        </p:txBody>
      </p:sp>
      <p:sp>
        <p:nvSpPr>
          <p:cNvPr id="6" name="Espace réservé du numéro de diapositive 5"/>
          <p:cNvSpPr>
            <a:spLocks noGrp="1"/>
          </p:cNvSpPr>
          <p:nvPr>
            <p:ph type="sldNum" sz="quarter" idx="12"/>
          </p:nvPr>
        </p:nvSpPr>
        <p:spPr/>
        <p:txBody>
          <a:bodyPr/>
          <a:lstStyle/>
          <a:p>
            <a:fld id="{017CC692-D5A4-4363-884B-73F0C60B2F10}" type="slidenum">
              <a:rPr lang="en-US" sz="1200" smtClean="0"/>
              <a:t>12</a:t>
            </a:fld>
            <a:endParaRPr lang="en-US" dirty="0"/>
          </a:p>
        </p:txBody>
      </p:sp>
      <p:pic>
        <p:nvPicPr>
          <p:cNvPr id="5" name="Image 4"/>
          <p:cNvPicPr>
            <a:picLocks noChangeAspect="1"/>
          </p:cNvPicPr>
          <p:nvPr/>
        </p:nvPicPr>
        <p:blipFill>
          <a:blip r:embed="rId3"/>
          <a:stretch>
            <a:fillRect/>
          </a:stretch>
        </p:blipFill>
        <p:spPr>
          <a:xfrm>
            <a:off x="917568" y="1810189"/>
            <a:ext cx="9773138" cy="2834721"/>
          </a:xfrm>
          <a:prstGeom prst="rect">
            <a:avLst/>
          </a:prstGeom>
        </p:spPr>
      </p:pic>
      <p:sp>
        <p:nvSpPr>
          <p:cNvPr id="7" name="ZoneTexte 6"/>
          <p:cNvSpPr txBox="1"/>
          <p:nvPr/>
        </p:nvSpPr>
        <p:spPr>
          <a:xfrm>
            <a:off x="671804" y="4764411"/>
            <a:ext cx="10338317" cy="954107"/>
          </a:xfrm>
          <a:prstGeom prst="rect">
            <a:avLst/>
          </a:prstGeom>
          <a:noFill/>
        </p:spPr>
        <p:txBody>
          <a:bodyPr wrap="square" rtlCol="0">
            <a:spAutoFit/>
          </a:bodyPr>
          <a:lstStyle/>
          <a:p>
            <a:pPr algn="ctr"/>
            <a:r>
              <a:rPr lang="en-US" sz="1400" dirty="0"/>
              <a:t>K-Means results repeatability for each dataset depending on the number of OpenMP threads used (up to 192 threads) over 30 replications. </a:t>
            </a:r>
          </a:p>
          <a:p>
            <a:pPr algn="ctr"/>
            <a:r>
              <a:rPr lang="en-US" sz="1400" dirty="0"/>
              <a:t>C=final centers, L=final labels, I=inertia score, M=best iteration. </a:t>
            </a:r>
          </a:p>
          <a:p>
            <a:pPr algn="ctr"/>
            <a:r>
              <a:rPr lang="en-US" sz="1400" dirty="0"/>
              <a:t>A cross indicates that different results were found in at least two runs out of the 30 replications.</a:t>
            </a:r>
          </a:p>
        </p:txBody>
      </p:sp>
      <p:sp>
        <p:nvSpPr>
          <p:cNvPr id="8" name="ZoneTexte 7"/>
          <p:cNvSpPr txBox="1"/>
          <p:nvPr/>
        </p:nvSpPr>
        <p:spPr>
          <a:xfrm>
            <a:off x="808653" y="6356350"/>
            <a:ext cx="8621486" cy="461665"/>
          </a:xfrm>
          <a:prstGeom prst="rect">
            <a:avLst/>
          </a:prstGeom>
          <a:noFill/>
        </p:spPr>
        <p:txBody>
          <a:bodyPr wrap="square" rtlCol="0">
            <a:spAutoFit/>
          </a:bodyPr>
          <a:lstStyle/>
          <a:p>
            <a:r>
              <a:rPr lang="en-US" sz="1200" dirty="0"/>
              <a:t>Bertrand, A., </a:t>
            </a:r>
            <a:r>
              <a:rPr lang="en-US" sz="1200" dirty="0" err="1"/>
              <a:t>Mephu</a:t>
            </a:r>
            <a:r>
              <a:rPr lang="en-US" sz="1200" dirty="0"/>
              <a:t> </a:t>
            </a:r>
            <a:r>
              <a:rPr lang="en-US" sz="1200" dirty="0" err="1"/>
              <a:t>Nguifo</a:t>
            </a:r>
            <a:r>
              <a:rPr lang="en-US" sz="1200" dirty="0"/>
              <a:t>, E., Antoine, V., &amp; Hill, D. (2025). </a:t>
            </a:r>
            <a:r>
              <a:rPr lang="en-US" sz="1200" i="1" dirty="0"/>
              <a:t>A K-MEANS, WARD AND DBSCAN REPEATABILITY STUDY</a:t>
            </a:r>
            <a:r>
              <a:rPr lang="en-US" sz="1200" dirty="0"/>
              <a:t>. </a:t>
            </a:r>
            <a:r>
              <a:rPr lang="en-US" sz="1200" dirty="0">
                <a:latin typeface="Arial" panose="020B0604020202020204" pitchFamily="34" charset="0"/>
                <a:cs typeface="Arial" panose="020B0604020202020204" pitchFamily="34" charset="0"/>
              </a:rPr>
              <a:t>⟨hal-05426697v2⟩</a:t>
            </a:r>
          </a:p>
        </p:txBody>
      </p:sp>
    </p:spTree>
    <p:extLst>
      <p:ext uri="{BB962C8B-B14F-4D97-AF65-F5344CB8AC3E}">
        <p14:creationId xmlns:p14="http://schemas.microsoft.com/office/powerpoint/2010/main" val="542622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52C1C-4196-0D0D-BE85-DB234B53525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98375BD-DDC9-2571-CF9B-1997BD3D4B2E}"/>
              </a:ext>
            </a:extLst>
          </p:cNvPr>
          <p:cNvSpPr>
            <a:spLocks noGrp="1"/>
          </p:cNvSpPr>
          <p:nvPr>
            <p:ph type="title"/>
          </p:nvPr>
        </p:nvSpPr>
        <p:spPr/>
        <p:txBody>
          <a:bodyPr/>
          <a:lstStyle/>
          <a:p>
            <a:r>
              <a:rPr lang="en-US" dirty="0"/>
              <a:t>Conclusion</a:t>
            </a:r>
            <a:br>
              <a:rPr lang="en-US" dirty="0"/>
            </a:br>
            <a:r>
              <a:rPr lang="en-US" dirty="0"/>
              <a:t>		</a:t>
            </a:r>
            <a:endParaRPr lang="en-US" sz="2400" dirty="0">
              <a:solidFill>
                <a:schemeClr val="tx1"/>
              </a:solidFill>
            </a:endParaRPr>
          </a:p>
        </p:txBody>
      </p:sp>
      <p:sp>
        <p:nvSpPr>
          <p:cNvPr id="6" name="Espace réservé du numéro de diapositive 5">
            <a:extLst>
              <a:ext uri="{FF2B5EF4-FFF2-40B4-BE49-F238E27FC236}">
                <a16:creationId xmlns:a16="http://schemas.microsoft.com/office/drawing/2014/main" id="{79353476-3C42-1A8F-0DB6-23CB6CD5C879}"/>
              </a:ext>
            </a:extLst>
          </p:cNvPr>
          <p:cNvSpPr>
            <a:spLocks noGrp="1"/>
          </p:cNvSpPr>
          <p:nvPr>
            <p:ph type="sldNum" sz="quarter" idx="12"/>
          </p:nvPr>
        </p:nvSpPr>
        <p:spPr/>
        <p:txBody>
          <a:bodyPr/>
          <a:lstStyle/>
          <a:p>
            <a:fld id="{017CC692-D5A4-4363-884B-73F0C60B2F10}" type="slidenum">
              <a:rPr lang="en-US" sz="1200" smtClean="0"/>
              <a:t>13</a:t>
            </a:fld>
            <a:endParaRPr lang="en-US" dirty="0"/>
          </a:p>
        </p:txBody>
      </p:sp>
      <p:sp>
        <p:nvSpPr>
          <p:cNvPr id="3" name="ZoneTexte 2"/>
          <p:cNvSpPr txBox="1"/>
          <p:nvPr/>
        </p:nvSpPr>
        <p:spPr>
          <a:xfrm>
            <a:off x="1091682" y="1745734"/>
            <a:ext cx="8509518" cy="3416320"/>
          </a:xfrm>
          <a:prstGeom prst="rect">
            <a:avLst/>
          </a:prstGeom>
          <a:noFill/>
        </p:spPr>
        <p:txBody>
          <a:bodyPr wrap="square" rtlCol="0">
            <a:spAutoFit/>
          </a:bodyPr>
          <a:lstStyle/>
          <a:p>
            <a:r>
              <a:rPr lang="en-US" dirty="0"/>
              <a:t>Main goals : </a:t>
            </a:r>
          </a:p>
          <a:p>
            <a:pPr marL="285750" indent="-285750">
              <a:buFont typeface="Arial" panose="020B0604020202020204" pitchFamily="34" charset="0"/>
              <a:buChar char="•"/>
            </a:pPr>
            <a:r>
              <a:rPr lang="en-US" dirty="0"/>
              <a:t>Measure the energy consumption of ML models (train/inference) with software-based tools.</a:t>
            </a:r>
          </a:p>
          <a:p>
            <a:pPr marL="285750" indent="-285750">
              <a:buFont typeface="Arial" panose="020B0604020202020204" pitchFamily="34" charset="0"/>
              <a:buChar char="•"/>
            </a:pPr>
            <a:r>
              <a:rPr lang="en-US" dirty="0"/>
              <a:t>Tackle reproducibility issues in ML field.</a:t>
            </a:r>
          </a:p>
          <a:p>
            <a:pPr marL="285750" indent="-285750">
              <a:buFont typeface="Arial" panose="020B0604020202020204" pitchFamily="34" charset="0"/>
              <a:buChar char="•"/>
            </a:pPr>
            <a:endParaRPr lang="en-US" dirty="0"/>
          </a:p>
          <a:p>
            <a:endParaRPr lang="en-US" dirty="0"/>
          </a:p>
          <a:p>
            <a:r>
              <a:rPr lang="en-US" dirty="0"/>
              <a:t>Sub Goals : </a:t>
            </a:r>
          </a:p>
          <a:p>
            <a:pPr marL="285750" indent="-285750">
              <a:buFont typeface="Arial" panose="020B0604020202020204" pitchFamily="34" charset="0"/>
              <a:buChar char="•"/>
            </a:pPr>
            <a:r>
              <a:rPr lang="en-US" dirty="0"/>
              <a:t>Have a deterministic and repeatable ML program. This will reduce measurement inaccuracies.</a:t>
            </a:r>
          </a:p>
          <a:p>
            <a:pPr marL="285750" indent="-285750">
              <a:buFont typeface="Arial" panose="020B0604020202020204" pitchFamily="34" charset="0"/>
              <a:buChar char="•"/>
            </a:pPr>
            <a:r>
              <a:rPr lang="en-US" dirty="0"/>
              <a:t>Spread good practices and raise awareness of reproducibility pitfalls in ML. </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622274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0070E-94DB-0CA3-34C2-D7DA521550F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1773E74-A853-69EA-BAD0-8CA908B6DDB2}"/>
              </a:ext>
            </a:extLst>
          </p:cNvPr>
          <p:cNvSpPr>
            <a:spLocks noGrp="1"/>
          </p:cNvSpPr>
          <p:nvPr>
            <p:ph type="title"/>
          </p:nvPr>
        </p:nvSpPr>
        <p:spPr>
          <a:xfrm>
            <a:off x="3182408" y="2471737"/>
            <a:ext cx="5085292" cy="1214438"/>
          </a:xfrm>
        </p:spPr>
        <p:txBody>
          <a:bodyPr>
            <a:noAutofit/>
          </a:bodyPr>
          <a:lstStyle/>
          <a:p>
            <a:pPr algn="ctr"/>
            <a:r>
              <a:rPr lang="en-US" sz="4400" dirty="0"/>
              <a:t>Thank you for your attention</a:t>
            </a:r>
            <a:endParaRPr lang="en-US" sz="4400" dirty="0">
              <a:solidFill>
                <a:schemeClr val="tx1"/>
              </a:solidFill>
            </a:endParaRPr>
          </a:p>
        </p:txBody>
      </p:sp>
      <p:sp>
        <p:nvSpPr>
          <p:cNvPr id="6" name="Espace réservé du numéro de diapositive 5">
            <a:extLst>
              <a:ext uri="{FF2B5EF4-FFF2-40B4-BE49-F238E27FC236}">
                <a16:creationId xmlns:a16="http://schemas.microsoft.com/office/drawing/2014/main" id="{875B14FB-DD85-E5B1-424C-06DDCF95E37F}"/>
              </a:ext>
            </a:extLst>
          </p:cNvPr>
          <p:cNvSpPr>
            <a:spLocks noGrp="1"/>
          </p:cNvSpPr>
          <p:nvPr>
            <p:ph type="sldNum" sz="quarter" idx="12"/>
          </p:nvPr>
        </p:nvSpPr>
        <p:spPr/>
        <p:txBody>
          <a:bodyPr/>
          <a:lstStyle/>
          <a:p>
            <a:fld id="{017CC692-D5A4-4363-884B-73F0C60B2F10}" type="slidenum">
              <a:rPr lang="en-US" sz="1200" smtClean="0"/>
              <a:t>14</a:t>
            </a:fld>
            <a:endParaRPr lang="en-US" dirty="0"/>
          </a:p>
        </p:txBody>
      </p:sp>
    </p:spTree>
    <p:extLst>
      <p:ext uri="{BB962C8B-B14F-4D97-AF65-F5344CB8AC3E}">
        <p14:creationId xmlns:p14="http://schemas.microsoft.com/office/powerpoint/2010/main" val="4095445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FA2995-D197-FF02-92E9-AF3B596A7F06}"/>
              </a:ext>
            </a:extLst>
          </p:cNvPr>
          <p:cNvSpPr>
            <a:spLocks noGrp="1"/>
          </p:cNvSpPr>
          <p:nvPr>
            <p:ph type="title"/>
          </p:nvPr>
        </p:nvSpPr>
        <p:spPr/>
        <p:txBody>
          <a:bodyPr/>
          <a:lstStyle/>
          <a:p>
            <a:r>
              <a:rPr lang="fr-FR" dirty="0" err="1"/>
              <a:t>References</a:t>
            </a:r>
            <a:endParaRPr lang="fr-FR" dirty="0"/>
          </a:p>
        </p:txBody>
      </p:sp>
      <p:sp>
        <p:nvSpPr>
          <p:cNvPr id="3" name="Espace réservé du contenu 2">
            <a:extLst>
              <a:ext uri="{FF2B5EF4-FFF2-40B4-BE49-F238E27FC236}">
                <a16:creationId xmlns:a16="http://schemas.microsoft.com/office/drawing/2014/main" id="{3B5C0D87-861D-349E-F768-3CEB3EBB9DFA}"/>
              </a:ext>
            </a:extLst>
          </p:cNvPr>
          <p:cNvSpPr>
            <a:spLocks noGrp="1"/>
          </p:cNvSpPr>
          <p:nvPr>
            <p:ph idx="1"/>
          </p:nvPr>
        </p:nvSpPr>
        <p:spPr>
          <a:xfrm>
            <a:off x="677334" y="1520891"/>
            <a:ext cx="8596668" cy="4520472"/>
          </a:xfrm>
        </p:spPr>
        <p:txBody>
          <a:bodyPr>
            <a:normAutofit/>
          </a:bodyPr>
          <a:lstStyle/>
          <a:p>
            <a:r>
              <a:rPr lang="en-US" dirty="0"/>
              <a:t>Antunes, B., &amp; Hill, D. R. C. (2024). Reproducibility, Replicability and Repeatability: A survey of reproducible research with a focus on high performance computing. </a:t>
            </a:r>
            <a:r>
              <a:rPr lang="en-US" i="1" dirty="0"/>
              <a:t>Computer Science Review</a:t>
            </a:r>
            <a:r>
              <a:rPr lang="en-US" dirty="0"/>
              <a:t>, </a:t>
            </a:r>
            <a:r>
              <a:rPr lang="en-US" i="1" dirty="0"/>
              <a:t>53</a:t>
            </a:r>
            <a:r>
              <a:rPr lang="en-US" dirty="0"/>
              <a:t>, 100655. </a:t>
            </a:r>
          </a:p>
          <a:p>
            <a:r>
              <a:rPr lang="en-US" dirty="0"/>
              <a:t>Bertrand, A., </a:t>
            </a:r>
            <a:r>
              <a:rPr lang="en-US" dirty="0" err="1"/>
              <a:t>Mephu</a:t>
            </a:r>
            <a:r>
              <a:rPr lang="en-US" dirty="0"/>
              <a:t> </a:t>
            </a:r>
            <a:r>
              <a:rPr lang="en-US" dirty="0" err="1"/>
              <a:t>Nguifo</a:t>
            </a:r>
            <a:r>
              <a:rPr lang="en-US" dirty="0"/>
              <a:t>, E., Antoine, V., &amp; Hill, D. (2025). </a:t>
            </a:r>
            <a:r>
              <a:rPr lang="en-US" i="1" dirty="0"/>
              <a:t>A K-MEANS, WARD AND DBSCAN REPEATABILITY STUDY</a:t>
            </a:r>
            <a:r>
              <a:rPr lang="en-US" dirty="0"/>
              <a:t>. </a:t>
            </a:r>
            <a:r>
              <a:rPr lang="en-US" dirty="0">
                <a:latin typeface="Arial" panose="020B0604020202020204" pitchFamily="34" charset="0"/>
                <a:cs typeface="Arial" panose="020B0604020202020204" pitchFamily="34" charset="0"/>
              </a:rPr>
              <a:t>⟨hal-05426697v2⟩</a:t>
            </a:r>
          </a:p>
          <a:p>
            <a:r>
              <a:rPr lang="en-US" dirty="0"/>
              <a:t>Chen, H., &amp; Shi, W. (2012). Power Measuring and Proﬁling: State of the Art. In </a:t>
            </a:r>
            <a:r>
              <a:rPr lang="en-US" i="1" dirty="0"/>
              <a:t>Handbook of Energy-Aware and Green Computing, Volume 2</a:t>
            </a:r>
            <a:r>
              <a:rPr lang="en-US" dirty="0"/>
              <a:t> (Vol. 2, p. 26). Chapman and Hall/CRC.</a:t>
            </a:r>
          </a:p>
          <a:p>
            <a:r>
              <a:rPr lang="en-US" dirty="0"/>
              <a:t>Gundersen, O. E., &amp; </a:t>
            </a:r>
            <a:r>
              <a:rPr lang="en-US" dirty="0" err="1"/>
              <a:t>Kjensmo</a:t>
            </a:r>
            <a:r>
              <a:rPr lang="en-US" dirty="0"/>
              <a:t>, S. (2018). State of the Art: Reproducibility in Artificial Intelligence. </a:t>
            </a:r>
            <a:r>
              <a:rPr lang="en-US" i="1" dirty="0"/>
              <a:t>Proceedings of the AAAI Conference on Artificial Intelligence</a:t>
            </a:r>
            <a:r>
              <a:rPr lang="en-US" dirty="0"/>
              <a:t>, </a:t>
            </a:r>
            <a:r>
              <a:rPr lang="en-US" i="1" dirty="0"/>
              <a:t>32</a:t>
            </a:r>
            <a:r>
              <a:rPr lang="en-US" dirty="0"/>
              <a:t>(1).</a:t>
            </a:r>
          </a:p>
          <a:p>
            <a:r>
              <a:rPr lang="en-US" dirty="0"/>
              <a:t>Gundersen, O. E., Helmert, M., &amp; Hoos, H. (2024). Improving Reproducibility in AI Research: Four Mechanisms Adopted by JAIR. </a:t>
            </a:r>
            <a:r>
              <a:rPr lang="en-US" i="1" dirty="0"/>
              <a:t>Journal of Artificial Intelligence Research</a:t>
            </a:r>
            <a:r>
              <a:rPr lang="en-US" dirty="0"/>
              <a:t>, </a:t>
            </a:r>
            <a:r>
              <a:rPr lang="en-US" i="1" dirty="0"/>
              <a:t>81</a:t>
            </a:r>
            <a:r>
              <a:rPr lang="en-US" dirty="0"/>
              <a:t>, 1019–1041.</a:t>
            </a:r>
            <a:endParaRPr lang="fr-FR" dirty="0"/>
          </a:p>
          <a:p>
            <a:endParaRPr lang="en-US"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37831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a:xfrm>
            <a:off x="677334" y="609600"/>
            <a:ext cx="8596668" cy="1247192"/>
          </a:xfrm>
        </p:spPr>
        <p:txBody>
          <a:bodyPr>
            <a:noAutofit/>
          </a:bodyPr>
          <a:lstStyle/>
          <a:p>
            <a:pPr marL="742950" indent="-742950">
              <a:buFont typeface="+mj-lt"/>
              <a:buAutoNum type="arabicPeriod"/>
            </a:pPr>
            <a:r>
              <a:rPr lang="en-US" dirty="0"/>
              <a:t>Introduction</a:t>
            </a:r>
            <a:br>
              <a:rPr lang="en-US" dirty="0"/>
            </a:br>
            <a:r>
              <a:rPr lang="en-US" dirty="0"/>
              <a:t>		</a:t>
            </a:r>
          </a:p>
        </p:txBody>
      </p:sp>
      <p:sp>
        <p:nvSpPr>
          <p:cNvPr id="5" name="Espace réservé du numéro de diapositive 4"/>
          <p:cNvSpPr>
            <a:spLocks noGrp="1"/>
          </p:cNvSpPr>
          <p:nvPr>
            <p:ph type="sldNum" sz="quarter" idx="12"/>
          </p:nvPr>
        </p:nvSpPr>
        <p:spPr/>
        <p:txBody>
          <a:bodyPr/>
          <a:lstStyle/>
          <a:p>
            <a:fld id="{017CC692-D5A4-4363-884B-73F0C60B2F10}" type="slidenum">
              <a:rPr lang="en-US" sz="1200" smtClean="0"/>
              <a:t>2</a:t>
            </a:fld>
            <a:endParaRPr lang="en-US" dirty="0"/>
          </a:p>
        </p:txBody>
      </p:sp>
      <p:sp>
        <p:nvSpPr>
          <p:cNvPr id="3" name="ZoneTexte 2"/>
          <p:cNvSpPr txBox="1"/>
          <p:nvPr/>
        </p:nvSpPr>
        <p:spPr>
          <a:xfrm>
            <a:off x="6647461" y="2405937"/>
            <a:ext cx="3822419" cy="1477328"/>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Increasingly large AI models</a:t>
            </a:r>
          </a:p>
          <a:p>
            <a:pPr marL="285750" indent="-285750">
              <a:buFont typeface="Arial" panose="020B0604020202020204" pitchFamily="34" charset="0"/>
              <a:buChar char="•"/>
            </a:pPr>
            <a:r>
              <a:rPr lang="en-US" dirty="0"/>
              <a:t>increasingly lengthy AI training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Data on energy consumption?</a:t>
            </a:r>
          </a:p>
        </p:txBody>
      </p:sp>
      <p:sp>
        <p:nvSpPr>
          <p:cNvPr id="8" name="ZoneTexte 7"/>
          <p:cNvSpPr txBox="1"/>
          <p:nvPr/>
        </p:nvSpPr>
        <p:spPr>
          <a:xfrm>
            <a:off x="176244" y="5181600"/>
            <a:ext cx="6436927" cy="523220"/>
          </a:xfrm>
          <a:prstGeom prst="rect">
            <a:avLst/>
          </a:prstGeom>
          <a:noFill/>
        </p:spPr>
        <p:txBody>
          <a:bodyPr wrap="square" rtlCol="0">
            <a:spAutoFit/>
          </a:bodyPr>
          <a:lstStyle/>
          <a:p>
            <a:pPr algn="ctr"/>
            <a:r>
              <a:rPr lang="en-US" sz="1400" i="1" dirty="0"/>
              <a:t>Graph showing the increase in computing load for machine learning models from 2010 to 2025</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0524" y="1447800"/>
            <a:ext cx="6637867" cy="3733800"/>
          </a:xfrm>
          <a:prstGeom prst="rect">
            <a:avLst/>
          </a:prstGeom>
        </p:spPr>
      </p:pic>
    </p:spTree>
    <p:extLst>
      <p:ext uri="{BB962C8B-B14F-4D97-AF65-F5344CB8AC3E}">
        <p14:creationId xmlns:p14="http://schemas.microsoft.com/office/powerpoint/2010/main" val="2448603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609600"/>
            <a:ext cx="9567333" cy="1320800"/>
          </a:xfrm>
        </p:spPr>
        <p:txBody>
          <a:bodyPr>
            <a:normAutofit/>
          </a:bodyPr>
          <a:lstStyle/>
          <a:p>
            <a:pPr marL="742950" indent="-742950">
              <a:buFont typeface="+mj-lt"/>
              <a:buAutoNum type="arabicPeriod"/>
            </a:pPr>
            <a:r>
              <a:rPr lang="en-US" dirty="0"/>
              <a:t>Introduction</a:t>
            </a:r>
            <a:br>
              <a:rPr lang="en-US" dirty="0"/>
            </a:br>
            <a:r>
              <a:rPr lang="en-US" dirty="0"/>
              <a:t>		</a:t>
            </a:r>
            <a:r>
              <a:rPr lang="en-US" sz="2400" dirty="0">
                <a:solidFill>
                  <a:schemeClr val="tx1"/>
                </a:solidFill>
              </a:rPr>
              <a:t>Measuring energy consumption</a:t>
            </a:r>
          </a:p>
        </p:txBody>
      </p:sp>
      <p:sp>
        <p:nvSpPr>
          <p:cNvPr id="5" name="Espace réservé du numéro de diapositive 4"/>
          <p:cNvSpPr>
            <a:spLocks noGrp="1"/>
          </p:cNvSpPr>
          <p:nvPr>
            <p:ph type="sldNum" sz="quarter" idx="12"/>
          </p:nvPr>
        </p:nvSpPr>
        <p:spPr/>
        <p:txBody>
          <a:bodyPr/>
          <a:lstStyle/>
          <a:p>
            <a:fld id="{017CC692-D5A4-4363-884B-73F0C60B2F10}" type="slidenum">
              <a:rPr lang="en-US" sz="1200" smtClean="0"/>
              <a:t>3</a:t>
            </a:fld>
            <a:endParaRPr lang="en-US" sz="1200" dirty="0"/>
          </a:p>
        </p:txBody>
      </p:sp>
      <p:sp>
        <p:nvSpPr>
          <p:cNvPr id="7" name="Google Shape;75;p14"/>
          <p:cNvSpPr txBox="1">
            <a:spLocks/>
          </p:cNvSpPr>
          <p:nvPr/>
        </p:nvSpPr>
        <p:spPr>
          <a:xfrm>
            <a:off x="677333" y="2203838"/>
            <a:ext cx="4584277" cy="3353220"/>
          </a:xfrm>
          <a:prstGeom prst="rect">
            <a:avLst/>
          </a:prstGeom>
        </p:spPr>
        <p:txBody>
          <a:bodyPr spcFirstLastPara="1" vert="horz" wrap="square" lIns="91425" tIns="91425" rIns="91425" bIns="91425" rtlCol="0" anchor="t" anchorCtr="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114300" indent="0">
              <a:buFont typeface="Wingdings 3" charset="2"/>
              <a:buNone/>
            </a:pPr>
            <a:r>
              <a:rPr lang="en-US" sz="2400" dirty="0">
                <a:solidFill>
                  <a:schemeClr val="tx1">
                    <a:lumMod val="50000"/>
                  </a:schemeClr>
                </a:solidFill>
              </a:rPr>
              <a:t>Hardware-based measurement</a:t>
            </a:r>
          </a:p>
          <a:p>
            <a:pPr marL="114300" indent="0">
              <a:buFont typeface="Wingdings 3" charset="2"/>
              <a:buNone/>
            </a:pPr>
            <a:r>
              <a:rPr lang="en-US" sz="1600" dirty="0"/>
              <a:t>Physical devices (measuring instruments) for measuring energy consumption.</a:t>
            </a:r>
          </a:p>
          <a:p>
            <a:pPr marL="114300" indent="0">
              <a:buNone/>
            </a:pPr>
            <a:r>
              <a:rPr lang="en-US" sz="1600" dirty="0"/>
              <a:t>(</a:t>
            </a:r>
            <a:r>
              <a:rPr lang="en-US" sz="1600" dirty="0" err="1"/>
              <a:t>Wattmeters</a:t>
            </a:r>
            <a:r>
              <a:rPr lang="en-US" sz="1600" dirty="0"/>
              <a:t>, smart plugs)</a:t>
            </a:r>
          </a:p>
          <a:p>
            <a:pPr lvl="1">
              <a:buClr>
                <a:srgbClr val="00B050"/>
              </a:buClr>
              <a:buFont typeface="Open Sans" panose="020B0606030504020204" pitchFamily="34" charset="0"/>
              <a:buChar char="+"/>
            </a:pPr>
            <a:r>
              <a:rPr lang="en-US" sz="1800" dirty="0">
                <a:solidFill>
                  <a:srgbClr val="00B050"/>
                </a:solidFill>
              </a:rPr>
              <a:t>High accuracy</a:t>
            </a:r>
          </a:p>
          <a:p>
            <a:pPr lvl="1">
              <a:buClr>
                <a:srgbClr val="00B050"/>
              </a:buClr>
              <a:buFont typeface="Open Sans" panose="020B0606030504020204" pitchFamily="34" charset="0"/>
              <a:buChar char="+"/>
            </a:pPr>
            <a:r>
              <a:rPr lang="en-US" sz="1800" dirty="0">
                <a:solidFill>
                  <a:srgbClr val="00B050"/>
                </a:solidFill>
              </a:rPr>
              <a:t>OS and software independent</a:t>
            </a:r>
            <a:endParaRPr lang="en-US" sz="1800" dirty="0"/>
          </a:p>
          <a:p>
            <a:pPr lvl="1">
              <a:buClr>
                <a:srgbClr val="FF0000"/>
              </a:buClr>
              <a:buFont typeface="Open Sans" panose="020B0606030504020204" pitchFamily="34" charset="0"/>
              <a:buChar char="-"/>
            </a:pPr>
            <a:r>
              <a:rPr lang="en-US" sz="1800" dirty="0">
                <a:solidFill>
                  <a:srgbClr val="FF0000"/>
                </a:solidFill>
              </a:rPr>
              <a:t>Lack granularity</a:t>
            </a:r>
          </a:p>
          <a:p>
            <a:pPr lvl="1">
              <a:buClr>
                <a:srgbClr val="FF0000"/>
              </a:buClr>
              <a:buFont typeface="Open Sans" panose="020B0606030504020204" pitchFamily="34" charset="0"/>
              <a:buChar char="-"/>
            </a:pPr>
            <a:r>
              <a:rPr lang="en-US" sz="1800" dirty="0">
                <a:solidFill>
                  <a:srgbClr val="FF0000"/>
                </a:solidFill>
              </a:rPr>
              <a:t>Expansive</a:t>
            </a:r>
          </a:p>
          <a:p>
            <a:pPr marL="0" indent="0">
              <a:spcBef>
                <a:spcPts val="1200"/>
              </a:spcBef>
              <a:spcAft>
                <a:spcPts val="1200"/>
              </a:spcAft>
              <a:buFont typeface="Wingdings 3" charset="2"/>
              <a:buNone/>
            </a:pPr>
            <a:endParaRPr lang="en-US" dirty="0"/>
          </a:p>
        </p:txBody>
      </p:sp>
      <p:sp>
        <p:nvSpPr>
          <p:cNvPr id="8" name="Google Shape;75;p14"/>
          <p:cNvSpPr txBox="1">
            <a:spLocks/>
          </p:cNvSpPr>
          <p:nvPr/>
        </p:nvSpPr>
        <p:spPr>
          <a:xfrm>
            <a:off x="5261609" y="2289808"/>
            <a:ext cx="4529675" cy="339214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Open Sans"/>
              <a:buChar char="●"/>
              <a:defRPr sz="1800" b="0" i="0" u="none" strike="noStrike" cap="none">
                <a:solidFill>
                  <a:schemeClr val="dk2"/>
                </a:solidFill>
                <a:latin typeface="Open Sans"/>
                <a:ea typeface="Open Sans"/>
                <a:cs typeface="Open Sans"/>
                <a:sym typeface="Open Sans"/>
              </a:defRPr>
            </a:lvl1pPr>
            <a:lvl2pPr marL="914400" marR="0" lvl="1"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2pPr>
            <a:lvl3pPr marL="1371600" marR="0" lvl="2"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3pPr>
            <a:lvl4pPr marL="1828800" marR="0" lvl="3"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4pPr>
            <a:lvl5pPr marL="2286000" marR="0" lvl="4"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5pPr>
            <a:lvl6pPr marL="2743200" marR="0" lvl="5"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6pPr>
            <a:lvl7pPr marL="3200400" marR="0" lvl="6"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7pPr>
            <a:lvl8pPr marL="3657600" marR="0" lvl="7"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8pPr>
            <a:lvl9pPr marL="4114800" marR="0" lvl="8" indent="-317500" algn="l" rtl="0">
              <a:lnSpc>
                <a:spcPct val="115000"/>
              </a:lnSpc>
              <a:spcBef>
                <a:spcPts val="0"/>
              </a:spcBef>
              <a:spcAft>
                <a:spcPts val="0"/>
              </a:spcAft>
              <a:buClr>
                <a:schemeClr val="dk2"/>
              </a:buClr>
              <a:buSzPts val="1400"/>
              <a:buFont typeface="Open Sans"/>
              <a:buChar char="■"/>
              <a:defRPr sz="1400" b="0" i="0" u="none" strike="noStrike" cap="none">
                <a:solidFill>
                  <a:schemeClr val="dk2"/>
                </a:solidFill>
                <a:latin typeface="Open Sans"/>
                <a:ea typeface="Open Sans"/>
                <a:cs typeface="Open Sans"/>
                <a:sym typeface="Open Sans"/>
              </a:defRPr>
            </a:lvl9pPr>
          </a:lstStyle>
          <a:p>
            <a:pPr marL="114300" indent="0">
              <a:buFont typeface="Open Sans"/>
              <a:buNone/>
            </a:pPr>
            <a:r>
              <a:rPr lang="en-US" sz="2400" dirty="0">
                <a:solidFill>
                  <a:schemeClr val="tx1">
                    <a:lumMod val="50000"/>
                  </a:schemeClr>
                </a:solidFill>
                <a:latin typeface="+mn-lt"/>
              </a:rPr>
              <a:t>Software-based measurement</a:t>
            </a:r>
          </a:p>
          <a:p>
            <a:pPr marL="114300" indent="0">
              <a:spcBef>
                <a:spcPts val="1000"/>
              </a:spcBef>
              <a:buFont typeface="Open Sans"/>
              <a:buNone/>
            </a:pPr>
            <a:r>
              <a:rPr lang="en-US" sz="1600" dirty="0">
                <a:latin typeface="+mn-lt"/>
              </a:rPr>
              <a:t>Software tools to estimate energy consumption based on resources used, or other information related to system activity</a:t>
            </a:r>
          </a:p>
          <a:p>
            <a:pPr lvl="1">
              <a:lnSpc>
                <a:spcPct val="150000"/>
              </a:lnSpc>
              <a:buClr>
                <a:srgbClr val="00B050"/>
              </a:buClr>
              <a:buFont typeface="Open Sans" panose="020B0606030504020204" pitchFamily="34" charset="0"/>
              <a:buChar char="+"/>
            </a:pPr>
            <a:r>
              <a:rPr lang="en-US" sz="1800" dirty="0">
                <a:solidFill>
                  <a:srgbClr val="00B050"/>
                </a:solidFill>
                <a:latin typeface="+mn-lt"/>
              </a:rPr>
              <a:t>Granularity</a:t>
            </a:r>
          </a:p>
          <a:p>
            <a:pPr lvl="1">
              <a:lnSpc>
                <a:spcPct val="150000"/>
              </a:lnSpc>
              <a:buClr>
                <a:srgbClr val="00B050"/>
              </a:buClr>
              <a:buFont typeface="Open Sans" panose="020B0606030504020204" pitchFamily="34" charset="0"/>
              <a:buChar char="+"/>
            </a:pPr>
            <a:r>
              <a:rPr lang="en-US" sz="1800" dirty="0">
                <a:solidFill>
                  <a:srgbClr val="00B050"/>
                </a:solidFill>
                <a:latin typeface="+mn-lt"/>
              </a:rPr>
              <a:t>Cheap</a:t>
            </a:r>
          </a:p>
          <a:p>
            <a:pPr lvl="1">
              <a:lnSpc>
                <a:spcPct val="150000"/>
              </a:lnSpc>
              <a:buClr>
                <a:srgbClr val="FF0000"/>
              </a:buClr>
              <a:buFont typeface="Open Sans" panose="020B0606030504020204" pitchFamily="34" charset="0"/>
              <a:buChar char="-"/>
            </a:pPr>
            <a:r>
              <a:rPr lang="en-US" sz="1800" dirty="0">
                <a:solidFill>
                  <a:srgbClr val="FF0000"/>
                </a:solidFill>
                <a:latin typeface="+mn-lt"/>
              </a:rPr>
              <a:t>Variable accuracy</a:t>
            </a:r>
          </a:p>
          <a:p>
            <a:pPr lvl="1">
              <a:lnSpc>
                <a:spcPct val="150000"/>
              </a:lnSpc>
              <a:buClr>
                <a:srgbClr val="FF0000"/>
              </a:buClr>
              <a:buFont typeface="Open Sans" panose="020B0606030504020204" pitchFamily="34" charset="0"/>
              <a:buChar char="-"/>
            </a:pPr>
            <a:r>
              <a:rPr lang="en-US" sz="1800" dirty="0">
                <a:solidFill>
                  <a:srgbClr val="FF0000"/>
                </a:solidFill>
                <a:latin typeface="+mn-lt"/>
              </a:rPr>
              <a:t>OS-</a:t>
            </a:r>
            <a:r>
              <a:rPr lang="en-US" sz="1800" dirty="0" err="1">
                <a:solidFill>
                  <a:srgbClr val="FF0000"/>
                </a:solidFill>
                <a:latin typeface="+mn-lt"/>
              </a:rPr>
              <a:t>dependant</a:t>
            </a:r>
            <a:endParaRPr lang="en-US" sz="1800" dirty="0">
              <a:solidFill>
                <a:srgbClr val="FF0000"/>
              </a:solidFill>
              <a:latin typeface="+mn-lt"/>
            </a:endParaRPr>
          </a:p>
        </p:txBody>
      </p:sp>
      <p:cxnSp>
        <p:nvCxnSpPr>
          <p:cNvPr id="9" name="Connecteur droit 8"/>
          <p:cNvCxnSpPr/>
          <p:nvPr/>
        </p:nvCxnSpPr>
        <p:spPr>
          <a:xfrm>
            <a:off x="5207008" y="2203837"/>
            <a:ext cx="48127" cy="3353221"/>
          </a:xfrm>
          <a:prstGeom prst="line">
            <a:avLst/>
          </a:prstGeom>
        </p:spPr>
        <p:style>
          <a:lnRef idx="1">
            <a:schemeClr val="accent3"/>
          </a:lnRef>
          <a:fillRef idx="0">
            <a:schemeClr val="accent3"/>
          </a:fillRef>
          <a:effectRef idx="0">
            <a:schemeClr val="accent3"/>
          </a:effectRef>
          <a:fontRef idx="minor">
            <a:schemeClr val="tx1"/>
          </a:fontRef>
        </p:style>
      </p:cxnSp>
      <p:sp>
        <p:nvSpPr>
          <p:cNvPr id="3" name="ZoneTexte 2">
            <a:extLst>
              <a:ext uri="{FF2B5EF4-FFF2-40B4-BE49-F238E27FC236}">
                <a16:creationId xmlns:a16="http://schemas.microsoft.com/office/drawing/2014/main" id="{1B445351-BB0B-604F-74ED-BCA069CE4067}"/>
              </a:ext>
            </a:extLst>
          </p:cNvPr>
          <p:cNvSpPr txBox="1"/>
          <p:nvPr/>
        </p:nvSpPr>
        <p:spPr>
          <a:xfrm>
            <a:off x="513378" y="6367067"/>
            <a:ext cx="8621486" cy="461665"/>
          </a:xfrm>
          <a:prstGeom prst="rect">
            <a:avLst/>
          </a:prstGeom>
          <a:noFill/>
        </p:spPr>
        <p:txBody>
          <a:bodyPr wrap="square" rtlCol="0">
            <a:spAutoFit/>
          </a:bodyPr>
          <a:lstStyle/>
          <a:p>
            <a:r>
              <a:rPr lang="en-US" sz="1200" dirty="0"/>
              <a:t>Chen, H., &amp; Shi, W. (2012). Power Measuring and Proﬁling: State of the Art. In </a:t>
            </a:r>
            <a:r>
              <a:rPr lang="en-US" sz="1200" i="1" dirty="0"/>
              <a:t>Handbook of Energy-Aware and Green Computing, Volume 2</a:t>
            </a:r>
            <a:r>
              <a:rPr lang="en-US" sz="1200" dirty="0"/>
              <a:t> (Vol. 2, p. 26). Chapman and Hall/CRC.</a:t>
            </a:r>
          </a:p>
        </p:txBody>
      </p:sp>
    </p:spTree>
    <p:extLst>
      <p:ext uri="{BB962C8B-B14F-4D97-AF65-F5344CB8AC3E}">
        <p14:creationId xmlns:p14="http://schemas.microsoft.com/office/powerpoint/2010/main" val="1498442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609600"/>
            <a:ext cx="9567333" cy="1320800"/>
          </a:xfrm>
        </p:spPr>
        <p:txBody>
          <a:bodyPr>
            <a:normAutofit/>
          </a:bodyPr>
          <a:lstStyle/>
          <a:p>
            <a:pPr marL="742950" indent="-742950">
              <a:buFont typeface="+mj-lt"/>
              <a:buAutoNum type="arabicPeriod"/>
            </a:pPr>
            <a:r>
              <a:rPr lang="en-US" dirty="0"/>
              <a:t>Introduction</a:t>
            </a:r>
            <a:br>
              <a:rPr lang="en-US" dirty="0"/>
            </a:br>
            <a:r>
              <a:rPr lang="en-US" dirty="0"/>
              <a:t>		</a:t>
            </a:r>
            <a:r>
              <a:rPr lang="en-US" sz="2400" dirty="0">
                <a:solidFill>
                  <a:schemeClr val="tx1"/>
                </a:solidFill>
              </a:rPr>
              <a:t>Reproducibility</a:t>
            </a:r>
          </a:p>
        </p:txBody>
      </p:sp>
      <p:sp>
        <p:nvSpPr>
          <p:cNvPr id="5" name="Espace réservé du numéro de diapositive 4"/>
          <p:cNvSpPr>
            <a:spLocks noGrp="1"/>
          </p:cNvSpPr>
          <p:nvPr>
            <p:ph type="sldNum" sz="quarter" idx="12"/>
          </p:nvPr>
        </p:nvSpPr>
        <p:spPr/>
        <p:txBody>
          <a:bodyPr/>
          <a:lstStyle/>
          <a:p>
            <a:fld id="{017CC692-D5A4-4363-884B-73F0C60B2F10}" type="slidenum">
              <a:rPr lang="en-US" sz="1200" smtClean="0"/>
              <a:t>4</a:t>
            </a:fld>
            <a:endParaRPr lang="en-US" sz="1200" dirty="0"/>
          </a:p>
        </p:txBody>
      </p:sp>
      <p:sp>
        <p:nvSpPr>
          <p:cNvPr id="3" name="ZoneTexte 2"/>
          <p:cNvSpPr txBox="1"/>
          <p:nvPr/>
        </p:nvSpPr>
        <p:spPr>
          <a:xfrm>
            <a:off x="677333" y="3573623"/>
            <a:ext cx="7193902" cy="2308324"/>
          </a:xfrm>
          <a:prstGeom prst="rect">
            <a:avLst/>
          </a:prstGeom>
          <a:noFill/>
        </p:spPr>
        <p:txBody>
          <a:bodyPr wrap="square" rtlCol="0">
            <a:spAutoFit/>
          </a:bodyPr>
          <a:lstStyle/>
          <a:p>
            <a:r>
              <a:rPr lang="en-US" dirty="0">
                <a:solidFill>
                  <a:schemeClr val="accent1"/>
                </a:solidFill>
              </a:rPr>
              <a:t>My job:</a:t>
            </a:r>
          </a:p>
          <a:p>
            <a:endParaRPr lang="en-US" dirty="0">
              <a:solidFill>
                <a:schemeClr val="accent1"/>
              </a:solidFill>
            </a:endParaRPr>
          </a:p>
          <a:p>
            <a:pPr marL="285750" indent="-285750">
              <a:buFont typeface="Arial" panose="020B0604020202020204" pitchFamily="34" charset="0"/>
              <a:buChar char="•"/>
            </a:pPr>
            <a:r>
              <a:rPr lang="en-US" dirty="0"/>
              <a:t>Tackle reproducibility challenges in ML.</a:t>
            </a:r>
          </a:p>
          <a:p>
            <a:pPr marL="742950" lvl="1" indent="-285750">
              <a:buFont typeface="Arial" panose="020B0604020202020204" pitchFamily="34" charset="0"/>
              <a:buChar char="•"/>
            </a:pPr>
            <a:r>
              <a:rPr lang="en-US" dirty="0"/>
              <a:t>Spread good practices.</a:t>
            </a:r>
          </a:p>
          <a:p>
            <a:pPr marL="742950" lvl="1" indent="-285750">
              <a:buFont typeface="Arial" panose="020B0604020202020204" pitchFamily="34" charset="0"/>
              <a:buChar char="•"/>
            </a:pPr>
            <a:r>
              <a:rPr lang="en-US" dirty="0"/>
              <a:t>Raise awareness.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Make my own research reproducible.</a:t>
            </a:r>
          </a:p>
          <a:p>
            <a:pPr marL="742950" lvl="1" indent="-285750">
              <a:buFont typeface="Arial" panose="020B0604020202020204" pitchFamily="34" charset="0"/>
              <a:buChar char="•"/>
            </a:pPr>
            <a:endParaRPr lang="en-US" dirty="0"/>
          </a:p>
        </p:txBody>
      </p:sp>
      <p:sp>
        <p:nvSpPr>
          <p:cNvPr id="4" name="ZoneTexte 3"/>
          <p:cNvSpPr txBox="1"/>
          <p:nvPr/>
        </p:nvSpPr>
        <p:spPr>
          <a:xfrm>
            <a:off x="457201" y="2081867"/>
            <a:ext cx="8733452" cy="1200329"/>
          </a:xfrm>
          <a:prstGeom prst="rect">
            <a:avLst/>
          </a:prstGeom>
          <a:noFill/>
        </p:spPr>
        <p:txBody>
          <a:bodyPr wrap="square" rtlCol="0">
            <a:spAutoFit/>
          </a:bodyPr>
          <a:lstStyle/>
          <a:p>
            <a:pPr marL="285750" indent="-285750">
              <a:buFont typeface="Arial" panose="020B0604020202020204" pitchFamily="34" charset="0"/>
              <a:buChar char="•"/>
            </a:pPr>
            <a:r>
              <a:rPr lang="en-US" dirty="0"/>
              <a:t>In experimental sciences, this criterion distinguishes science from pseudo-science.</a:t>
            </a:r>
          </a:p>
          <a:p>
            <a:pPr marL="285750" indent="-285750">
              <a:buFont typeface="Arial" panose="020B0604020202020204" pitchFamily="34" charset="0"/>
              <a:buChar char="•"/>
            </a:pPr>
            <a:r>
              <a:rPr lang="en-US" dirty="0"/>
              <a:t>Since May 2025, a “reproducibility checklist” is mandatory to be published in the Journal of Artificial Intelligence Research (JAIR).</a:t>
            </a:r>
          </a:p>
        </p:txBody>
      </p:sp>
      <p:sp>
        <p:nvSpPr>
          <p:cNvPr id="7" name="ZoneTexte 6"/>
          <p:cNvSpPr txBox="1"/>
          <p:nvPr/>
        </p:nvSpPr>
        <p:spPr>
          <a:xfrm>
            <a:off x="808653" y="6356350"/>
            <a:ext cx="8621486" cy="461665"/>
          </a:xfrm>
          <a:prstGeom prst="rect">
            <a:avLst/>
          </a:prstGeom>
          <a:noFill/>
        </p:spPr>
        <p:txBody>
          <a:bodyPr wrap="square" rtlCol="0">
            <a:spAutoFit/>
          </a:bodyPr>
          <a:lstStyle/>
          <a:p>
            <a:r>
              <a:rPr lang="en-US" sz="1200" dirty="0"/>
              <a:t>Gundersen, O. E., Helmert, M., &amp; Hoos, H. (2024). Improving Reproducibility in AI Research: Four Mechanisms Adopted by JAIR. </a:t>
            </a:r>
            <a:r>
              <a:rPr lang="en-US" sz="1200" i="1" dirty="0"/>
              <a:t>Journal of Artificial Intelligence Research</a:t>
            </a:r>
            <a:r>
              <a:rPr lang="en-US" sz="1200" dirty="0"/>
              <a:t>, </a:t>
            </a:r>
            <a:r>
              <a:rPr lang="en-US" sz="1200" i="1" dirty="0"/>
              <a:t>81</a:t>
            </a:r>
            <a:r>
              <a:rPr lang="en-US" sz="1200" dirty="0"/>
              <a:t>, 1019–1041.</a:t>
            </a:r>
            <a:endParaRPr lang="fr-FR" sz="1200" dirty="0"/>
          </a:p>
        </p:txBody>
      </p:sp>
    </p:spTree>
    <p:extLst>
      <p:ext uri="{BB962C8B-B14F-4D97-AF65-F5344CB8AC3E}">
        <p14:creationId xmlns:p14="http://schemas.microsoft.com/office/powerpoint/2010/main" val="898922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2"/>
            </a:pPr>
            <a:r>
              <a:rPr lang="en-US" dirty="0"/>
              <a:t>Energy measurement</a:t>
            </a:r>
            <a:br>
              <a:rPr lang="en-US" dirty="0"/>
            </a:br>
            <a:r>
              <a:rPr lang="en-US" dirty="0"/>
              <a:t>		</a:t>
            </a:r>
            <a:r>
              <a:rPr lang="en-US" sz="2400" dirty="0">
                <a:solidFill>
                  <a:schemeClr val="tx1"/>
                </a:solidFill>
              </a:rPr>
              <a:t>Taxonomy</a:t>
            </a:r>
          </a:p>
        </p:txBody>
      </p:sp>
      <p:sp>
        <p:nvSpPr>
          <p:cNvPr id="4" name="Espace réservé du numéro de diapositive 3"/>
          <p:cNvSpPr>
            <a:spLocks noGrp="1"/>
          </p:cNvSpPr>
          <p:nvPr>
            <p:ph type="sldNum" sz="quarter" idx="12"/>
          </p:nvPr>
        </p:nvSpPr>
        <p:spPr/>
        <p:txBody>
          <a:bodyPr/>
          <a:lstStyle/>
          <a:p>
            <a:fld id="{017CC692-D5A4-4363-884B-73F0C60B2F10}" type="slidenum">
              <a:rPr lang="en-US" sz="1200" smtClean="0"/>
              <a:t>5</a:t>
            </a:fld>
            <a:endParaRPr lang="en-US" dirty="0"/>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089" y="1690688"/>
            <a:ext cx="10058400" cy="4292539"/>
          </a:xfrm>
          <a:prstGeom prst="rect">
            <a:avLst/>
          </a:prstGeom>
        </p:spPr>
      </p:pic>
    </p:spTree>
    <p:extLst>
      <p:ext uri="{BB962C8B-B14F-4D97-AF65-F5344CB8AC3E}">
        <p14:creationId xmlns:p14="http://schemas.microsoft.com/office/powerpoint/2010/main" val="2536819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B2AA3-DC5F-5AC3-5546-B8A65B11AF0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81A0AD9-D5A6-28F8-A32C-DC9CB91AFF59}"/>
              </a:ext>
            </a:extLst>
          </p:cNvPr>
          <p:cNvSpPr>
            <a:spLocks noGrp="1"/>
          </p:cNvSpPr>
          <p:nvPr>
            <p:ph type="title"/>
          </p:nvPr>
        </p:nvSpPr>
        <p:spPr/>
        <p:txBody>
          <a:bodyPr/>
          <a:lstStyle/>
          <a:p>
            <a:pPr marL="742950" indent="-742950">
              <a:buFont typeface="+mj-lt"/>
              <a:buAutoNum type="arabicPeriod" startAt="2"/>
            </a:pPr>
            <a:r>
              <a:rPr lang="en-US" dirty="0"/>
              <a:t>Energy measurement</a:t>
            </a:r>
            <a:br>
              <a:rPr lang="en-US" dirty="0"/>
            </a:br>
            <a:r>
              <a:rPr lang="en-US" dirty="0"/>
              <a:t>		</a:t>
            </a:r>
            <a:r>
              <a:rPr lang="en-US" sz="2400" dirty="0">
                <a:solidFill>
                  <a:schemeClr val="tx1"/>
                </a:solidFill>
              </a:rPr>
              <a:t>Tools</a:t>
            </a:r>
          </a:p>
        </p:txBody>
      </p:sp>
      <p:sp>
        <p:nvSpPr>
          <p:cNvPr id="4" name="Espace réservé du numéro de diapositive 3">
            <a:extLst>
              <a:ext uri="{FF2B5EF4-FFF2-40B4-BE49-F238E27FC236}">
                <a16:creationId xmlns:a16="http://schemas.microsoft.com/office/drawing/2014/main" id="{F279B2C2-DA12-BC6B-654C-7B74CBD39335}"/>
              </a:ext>
            </a:extLst>
          </p:cNvPr>
          <p:cNvSpPr>
            <a:spLocks noGrp="1"/>
          </p:cNvSpPr>
          <p:nvPr>
            <p:ph type="sldNum" sz="quarter" idx="12"/>
          </p:nvPr>
        </p:nvSpPr>
        <p:spPr/>
        <p:txBody>
          <a:bodyPr/>
          <a:lstStyle/>
          <a:p>
            <a:fld id="{017CC692-D5A4-4363-884B-73F0C60B2F10}" type="slidenum">
              <a:rPr lang="en-US" sz="1200" smtClean="0"/>
              <a:t>6</a:t>
            </a:fld>
            <a:endParaRPr lang="en-US" dirty="0"/>
          </a:p>
        </p:txBody>
      </p:sp>
      <p:graphicFrame>
        <p:nvGraphicFramePr>
          <p:cNvPr id="5" name="Tableau 4">
            <a:extLst>
              <a:ext uri="{FF2B5EF4-FFF2-40B4-BE49-F238E27FC236}">
                <a16:creationId xmlns:a16="http://schemas.microsoft.com/office/drawing/2014/main" id="{974E4D14-7284-22C6-F466-0419FDA93E41}"/>
              </a:ext>
            </a:extLst>
          </p:cNvPr>
          <p:cNvGraphicFramePr>
            <a:graphicFrameLocks noGrp="1"/>
          </p:cNvGraphicFramePr>
          <p:nvPr>
            <p:extLst>
              <p:ext uri="{D42A27DB-BD31-4B8C-83A1-F6EECF244321}">
                <p14:modId xmlns:p14="http://schemas.microsoft.com/office/powerpoint/2010/main" val="4007016998"/>
              </p:ext>
            </p:extLst>
          </p:nvPr>
        </p:nvGraphicFramePr>
        <p:xfrm>
          <a:off x="1428430" y="2010926"/>
          <a:ext cx="2866615" cy="3409788"/>
        </p:xfrm>
        <a:graphic>
          <a:graphicData uri="http://schemas.openxmlformats.org/drawingml/2006/table">
            <a:tbl>
              <a:tblPr firstRow="1" bandRow="1">
                <a:tableStyleId>{5C22544A-7EE6-4342-B048-85BDC9FD1C3A}</a:tableStyleId>
              </a:tblPr>
              <a:tblGrid>
                <a:gridCol w="677822">
                  <a:extLst>
                    <a:ext uri="{9D8B030D-6E8A-4147-A177-3AD203B41FA5}">
                      <a16:colId xmlns:a16="http://schemas.microsoft.com/office/drawing/2014/main" val="2033035261"/>
                    </a:ext>
                  </a:extLst>
                </a:gridCol>
                <a:gridCol w="2188793">
                  <a:extLst>
                    <a:ext uri="{9D8B030D-6E8A-4147-A177-3AD203B41FA5}">
                      <a16:colId xmlns:a16="http://schemas.microsoft.com/office/drawing/2014/main" val="2951161833"/>
                    </a:ext>
                  </a:extLst>
                </a:gridCol>
              </a:tblGrid>
              <a:tr h="369516">
                <a:tc>
                  <a:txBody>
                    <a:bodyPr/>
                    <a:lstStyle/>
                    <a:p>
                      <a:r>
                        <a:rPr lang="fr-FR" dirty="0"/>
                        <a:t>Date</a:t>
                      </a:r>
                    </a:p>
                  </a:txBody>
                  <a:tcPr/>
                </a:tc>
                <a:tc>
                  <a:txBody>
                    <a:bodyPr/>
                    <a:lstStyle/>
                    <a:p>
                      <a:r>
                        <a:rPr lang="fr-FR" dirty="0"/>
                        <a:t>Tools</a:t>
                      </a:r>
                    </a:p>
                  </a:txBody>
                  <a:tcPr/>
                </a:tc>
                <a:extLst>
                  <a:ext uri="{0D108BD9-81ED-4DB2-BD59-A6C34878D82A}">
                    <a16:rowId xmlns:a16="http://schemas.microsoft.com/office/drawing/2014/main" val="1483203480"/>
                  </a:ext>
                </a:extLst>
              </a:tr>
              <a:tr h="259058">
                <a:tc>
                  <a:txBody>
                    <a:bodyPr/>
                    <a:lstStyle/>
                    <a:p>
                      <a:r>
                        <a:rPr lang="fr-FR" sz="1100" dirty="0"/>
                        <a:t>2019</a:t>
                      </a:r>
                    </a:p>
                  </a:txBody>
                  <a:tcPr/>
                </a:tc>
                <a:tc>
                  <a:txBody>
                    <a:bodyPr/>
                    <a:lstStyle/>
                    <a:p>
                      <a:r>
                        <a:rPr lang="fr-FR" sz="1100" dirty="0"/>
                        <a:t>Energy Usage</a:t>
                      </a:r>
                    </a:p>
                  </a:txBody>
                  <a:tcPr/>
                </a:tc>
                <a:extLst>
                  <a:ext uri="{0D108BD9-81ED-4DB2-BD59-A6C34878D82A}">
                    <a16:rowId xmlns:a16="http://schemas.microsoft.com/office/drawing/2014/main" val="2431492474"/>
                  </a:ext>
                </a:extLst>
              </a:tr>
              <a:tr h="369516">
                <a:tc>
                  <a:txBody>
                    <a:bodyPr/>
                    <a:lstStyle/>
                    <a:p>
                      <a:r>
                        <a:rPr lang="fr-FR" sz="1100" dirty="0"/>
                        <a:t>2020</a:t>
                      </a:r>
                    </a:p>
                  </a:txBody>
                  <a:tcPr/>
                </a:tc>
                <a:tc>
                  <a:txBody>
                    <a:bodyPr/>
                    <a:lstStyle/>
                    <a:p>
                      <a:r>
                        <a:rPr lang="fr-FR" sz="1100" dirty="0" err="1"/>
                        <a:t>Experiment</a:t>
                      </a:r>
                      <a:r>
                        <a:rPr lang="fr-FR" sz="1100" dirty="0"/>
                        <a:t> Impact Tracker</a:t>
                      </a:r>
                      <a:br>
                        <a:rPr lang="fr-FR" sz="1100" dirty="0"/>
                      </a:br>
                      <a:r>
                        <a:rPr lang="fr-FR" sz="1100" dirty="0"/>
                        <a:t>Carbon Tracker </a:t>
                      </a:r>
                    </a:p>
                  </a:txBody>
                  <a:tcPr/>
                </a:tc>
                <a:extLst>
                  <a:ext uri="{0D108BD9-81ED-4DB2-BD59-A6C34878D82A}">
                    <a16:rowId xmlns:a16="http://schemas.microsoft.com/office/drawing/2014/main" val="3548016463"/>
                  </a:ext>
                </a:extLst>
              </a:tr>
              <a:tr h="369516">
                <a:tc>
                  <a:txBody>
                    <a:bodyPr/>
                    <a:lstStyle/>
                    <a:p>
                      <a:r>
                        <a:rPr lang="fr-FR" sz="1100" dirty="0"/>
                        <a:t>2021</a:t>
                      </a:r>
                    </a:p>
                  </a:txBody>
                  <a:tcPr/>
                </a:tc>
                <a:tc>
                  <a:txBody>
                    <a:bodyPr/>
                    <a:lstStyle/>
                    <a:p>
                      <a:r>
                        <a:rPr lang="fr-FR" sz="1100" dirty="0" err="1"/>
                        <a:t>Cumulator</a:t>
                      </a:r>
                      <a:br>
                        <a:rPr lang="fr-FR" sz="1100" dirty="0"/>
                      </a:br>
                      <a:r>
                        <a:rPr lang="fr-FR" sz="1100" dirty="0" err="1"/>
                        <a:t>CodeCarbon</a:t>
                      </a:r>
                      <a:endParaRPr lang="fr-FR" sz="1100" dirty="0"/>
                    </a:p>
                  </a:txBody>
                  <a:tcPr/>
                </a:tc>
                <a:extLst>
                  <a:ext uri="{0D108BD9-81ED-4DB2-BD59-A6C34878D82A}">
                    <a16:rowId xmlns:a16="http://schemas.microsoft.com/office/drawing/2014/main" val="3827245729"/>
                  </a:ext>
                </a:extLst>
              </a:tr>
              <a:tr h="369516">
                <a:tc>
                  <a:txBody>
                    <a:bodyPr/>
                    <a:lstStyle/>
                    <a:p>
                      <a:r>
                        <a:rPr lang="fr-FR" sz="1100" dirty="0"/>
                        <a:t>2022</a:t>
                      </a:r>
                    </a:p>
                  </a:txBody>
                  <a:tcPr/>
                </a:tc>
                <a:tc>
                  <a:txBody>
                    <a:bodyPr/>
                    <a:lstStyle/>
                    <a:p>
                      <a:r>
                        <a:rPr lang="fr-FR" sz="1100" dirty="0"/>
                        <a:t>Power </a:t>
                      </a:r>
                      <a:r>
                        <a:rPr lang="fr-FR" sz="1100" dirty="0" err="1"/>
                        <a:t>Measurement</a:t>
                      </a:r>
                      <a:r>
                        <a:rPr lang="fr-FR" sz="1100" dirty="0"/>
                        <a:t> Toolkit </a:t>
                      </a:r>
                      <a:br>
                        <a:rPr lang="fr-FR" sz="1100" dirty="0"/>
                      </a:br>
                      <a:r>
                        <a:rPr lang="fr-FR" sz="1100" dirty="0" err="1"/>
                        <a:t>PowerJoular</a:t>
                      </a:r>
                      <a:br>
                        <a:rPr lang="fr-FR" sz="1100" dirty="0"/>
                      </a:br>
                      <a:r>
                        <a:rPr lang="fr-FR" sz="1100" dirty="0" err="1"/>
                        <a:t>perun</a:t>
                      </a:r>
                      <a:br>
                        <a:rPr lang="fr-FR" sz="1100" dirty="0"/>
                      </a:br>
                      <a:r>
                        <a:rPr lang="fr-FR" sz="1100" dirty="0"/>
                        <a:t>eco2AI</a:t>
                      </a:r>
                    </a:p>
                  </a:txBody>
                  <a:tcPr/>
                </a:tc>
                <a:extLst>
                  <a:ext uri="{0D108BD9-81ED-4DB2-BD59-A6C34878D82A}">
                    <a16:rowId xmlns:a16="http://schemas.microsoft.com/office/drawing/2014/main" val="2594793584"/>
                  </a:ext>
                </a:extLst>
              </a:tr>
              <a:tr h="369516">
                <a:tc>
                  <a:txBody>
                    <a:bodyPr/>
                    <a:lstStyle/>
                    <a:p>
                      <a:r>
                        <a:rPr lang="fr-FR" sz="1100" dirty="0"/>
                        <a:t>2023</a:t>
                      </a:r>
                    </a:p>
                  </a:txBody>
                  <a:tcPr/>
                </a:tc>
                <a:tc>
                  <a:txBody>
                    <a:bodyPr/>
                    <a:lstStyle/>
                    <a:p>
                      <a:r>
                        <a:rPr lang="fr-FR" sz="1100" dirty="0" err="1"/>
                        <a:t>Rjoules</a:t>
                      </a:r>
                      <a:endParaRPr lang="fr-FR" sz="1100" dirty="0"/>
                    </a:p>
                  </a:txBody>
                  <a:tcPr/>
                </a:tc>
                <a:extLst>
                  <a:ext uri="{0D108BD9-81ED-4DB2-BD59-A6C34878D82A}">
                    <a16:rowId xmlns:a16="http://schemas.microsoft.com/office/drawing/2014/main" val="3197296854"/>
                  </a:ext>
                </a:extLst>
              </a:tr>
              <a:tr h="369516">
                <a:tc>
                  <a:txBody>
                    <a:bodyPr/>
                    <a:lstStyle/>
                    <a:p>
                      <a:r>
                        <a:rPr lang="fr-FR" sz="1100" dirty="0"/>
                        <a:t>2024</a:t>
                      </a:r>
                    </a:p>
                  </a:txBody>
                  <a:tcPr/>
                </a:tc>
                <a:tc>
                  <a:txBody>
                    <a:bodyPr/>
                    <a:lstStyle/>
                    <a:p>
                      <a:r>
                        <a:rPr lang="fr-FR" sz="1100" dirty="0"/>
                        <a:t>EA2P</a:t>
                      </a:r>
                      <a:br>
                        <a:rPr lang="fr-FR" sz="1100" dirty="0"/>
                      </a:br>
                      <a:r>
                        <a:rPr lang="fr-FR" sz="1100" dirty="0" err="1"/>
                        <a:t>CPPJoules</a:t>
                      </a:r>
                      <a:endParaRPr lang="fr-FR" sz="1100" dirty="0"/>
                    </a:p>
                  </a:txBody>
                  <a:tcPr/>
                </a:tc>
                <a:extLst>
                  <a:ext uri="{0D108BD9-81ED-4DB2-BD59-A6C34878D82A}">
                    <a16:rowId xmlns:a16="http://schemas.microsoft.com/office/drawing/2014/main" val="2623305006"/>
                  </a:ext>
                </a:extLst>
              </a:tr>
              <a:tr h="369516">
                <a:tc>
                  <a:txBody>
                    <a:bodyPr/>
                    <a:lstStyle/>
                    <a:p>
                      <a:r>
                        <a:rPr lang="fr-FR" sz="1100" dirty="0"/>
                        <a:t>2025</a:t>
                      </a:r>
                    </a:p>
                  </a:txBody>
                  <a:tcPr/>
                </a:tc>
                <a:tc>
                  <a:txBody>
                    <a:bodyPr/>
                    <a:lstStyle/>
                    <a:p>
                      <a:r>
                        <a:rPr lang="fr-FR" sz="1100" dirty="0" err="1"/>
                        <a:t>Alumet</a:t>
                      </a:r>
                      <a:endParaRPr lang="fr-FR" sz="1100" dirty="0"/>
                    </a:p>
                  </a:txBody>
                  <a:tcPr/>
                </a:tc>
                <a:extLst>
                  <a:ext uri="{0D108BD9-81ED-4DB2-BD59-A6C34878D82A}">
                    <a16:rowId xmlns:a16="http://schemas.microsoft.com/office/drawing/2014/main" val="4103193872"/>
                  </a:ext>
                </a:extLst>
              </a:tr>
            </a:tbl>
          </a:graphicData>
        </a:graphic>
      </p:graphicFrame>
      <p:sp>
        <p:nvSpPr>
          <p:cNvPr id="6" name="ZoneTexte 5">
            <a:extLst>
              <a:ext uri="{FF2B5EF4-FFF2-40B4-BE49-F238E27FC236}">
                <a16:creationId xmlns:a16="http://schemas.microsoft.com/office/drawing/2014/main" id="{D44CEDE3-4225-41F0-D2BD-75700594B7F8}"/>
              </a:ext>
            </a:extLst>
          </p:cNvPr>
          <p:cNvSpPr txBox="1"/>
          <p:nvPr/>
        </p:nvSpPr>
        <p:spPr>
          <a:xfrm>
            <a:off x="4865676" y="2476222"/>
            <a:ext cx="3403971" cy="1754326"/>
          </a:xfrm>
          <a:prstGeom prst="rect">
            <a:avLst/>
          </a:prstGeom>
          <a:noFill/>
        </p:spPr>
        <p:txBody>
          <a:bodyPr wrap="square" rtlCol="0">
            <a:spAutoFit/>
          </a:bodyPr>
          <a:lstStyle/>
          <a:p>
            <a:pPr marL="285750" indent="-285750">
              <a:buFont typeface="Arial" panose="020B0604020202020204" pitchFamily="34" charset="0"/>
              <a:buChar char="•"/>
            </a:pPr>
            <a:r>
              <a:rPr lang="en-US" dirty="0"/>
              <a:t>All these tools use RAPL</a:t>
            </a:r>
          </a:p>
          <a:p>
            <a:pPr marL="285750" indent="-285750">
              <a:buFont typeface="Arial" panose="020B0604020202020204" pitchFamily="34" charset="0"/>
              <a:buChar char="•"/>
            </a:pPr>
            <a:r>
              <a:rPr lang="en-US" dirty="0"/>
              <a:t>RAPL uses proprietary power models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What about Storage? Network? Fans?</a:t>
            </a:r>
          </a:p>
        </p:txBody>
      </p:sp>
    </p:spTree>
    <p:extLst>
      <p:ext uri="{BB962C8B-B14F-4D97-AF65-F5344CB8AC3E}">
        <p14:creationId xmlns:p14="http://schemas.microsoft.com/office/powerpoint/2010/main" val="74005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Definition of reproducibility</a:t>
            </a:r>
          </a:p>
        </p:txBody>
      </p:sp>
      <p:sp>
        <p:nvSpPr>
          <p:cNvPr id="6" name="Espace réservé du numéro de diapositive 5"/>
          <p:cNvSpPr>
            <a:spLocks noGrp="1"/>
          </p:cNvSpPr>
          <p:nvPr>
            <p:ph type="sldNum" sz="quarter" idx="12"/>
          </p:nvPr>
        </p:nvSpPr>
        <p:spPr/>
        <p:txBody>
          <a:bodyPr/>
          <a:lstStyle/>
          <a:p>
            <a:fld id="{017CC692-D5A4-4363-884B-73F0C60B2F10}" type="slidenum">
              <a:rPr lang="en-US" sz="1200" smtClean="0"/>
              <a:t>7</a:t>
            </a:fld>
            <a:endParaRPr lang="en-US" dirty="0"/>
          </a:p>
        </p:txBody>
      </p:sp>
      <p:sp>
        <p:nvSpPr>
          <p:cNvPr id="3" name="Rectangle 2"/>
          <p:cNvSpPr/>
          <p:nvPr/>
        </p:nvSpPr>
        <p:spPr>
          <a:xfrm>
            <a:off x="808653" y="1690688"/>
            <a:ext cx="8708572" cy="1631216"/>
          </a:xfrm>
          <a:prstGeom prst="rect">
            <a:avLst/>
          </a:prstGeom>
        </p:spPr>
        <p:txBody>
          <a:bodyPr wrap="square">
            <a:spAutoFit/>
          </a:bodyPr>
          <a:lstStyle/>
          <a:p>
            <a:pPr>
              <a:spcAft>
                <a:spcPts val="1200"/>
              </a:spcAft>
            </a:pPr>
            <a:r>
              <a:rPr lang="en-US" dirty="0">
                <a:latin typeface="Lato"/>
              </a:rPr>
              <a:t>The measurement can be obtained with </a:t>
            </a:r>
            <a:r>
              <a:rPr lang="en-US" b="1" dirty="0">
                <a:latin typeface="Lato"/>
              </a:rPr>
              <a:t>stated precision</a:t>
            </a:r>
            <a:r>
              <a:rPr lang="en-US" dirty="0">
                <a:latin typeface="Lato"/>
              </a:rPr>
              <a:t> by a </a:t>
            </a:r>
            <a:r>
              <a:rPr lang="en-US" b="1" dirty="0">
                <a:latin typeface="Lato"/>
              </a:rPr>
              <a:t>different team </a:t>
            </a:r>
            <a:r>
              <a:rPr lang="en-US" dirty="0">
                <a:latin typeface="Lato"/>
              </a:rPr>
              <a:t>using the </a:t>
            </a:r>
            <a:r>
              <a:rPr lang="en-US" b="1" dirty="0">
                <a:latin typeface="Lato"/>
              </a:rPr>
              <a:t>same measurement procedure</a:t>
            </a:r>
            <a:r>
              <a:rPr lang="en-US" dirty="0">
                <a:latin typeface="Lato"/>
              </a:rPr>
              <a:t>, the </a:t>
            </a:r>
            <a:r>
              <a:rPr lang="en-US" b="1" dirty="0">
                <a:latin typeface="Lato"/>
              </a:rPr>
              <a:t>same measuring system</a:t>
            </a:r>
            <a:r>
              <a:rPr lang="en-US" dirty="0">
                <a:latin typeface="Lato"/>
              </a:rPr>
              <a:t>, under the </a:t>
            </a:r>
            <a:r>
              <a:rPr lang="en-US" b="1" dirty="0">
                <a:latin typeface="Lato"/>
              </a:rPr>
              <a:t>same operating conditions</a:t>
            </a:r>
            <a:r>
              <a:rPr lang="en-US" dirty="0">
                <a:latin typeface="Lato"/>
              </a:rPr>
              <a:t>, in the same or a different location on multiple trials. </a:t>
            </a:r>
          </a:p>
          <a:p>
            <a:pPr>
              <a:spcAft>
                <a:spcPts val="1200"/>
              </a:spcAft>
            </a:pPr>
            <a:r>
              <a:rPr lang="en-US" dirty="0">
                <a:latin typeface="Lato"/>
              </a:rPr>
              <a:t>For computational experiments, this means that an independent group can obtain the same result using the author’s own artifacts.</a:t>
            </a:r>
            <a:endParaRPr lang="en-US" dirty="0"/>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1234" y="3445005"/>
            <a:ext cx="6344816" cy="2911345"/>
          </a:xfrm>
          <a:prstGeom prst="rect">
            <a:avLst/>
          </a:prstGeom>
        </p:spPr>
      </p:pic>
      <p:sp>
        <p:nvSpPr>
          <p:cNvPr id="11" name="ZoneTexte 10"/>
          <p:cNvSpPr txBox="1"/>
          <p:nvPr/>
        </p:nvSpPr>
        <p:spPr>
          <a:xfrm>
            <a:off x="808653" y="6356350"/>
            <a:ext cx="8621486" cy="461665"/>
          </a:xfrm>
          <a:prstGeom prst="rect">
            <a:avLst/>
          </a:prstGeom>
          <a:noFill/>
        </p:spPr>
        <p:txBody>
          <a:bodyPr wrap="square" rtlCol="0">
            <a:spAutoFit/>
          </a:bodyPr>
          <a:lstStyle/>
          <a:p>
            <a:r>
              <a:rPr lang="en-US" sz="1200" dirty="0" err="1">
                <a:latin typeface="Arial" panose="020B0604020202020204" pitchFamily="34" charset="0"/>
                <a:cs typeface="Arial" panose="020B0604020202020204" pitchFamily="34" charset="0"/>
              </a:rPr>
              <a:t>Antunes</a:t>
            </a:r>
            <a:r>
              <a:rPr lang="en-US" sz="1200" dirty="0">
                <a:latin typeface="Arial" panose="020B0604020202020204" pitchFamily="34" charset="0"/>
                <a:cs typeface="Arial" panose="020B0604020202020204" pitchFamily="34" charset="0"/>
              </a:rPr>
              <a:t>, B., &amp; Hill, D. R. C. (2024). Reproducibility, Replicability and Repeatability: A survey of reproducible research with a focus on high performance computing. Computer Science Review, 53, 100655.</a:t>
            </a:r>
            <a:endParaRPr lang="en-US" dirty="0"/>
          </a:p>
        </p:txBody>
      </p:sp>
    </p:spTree>
    <p:extLst>
      <p:ext uri="{BB962C8B-B14F-4D97-AF65-F5344CB8AC3E}">
        <p14:creationId xmlns:p14="http://schemas.microsoft.com/office/powerpoint/2010/main" val="3365443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Reproducibility in AI</a:t>
            </a:r>
          </a:p>
        </p:txBody>
      </p:sp>
      <p:sp>
        <p:nvSpPr>
          <p:cNvPr id="6" name="Espace réservé du numéro de diapositive 5"/>
          <p:cNvSpPr>
            <a:spLocks noGrp="1"/>
          </p:cNvSpPr>
          <p:nvPr>
            <p:ph type="sldNum" sz="quarter" idx="12"/>
          </p:nvPr>
        </p:nvSpPr>
        <p:spPr/>
        <p:txBody>
          <a:bodyPr/>
          <a:lstStyle/>
          <a:p>
            <a:fld id="{017CC692-D5A4-4363-884B-73F0C60B2F10}" type="slidenum">
              <a:rPr lang="en-US" sz="1200" smtClean="0"/>
              <a:t>8</a:t>
            </a:fld>
            <a:endParaRPr lang="en-US" dirty="0"/>
          </a:p>
        </p:txBody>
      </p:sp>
      <p:sp>
        <p:nvSpPr>
          <p:cNvPr id="3" name="Rectangle 2"/>
          <p:cNvSpPr/>
          <p:nvPr/>
        </p:nvSpPr>
        <p:spPr>
          <a:xfrm>
            <a:off x="522514" y="2044006"/>
            <a:ext cx="8621486" cy="1231106"/>
          </a:xfrm>
          <a:prstGeom prst="rect">
            <a:avLst/>
          </a:prstGeom>
        </p:spPr>
        <p:txBody>
          <a:bodyPr wrap="square">
            <a:spAutoFit/>
          </a:bodyPr>
          <a:lstStyle/>
          <a:p>
            <a:pPr>
              <a:spcAft>
                <a:spcPts val="1200"/>
              </a:spcAft>
            </a:pPr>
            <a:r>
              <a:rPr lang="en-US" u="sng" dirty="0">
                <a:latin typeface="Lato"/>
              </a:rPr>
              <a:t>AAAI :</a:t>
            </a:r>
            <a:r>
              <a:rPr lang="en-US" dirty="0">
                <a:latin typeface="Lato"/>
              </a:rPr>
              <a:t> Association for the Advancement of Artificial Intelligence</a:t>
            </a:r>
            <a:endParaRPr lang="en-US" dirty="0"/>
          </a:p>
          <a:p>
            <a:pPr>
              <a:spcAft>
                <a:spcPts val="1200"/>
              </a:spcAft>
            </a:pPr>
            <a:r>
              <a:rPr lang="en-US" u="sng" dirty="0">
                <a:latin typeface="Lato"/>
              </a:rPr>
              <a:t>IJCAI :</a:t>
            </a:r>
            <a:r>
              <a:rPr lang="en-US" dirty="0">
                <a:latin typeface="Lato"/>
              </a:rPr>
              <a:t> International Joint Conference on Artificial Intelligence</a:t>
            </a:r>
            <a:endParaRPr lang="en-US" dirty="0"/>
          </a:p>
          <a:p>
            <a:pPr>
              <a:spcAft>
                <a:spcPts val="1200"/>
              </a:spcAft>
            </a:pPr>
            <a:r>
              <a:rPr lang="en-US" dirty="0">
                <a:latin typeface="Lato"/>
              </a:rPr>
              <a:t>400 articles published between 2013 and 2016:</a:t>
            </a:r>
            <a:endParaRPr lang="en-US" dirty="0"/>
          </a:p>
        </p:txBody>
      </p:sp>
      <p:pic>
        <p:nvPicPr>
          <p:cNvPr id="3076" name="Picture 4" descr="https://lh7-us.googleusercontent.com/BOoqagB4aB0fCobwu6JQb3HnjrWlfUM7RBATOihBM_ssYH9sgMB-o13nILj-7YcFQJAMkFZGSw0Ls_pcr-skqwFGBSCdcBhiSv6by-BmUfjaUYfWHL5-xZwV7chZDu58-TNzYf30YPk91Ivogk-6yY-K0g=s204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517" y="3275112"/>
            <a:ext cx="9963150" cy="248602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094792" y="5689114"/>
            <a:ext cx="8412463" cy="307777"/>
          </a:xfrm>
          <a:prstGeom prst="rect">
            <a:avLst/>
          </a:prstGeom>
        </p:spPr>
        <p:txBody>
          <a:bodyPr wrap="square">
            <a:spAutoFit/>
          </a:bodyPr>
          <a:lstStyle/>
          <a:p>
            <a:pPr algn="ctr"/>
            <a:r>
              <a:rPr lang="en-US" sz="1400" i="1" dirty="0">
                <a:latin typeface="Lato"/>
              </a:rPr>
              <a:t>Percentage of items meeting the criteria for each variable used in the experiment</a:t>
            </a:r>
            <a:endParaRPr lang="en-US" sz="1400" i="1" dirty="0"/>
          </a:p>
        </p:txBody>
      </p:sp>
      <p:sp>
        <p:nvSpPr>
          <p:cNvPr id="8" name="Rectangle 7"/>
          <p:cNvSpPr/>
          <p:nvPr/>
        </p:nvSpPr>
        <p:spPr>
          <a:xfrm>
            <a:off x="7016620" y="3603724"/>
            <a:ext cx="457200" cy="1910667"/>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1094792" y="3603723"/>
            <a:ext cx="457200" cy="2003975"/>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ZoneTexte 3"/>
          <p:cNvSpPr txBox="1"/>
          <p:nvPr/>
        </p:nvSpPr>
        <p:spPr>
          <a:xfrm>
            <a:off x="522514" y="6305631"/>
            <a:ext cx="8621486" cy="738664"/>
          </a:xfrm>
          <a:prstGeom prst="rect">
            <a:avLst/>
          </a:prstGeom>
          <a:noFill/>
        </p:spPr>
        <p:txBody>
          <a:bodyPr wrap="square" rtlCol="0">
            <a:spAutoFit/>
          </a:bodyPr>
          <a:lstStyle/>
          <a:p>
            <a:r>
              <a:rPr lang="en-US" sz="1200" dirty="0"/>
              <a:t>Gundersen, O. E., &amp; </a:t>
            </a:r>
            <a:r>
              <a:rPr lang="en-US" sz="1200" dirty="0" err="1"/>
              <a:t>Kjensmo</a:t>
            </a:r>
            <a:r>
              <a:rPr lang="en-US" sz="1200" dirty="0"/>
              <a:t>, S. (2018). State of the Art: Reproducibility in Artificial Intelligence. </a:t>
            </a:r>
            <a:r>
              <a:rPr lang="en-US" sz="1200" i="1" dirty="0"/>
              <a:t>Proceedings of the AAAI Conference on Artificial Intelligence</a:t>
            </a:r>
            <a:r>
              <a:rPr lang="en-US" sz="1200" dirty="0"/>
              <a:t>, </a:t>
            </a:r>
            <a:r>
              <a:rPr lang="en-US" sz="1200" i="1" dirty="0"/>
              <a:t>32</a:t>
            </a:r>
            <a:r>
              <a:rPr lang="en-US" sz="1200" dirty="0"/>
              <a:t>(1).</a:t>
            </a:r>
          </a:p>
          <a:p>
            <a:endParaRPr lang="en-US" dirty="0"/>
          </a:p>
        </p:txBody>
      </p:sp>
    </p:spTree>
    <p:extLst>
      <p:ext uri="{BB962C8B-B14F-4D97-AF65-F5344CB8AC3E}">
        <p14:creationId xmlns:p14="http://schemas.microsoft.com/office/powerpoint/2010/main" val="1237784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742950" indent="-742950">
              <a:buFont typeface="+mj-lt"/>
              <a:buAutoNum type="arabicPeriod" startAt="3"/>
            </a:pPr>
            <a:r>
              <a:rPr lang="en-US" dirty="0"/>
              <a:t>Reproducibility</a:t>
            </a:r>
            <a:br>
              <a:rPr lang="en-US" dirty="0"/>
            </a:br>
            <a:r>
              <a:rPr lang="en-US" dirty="0"/>
              <a:t>		</a:t>
            </a:r>
            <a:r>
              <a:rPr lang="en-US" sz="2400" dirty="0">
                <a:solidFill>
                  <a:schemeClr val="tx1"/>
                </a:solidFill>
              </a:rPr>
              <a:t>Definition of repeatability</a:t>
            </a:r>
          </a:p>
        </p:txBody>
      </p:sp>
      <p:sp>
        <p:nvSpPr>
          <p:cNvPr id="6" name="Espace réservé du numéro de diapositive 5"/>
          <p:cNvSpPr>
            <a:spLocks noGrp="1"/>
          </p:cNvSpPr>
          <p:nvPr>
            <p:ph type="sldNum" sz="quarter" idx="12"/>
          </p:nvPr>
        </p:nvSpPr>
        <p:spPr/>
        <p:txBody>
          <a:bodyPr/>
          <a:lstStyle/>
          <a:p>
            <a:fld id="{017CC692-D5A4-4363-884B-73F0C60B2F10}" type="slidenum">
              <a:rPr lang="en-US" sz="1200" smtClean="0"/>
              <a:t>9</a:t>
            </a:fld>
            <a:endParaRPr lang="en-US" dirty="0"/>
          </a:p>
        </p:txBody>
      </p:sp>
      <p:sp>
        <p:nvSpPr>
          <p:cNvPr id="3" name="Rectangle 2"/>
          <p:cNvSpPr/>
          <p:nvPr/>
        </p:nvSpPr>
        <p:spPr>
          <a:xfrm>
            <a:off x="933061" y="1690688"/>
            <a:ext cx="8453536" cy="1631216"/>
          </a:xfrm>
          <a:prstGeom prst="rect">
            <a:avLst/>
          </a:prstGeom>
        </p:spPr>
        <p:txBody>
          <a:bodyPr wrap="square">
            <a:spAutoFit/>
          </a:bodyPr>
          <a:lstStyle/>
          <a:p>
            <a:pPr>
              <a:spcAft>
                <a:spcPts val="1200"/>
              </a:spcAft>
            </a:pPr>
            <a:r>
              <a:rPr lang="en-US" dirty="0">
                <a:latin typeface="Lato"/>
              </a:rPr>
              <a:t>The measurement can be obtained with </a:t>
            </a:r>
            <a:r>
              <a:rPr lang="en-US" b="1" dirty="0">
                <a:latin typeface="Lato"/>
              </a:rPr>
              <a:t>stated precision</a:t>
            </a:r>
            <a:r>
              <a:rPr lang="en-US" dirty="0">
                <a:latin typeface="Lato"/>
              </a:rPr>
              <a:t> by the </a:t>
            </a:r>
            <a:r>
              <a:rPr lang="en-US" b="1" dirty="0">
                <a:latin typeface="Lato"/>
              </a:rPr>
              <a:t>same team</a:t>
            </a:r>
            <a:r>
              <a:rPr lang="en-US" dirty="0">
                <a:latin typeface="Lato"/>
              </a:rPr>
              <a:t> using the </a:t>
            </a:r>
            <a:r>
              <a:rPr lang="en-US" b="1" dirty="0">
                <a:latin typeface="Lato"/>
              </a:rPr>
              <a:t>same measurement procedure</a:t>
            </a:r>
            <a:r>
              <a:rPr lang="en-US" dirty="0">
                <a:latin typeface="Lato"/>
              </a:rPr>
              <a:t>, the </a:t>
            </a:r>
            <a:r>
              <a:rPr lang="en-US" b="1" dirty="0">
                <a:latin typeface="Lato"/>
              </a:rPr>
              <a:t>same measuring system</a:t>
            </a:r>
            <a:r>
              <a:rPr lang="en-US" dirty="0">
                <a:latin typeface="Lato"/>
              </a:rPr>
              <a:t>, under the </a:t>
            </a:r>
            <a:r>
              <a:rPr lang="en-US" b="1" dirty="0">
                <a:latin typeface="Lato"/>
              </a:rPr>
              <a:t>same operating conditions</a:t>
            </a:r>
            <a:r>
              <a:rPr lang="en-US" dirty="0">
                <a:latin typeface="Lato"/>
              </a:rPr>
              <a:t>, in the </a:t>
            </a:r>
            <a:r>
              <a:rPr lang="en-US" b="1" dirty="0">
                <a:latin typeface="Lato"/>
              </a:rPr>
              <a:t>same location</a:t>
            </a:r>
            <a:r>
              <a:rPr lang="en-US" dirty="0">
                <a:latin typeface="Lato"/>
              </a:rPr>
              <a:t> on multiple trials. </a:t>
            </a:r>
          </a:p>
          <a:p>
            <a:pPr>
              <a:spcAft>
                <a:spcPts val="1200"/>
              </a:spcAft>
            </a:pPr>
            <a:r>
              <a:rPr lang="en-US" dirty="0">
                <a:latin typeface="Lato"/>
              </a:rPr>
              <a:t>For computational experiments, this means that a researcher can reliably repeat their own computation</a:t>
            </a:r>
            <a:endParaRPr lang="en-US" dirty="0"/>
          </a:p>
        </p:txBody>
      </p:sp>
      <p:sp>
        <p:nvSpPr>
          <p:cNvPr id="4" name="ZoneTexte 3"/>
          <p:cNvSpPr txBox="1"/>
          <p:nvPr/>
        </p:nvSpPr>
        <p:spPr>
          <a:xfrm>
            <a:off x="531845" y="4282751"/>
            <a:ext cx="8742158" cy="646331"/>
          </a:xfrm>
          <a:prstGeom prst="rect">
            <a:avLst/>
          </a:prstGeom>
          <a:noFill/>
        </p:spPr>
        <p:txBody>
          <a:bodyPr wrap="square" rtlCol="0">
            <a:spAutoFit/>
          </a:bodyPr>
          <a:lstStyle/>
          <a:p>
            <a:r>
              <a:rPr lang="en-US" dirty="0"/>
              <a:t>For scientific programs, the stated precision must be 0. We need bitwise identical results to debug!</a:t>
            </a:r>
          </a:p>
        </p:txBody>
      </p:sp>
    </p:spTree>
    <p:extLst>
      <p:ext uri="{BB962C8B-B14F-4D97-AF65-F5344CB8AC3E}">
        <p14:creationId xmlns:p14="http://schemas.microsoft.com/office/powerpoint/2010/main" val="357720589"/>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1361</TotalTime>
  <Words>1236</Words>
  <Application>Microsoft Office PowerPoint</Application>
  <PresentationFormat>Grand écran</PresentationFormat>
  <Paragraphs>185</Paragraphs>
  <Slides>15</Slides>
  <Notes>14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Calibri</vt:lpstr>
      <vt:lpstr>Lato</vt:lpstr>
      <vt:lpstr>Open Sans</vt:lpstr>
      <vt:lpstr>Trebuchet MS</vt:lpstr>
      <vt:lpstr>Wingdings 3</vt:lpstr>
      <vt:lpstr>Facette</vt:lpstr>
      <vt:lpstr>Contributing to reproducible software-based measurement of energy consumption in machine learning</vt:lpstr>
      <vt:lpstr>Introduction   </vt:lpstr>
      <vt:lpstr>Introduction   Measuring energy consumption</vt:lpstr>
      <vt:lpstr>Introduction   Reproducibility</vt:lpstr>
      <vt:lpstr>Energy measurement   Taxonomy</vt:lpstr>
      <vt:lpstr>Energy measurement   Tools</vt:lpstr>
      <vt:lpstr>Reproducibility   Definition of reproducibility</vt:lpstr>
      <vt:lpstr>Reproducibility   Reproducibility in AI</vt:lpstr>
      <vt:lpstr>Reproducibility   Definition of repeatability</vt:lpstr>
      <vt:lpstr>Reproducibility    Work on clustering methods</vt:lpstr>
      <vt:lpstr>Reproducibility   Work on clustering methods</vt:lpstr>
      <vt:lpstr>Reproducibility   Work on clustering methods</vt:lpstr>
      <vt:lpstr>Conclusion   </vt:lpstr>
      <vt:lpstr>Thank you for your attention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Contributing to reproducible software-based measurement of energy consumption in machine learning</dc:title>
  <dc:creator>Anthony BERTRAND</dc:creator>
  <cp:lastModifiedBy>Anthony BERTRAND</cp:lastModifiedBy>
  <cp:revision>35</cp:revision>
  <dcterms:created xsi:type="dcterms:W3CDTF">2026-02-23T08:53:58Z</dcterms:created>
  <dcterms:modified xsi:type="dcterms:W3CDTF">2026-02-25T18:50:43Z</dcterms:modified>
</cp:coreProperties>
</file>