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676" r:id="rId3"/>
    <p:sldMasterId id="2147483673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7" r:id="rId6"/>
    <p:sldId id="305" r:id="rId7"/>
    <p:sldId id="258" r:id="rId8"/>
    <p:sldId id="306" r:id="rId9"/>
    <p:sldId id="263" r:id="rId10"/>
    <p:sldId id="309" r:id="rId11"/>
    <p:sldId id="310" r:id="rId12"/>
    <p:sldId id="312" r:id="rId13"/>
    <p:sldId id="311" r:id="rId14"/>
    <p:sldId id="313" r:id="rId15"/>
    <p:sldId id="314" r:id="rId16"/>
    <p:sldId id="260" r:id="rId17"/>
    <p:sldId id="262" r:id="rId18"/>
    <p:sldId id="265" r:id="rId19"/>
    <p:sldId id="264" r:id="rId20"/>
    <p:sldId id="267" r:id="rId21"/>
    <p:sldId id="266" r:id="rId22"/>
    <p:sldId id="274" r:id="rId23"/>
    <p:sldId id="304" r:id="rId24"/>
    <p:sldId id="278" r:id="rId25"/>
    <p:sldId id="286" r:id="rId26"/>
    <p:sldId id="308" r:id="rId27"/>
    <p:sldId id="301" r:id="rId28"/>
    <p:sldId id="303" r:id="rId29"/>
    <p:sldId id="290" r:id="rId30"/>
    <p:sldId id="294" r:id="rId31"/>
    <p:sldId id="315" r:id="rId32"/>
    <p:sldId id="279" r:id="rId33"/>
    <p:sldId id="285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670F1E8-C0FB-4C55-8482-FF474102F562}">
          <p14:sldIdLst>
            <p14:sldId id="256"/>
            <p14:sldId id="257"/>
            <p14:sldId id="305"/>
            <p14:sldId id="258"/>
            <p14:sldId id="306"/>
            <p14:sldId id="263"/>
            <p14:sldId id="309"/>
            <p14:sldId id="310"/>
          </p14:sldIdLst>
        </p14:section>
        <p14:section name="Two-Stage Model" id="{33E9DEE7-B497-4D23-A4CE-356945433572}">
          <p14:sldIdLst>
            <p14:sldId id="312"/>
            <p14:sldId id="311"/>
            <p14:sldId id="313"/>
            <p14:sldId id="314"/>
            <p14:sldId id="260"/>
            <p14:sldId id="262"/>
            <p14:sldId id="265"/>
            <p14:sldId id="264"/>
            <p14:sldId id="267"/>
          </p14:sldIdLst>
        </p14:section>
        <p14:section name="Data" id="{7BCC73C7-EF40-40AE-B4F2-9A852B216929}">
          <p14:sldIdLst>
            <p14:sldId id="266"/>
            <p14:sldId id="274"/>
            <p14:sldId id="304"/>
          </p14:sldIdLst>
        </p14:section>
        <p14:section name="Numerical Results" id="{F2881D48-7611-4E52-9959-B15240034806}">
          <p14:sldIdLst>
            <p14:sldId id="278"/>
            <p14:sldId id="286"/>
            <p14:sldId id="308"/>
          </p14:sldIdLst>
        </p14:section>
        <p14:section name="Summary" id="{ED9A206A-3B65-4648-8070-6FDC96A8B764}">
          <p14:sldIdLst>
            <p14:sldId id="301"/>
            <p14:sldId id="303"/>
            <p14:sldId id="290"/>
          </p14:sldIdLst>
        </p14:section>
        <p14:section name="Backup" id="{961FB049-3334-4AA3-B7CF-CE3FC90D904F}">
          <p14:sldIdLst>
            <p14:sldId id="294"/>
            <p14:sldId id="315"/>
            <p14:sldId id="279"/>
            <p14:sldId id="285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923A"/>
    <a:srgbClr val="B2D8B2"/>
    <a:srgbClr val="F0EBE2"/>
    <a:srgbClr val="E1812C"/>
    <a:srgbClr val="9EBA9E"/>
    <a:srgbClr val="FFB2B2"/>
    <a:srgbClr val="E5F2E5"/>
    <a:srgbClr val="FFE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E44611-DE89-4ECE-B311-6D994A08691C}" v="691" dt="2025-07-25T13:38:24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16" autoAdjust="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913780-F3CE-8F2B-F565-B1512C705C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5F919D-68D0-0C8A-089F-2302473255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2C2DF-CA74-49AB-9A90-27009883C1A2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1E2DB-9552-E808-6B71-098BC79FC2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345EA0-0DEF-434A-9C19-232BF763CD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50D6C-0F24-4DF3-99FD-4562F52F1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11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CD9E1-751C-44A9-864A-5914DBD6FE7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54C90-416E-4B2F-A622-F54B97EDA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28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54C90-416E-4B2F-A622-F54B97EDAF1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625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EACs are certificates that prove one unit of electricity was generated from a renewable source. They’re used to track and verify renewable energy use.</a:t>
            </a:r>
          </a:p>
          <a:p>
            <a:r>
              <a:rPr lang="en-US" dirty="0"/>
              <a:t>PPAs are energy contracts—you're buying the power itself. EACs are just the proof that the power was renewable, and they can be traded independently.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54C90-416E-4B2F-A622-F54B97EDAF1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687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focus on compliance-driven effects, we select GBM demand paths that closely follow the expected growth trend. This keeps demand variability controlled across experiments.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54C90-416E-4B2F-A622-F54B97EDAF1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054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54C90-416E-4B2F-A622-F54B97EDAF1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560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AF67E-9CA5-5092-F59A-4C22ABE73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0243A9-EEA1-AC19-0CC5-44CAD34562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8348EA-EC26-B433-977D-62580130D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3F354-5F72-F5B6-B7CE-97EE33DD8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54C90-416E-4B2F-A622-F54B97EDAF1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040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compliance is vulnerable to volume distortion from </a:t>
            </a:r>
            <a:r>
              <a:rPr lang="en-US" dirty="0" err="1"/>
              <a:t>peaks,while</a:t>
            </a:r>
            <a:r>
              <a:rPr lang="en-US" dirty="0"/>
              <a:t> temporal compliance is vulnerable to time-based constraints —so peaky profiles benefit from temporal, and stable profiles favor average.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54C90-416E-4B2F-A622-F54B97EDAF1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23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C5298-B3B5-4C6C-949E-1CFB57024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092E89-4A67-7A47-595C-FA59A8962C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C699A6-580B-FB5E-32CE-B22EAB400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Optimality gaps are checked here. For temporal, 0.8, peaky , 2% and for stable it is 2.7%.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6887D-23CA-DC92-C2A6-31DC2976C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54C90-416E-4B2F-A622-F54B97EDAF1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856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54C90-416E-4B2F-A622-F54B97EDAF1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66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54C90-416E-4B2F-A622-F54B97EDAF1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51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54C90-416E-4B2F-A622-F54B97EDAF1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0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E3857-79F4-933A-EA61-A33DCCBB8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E8C336-6DC6-B84E-9265-08EA2AA1A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EFDD15-C6EB-6484-812B-C2857F18D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6D6A-F17D-49FB-D064-C62B38EDD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54C90-416E-4B2F-A622-F54B97EDAF1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317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B96B5-5C1A-3CB5-D11A-A0D9510D5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75F4F1-B7B4-4387-E739-AC33164D3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34387C-E37A-71D9-EE7E-8E4BCE043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6ACF2-A007-C946-C2F9-C073A35EC4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54C90-416E-4B2F-A622-F54B97EDAF1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359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42005-3A7B-9539-02E0-8630331E9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18EC30-658E-3E58-1F93-92319E4426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91DF1C-B44F-DCEB-3B10-67FA05F69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EACs are certificates that prove one unit of electricity was generated from a renewable source. They’re used to track and verify renewable energy use.</a:t>
            </a:r>
          </a:p>
          <a:p>
            <a:r>
              <a:rPr lang="en-US" dirty="0"/>
              <a:t>PPAs are energy contracts—you're buying the power itself. EACs are just the proof that the power was renewable, and they can be traded independently.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12975-D519-8576-09B9-396ED4FB03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54C90-416E-4B2F-A622-F54B97EDAF1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32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F010C-8B55-836B-49BE-2B034C5D1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AA2641-2239-4508-425C-AE92631036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0365C2-4F65-8710-F9CD-6DCA5FD62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EACs are certificates that prove one unit of electricity was generated from a renewable source. They’re used to track and verify renewable energy use.</a:t>
            </a:r>
          </a:p>
          <a:p>
            <a:r>
              <a:rPr lang="en-US" dirty="0"/>
              <a:t>PPAs are energy contracts—you're buying the power itself. EACs are just the proof that the power was renewable, and they can be traded independently.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CB76D-AE29-0D7E-7D10-507613FF4A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54C90-416E-4B2F-A622-F54B97EDAF1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24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5D899-5198-F687-3449-B3FD928B3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609C00-F362-3DA9-8DF4-56A16BB7C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BD3653-59A4-1181-C931-C5C7C7CB7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EACs are certificates that prove one unit of electricity was generated from a renewable source. They’re used to track and verify renewable energy use.</a:t>
            </a:r>
          </a:p>
          <a:p>
            <a:r>
              <a:rPr lang="en-US" dirty="0"/>
              <a:t>PPAs are energy contracts—you're buying the power itself. EACs are just the proof that the power was renewable, and they can be traded independently.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15E10-7656-695A-A94F-680AB3C2B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54C90-416E-4B2F-A622-F54B97EDAF1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591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99FF6-6E4F-DBDF-A4ED-2A8D9C8E3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0E2456-1C6C-4084-C056-816D67C317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97DF9D-77C2-5DE1-200E-370A1DDB7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EACs are certificates that prove one unit of electricity was generated from a renewable source. They’re used to track and verify renewable energy use.</a:t>
            </a:r>
          </a:p>
          <a:p>
            <a:r>
              <a:rPr lang="en-US" dirty="0"/>
              <a:t>PPAs are energy contracts—you're buying the power itself. EACs are just the proof that the power was renewable, and they can be traded independently.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FAB08-D2AB-4983-ACF2-FD47907D2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54C90-416E-4B2F-A622-F54B97EDAF1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24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386A-D18E-D5E8-CFB5-6A6B5ADC0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30" y="1122363"/>
            <a:ext cx="11926278" cy="729883"/>
          </a:xfrm>
          <a:effectLst>
            <a:softEdge rad="165100"/>
          </a:effectLst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B0277-24FC-E072-7BC0-1C99E1C05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AA485-6B74-ADD7-5257-A9A06CD6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FD14-0B5E-463C-A9F0-B23354733F31}" type="datetime1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D9E6D-EB03-A76F-17BB-0BD76073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FC1D3-A9A3-73E7-D202-7F530460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FF0C-0FEB-48F6-8ABF-9DCA87BE2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23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999E8-A3DC-191D-7886-4EE26FBD7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F77B1-1F6B-8F6F-C481-A0C44048D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68378-6F10-AACF-CBA1-48A8CF9D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89B8-E5EC-47F7-9932-FA712EBDA541}" type="datetime1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57245-E5C4-D217-5482-BCE4FCB2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ADADD-91C4-8E4A-CE34-BB7269B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FF0C-0FEB-48F6-8ABF-9DCA87BE2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41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9DF58B-6C9D-23EC-CDC5-E9E4F8B97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B7757-B121-EE8F-EC25-289133EF2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ADC6A-C902-FA01-B030-7ABC823F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C8D9-0D31-415C-A401-827272B7443E}" type="datetime1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5B844-5070-CEDC-30FB-B15D1460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173D7-4AE9-351E-961F-F6CD0C8B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FF0C-0FEB-48F6-8ABF-9DCA87BE2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0DBD6-A254-A53F-BEB3-0C363906C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D06E0-162F-0D53-33B4-5D285A2F3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4FCB8-4D50-F8A2-62D8-8865C32C4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227-D850-47E0-957A-6CC92AFFB03F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2EBD4-7A4A-1748-0020-71303C54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9F16A-ACDF-FE5B-F5D4-62901E81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97-782E-4B80-9EE2-D33C471D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65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D9169-BEEA-AE73-C315-F61D458E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9AC5D-2C63-C324-A7DA-4B956D67C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23E92-C671-E1FA-9BF0-A0F4DAF7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227-D850-47E0-957A-6CC92AFFB03F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596CE-423C-D049-5364-74A4CAEB9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151F5-746B-201B-87B5-67A545DD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97-782E-4B80-9EE2-D33C471D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43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2E04-9553-94FD-5F1C-609DC565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247BF-1BC8-4A52-0220-95F71C63F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4C69C-51C7-C6AA-495F-00339E3E7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227-D850-47E0-957A-6CC92AFFB03F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E3930-DD21-3822-20F5-D930C9B8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CE77C-5D70-B9A5-63AB-FE91CBBD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97-782E-4B80-9EE2-D33C471D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FDB8-11A3-0BDD-D574-35D1B68D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49D0A-D282-4B29-F897-FF2727248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FD547-5098-E04D-EBB3-0D09FE8BE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ACDCE-8BAD-0DA7-8F72-9DEA02140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227-D850-47E0-957A-6CC92AFFB03F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E0617-5BE5-4DCE-E7CD-46E57275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D75D2-9A25-E962-B2B1-8DA7C892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97-782E-4B80-9EE2-D33C471D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063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EE71-3A25-232D-4659-F7525A8E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EDCF3-15CB-AA5E-544B-45F5DA133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0743B-8B26-F733-F619-93216AE13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C08A2F-71D2-A157-C6A7-F87E77187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F94FC-CA81-C143-DF06-6DDA5B9C2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8C3FC6-D1F6-006A-8404-361C574D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227-D850-47E0-957A-6CC92AFFB03F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2F6EE-2683-E952-ED9E-346674F1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8B70FC-7EC9-7C5F-FD59-24CBC330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97-782E-4B80-9EE2-D33C471D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670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A921B-88D3-934A-EA5E-212A112A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8D5B3-2B66-681D-F811-851F6F15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227-D850-47E0-957A-6CC92AFFB03F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17FBD-198F-7D98-17D6-AB50895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84F68-0256-A0B5-D521-BC555E26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97-782E-4B80-9EE2-D33C471D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90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106FC-BF5A-807D-FBBF-DD78055B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227-D850-47E0-957A-6CC92AFFB03F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52779-B03D-6E40-F347-DA8C531F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0F086-31CF-8FE8-8BED-FC7E4AB2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97-782E-4B80-9EE2-D33C471D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165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F49E9-1B2E-63E2-01D8-E9F5CED7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68C1D-D81A-FE51-7411-0AB515775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9A77A-D540-3900-38C3-77CE59B5D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2064B-6EB9-8E83-1044-647227A2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227-D850-47E0-957A-6CC92AFFB03F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3BF32-8FF0-D340-0AFE-0898BDB6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EF2E0-1701-27B7-6A02-C6E946BE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97-782E-4B80-9EE2-D33C471D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02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4217B-E56D-6669-EBD1-14F7AC778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69" y="1180123"/>
            <a:ext cx="11371385" cy="4734922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33E5E-93C5-AA4F-121A-FB2816AD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908" y="6538912"/>
            <a:ext cx="2743200" cy="365125"/>
          </a:xfrm>
        </p:spPr>
        <p:txBody>
          <a:bodyPr/>
          <a:lstStyle/>
          <a:p>
            <a:fld id="{3C9E3581-2B2F-473F-BD25-D39D9DEE4A18}" type="datetime1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29049-7FAF-C39D-E530-5F554E27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5954" y="6538911"/>
            <a:ext cx="4114800" cy="365125"/>
          </a:xfrm>
        </p:spPr>
        <p:txBody>
          <a:bodyPr/>
          <a:lstStyle/>
          <a:p>
            <a:r>
              <a:rPr lang="en-GB"/>
              <a:t>G. Yurter | ICSP 2025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9E8BC0-46E8-4C03-9BFE-66ED1F339E8C}"/>
              </a:ext>
            </a:extLst>
          </p:cNvPr>
          <p:cNvSpPr/>
          <p:nvPr userDrawn="1"/>
        </p:nvSpPr>
        <p:spPr>
          <a:xfrm>
            <a:off x="390768" y="408055"/>
            <a:ext cx="11371385" cy="37387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2400" b="1" dirty="0">
              <a:latin typeface="Arial Narrow" panose="020B060602020203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51A161-B56A-421B-6706-54F61BB8C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389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3AFF0C-0FEB-48F6-8ABF-9DCA87BE2C0C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2" descr="University of Twente (UT) | Research University in Enschede | The  Netherlands">
            <a:extLst>
              <a:ext uri="{FF2B5EF4-FFF2-40B4-BE49-F238E27FC236}">
                <a16:creationId xmlns:a16="http://schemas.microsoft.com/office/drawing/2014/main" id="{B7CEB6FC-BD5B-7677-191C-CED545845F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47" y="6409422"/>
            <a:ext cx="932953" cy="46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E43BB4-84A3-45B4-805C-AC20AF3034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17" y="6409422"/>
            <a:ext cx="795483" cy="3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2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5451-6BF2-E7EB-AC7E-3893AA23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B161F8-428E-417F-90F5-210B7DC78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E8A37-B54D-8102-D455-37F21B3B5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C5E36-F852-8382-52FF-96058D23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227-D850-47E0-957A-6CC92AFFB03F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D574F-3B1E-647F-4229-D7F8A548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23AB4-04D8-C498-5B1E-CC0CE800D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97-782E-4B80-9EE2-D33C471D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088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4062-28DB-22A8-7F88-2CA335AD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18DA7-D7A5-9CC4-92B5-D3A100F40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AE7E8-7824-B9AC-B536-5B7876039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227-D850-47E0-957A-6CC92AFFB03F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E8B78-8918-CDBB-CF2F-3CF7EFEB7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BE98F-C120-093F-9FC9-2D6A2509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97-782E-4B80-9EE2-D33C471D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853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C4F1A-B5F7-9F90-F785-9E299BB79E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8A74B-7E84-8422-71B8-752EAB714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EDD60-E2D4-D9FD-9E70-842026B6C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227-D850-47E0-957A-6CC92AFFB03F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CC037-87D9-E739-0AD6-797E6FD2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3ABC6-DAC5-5DAB-7233-DA826F2E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97-782E-4B80-9EE2-D33C471D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854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2319-52A6-41C0-363E-2FEF838CA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E2B903-8C78-B878-69EB-337B4032B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227-D850-47E0-957A-6CC92AFFB03F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0F373-0BDF-4596-95B4-72C3C71A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8D49A-02A4-F9C7-4C85-022FD3AF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A497-782E-4B80-9EE2-D33C471D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358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32F88-350E-EB70-191E-5BFE3CDA6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746516-FBA7-D3CA-FAB6-53E8091A7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FF06B-CE8A-6C56-C4FE-D42482EC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BDA1-F13B-43F8-A87A-C0A85FF16AE1}" type="datetime1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E978F-851A-8766-A10D-B886AD4E4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C9E3A-7B52-6184-0653-9B2B4E61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0BD0-251B-4BC1-9981-D31263535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0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BCA7D-1733-C223-78BE-A6A098C0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80B07-4901-B11D-C204-176070E96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84DBF-7FFE-1803-1374-DD9C55AB7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A7BE-8574-4810-B69D-1CFDEEE3DDC2}" type="datetime1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D3254-0F0A-032D-8467-4E7D363EC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03C5B-0A9C-8A6B-BD8F-CE8AB0E2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0BD0-251B-4BC1-9981-D31263535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292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C1409-59AF-DF90-2F5A-24E0D4D5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16648-844F-322A-6A74-6C9FBEE1F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B8F38-6B7E-9D78-E251-C254818F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0B4E-50B6-4E58-97E3-6198FCEE0480}" type="datetime1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39A65-06B3-E394-2697-7F2BAD4B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35DAE-1BE0-0484-2CC5-E4D9E23B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0BD0-251B-4BC1-9981-D31263535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26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46DE-AF6C-30D2-6D1D-35850E8E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4CBDB-94CA-61F5-478C-9ACCF1563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316A4-EB7A-CDF7-45EC-928E2A814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7D57C-39E1-9E6C-37BE-6A1D5D253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E7459-3697-48D4-819B-B53C7613E861}" type="datetime1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0C750-4E80-54F6-5FEC-C1FE4AE6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01607-3818-AFA6-9C80-1F3612C2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0BD0-251B-4BC1-9981-D31263535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037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6F4A-00D3-FBDE-F8ED-A63E52A5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E4324-07A5-DFA6-7E3B-30B71A16E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FE01C-7FF5-1651-9EDE-E87177CF3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C23FF6-D2F4-0432-92FC-1A99D28F5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489F4C-6370-DC19-776F-8CA3115D05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65265C-0C48-46DA-9008-E20D6F57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B62D-E20E-4C05-9E04-155F387C3951}" type="datetime1">
              <a:rPr lang="en-GB" smtClean="0"/>
              <a:t>30/07/2025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17BC1-D4E2-5067-D2B9-751C615A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185EEA-DE99-3257-D374-8664FFA6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0BD0-251B-4BC1-9981-D31263535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914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A8BA2-87D5-1AF6-7A99-598F7DA7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6C9B1B-7E60-EA39-0304-9FFF3B599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D526-ABC7-4C9B-A934-5B11F5CDD183}" type="datetime1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A1A36-C5AB-596C-FF0A-6136B690A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DF500-714D-71DF-5AF9-066BBE44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0BD0-251B-4BC1-9981-D31263535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7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CBFB-D893-B66D-ADF6-266350321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88E38-3682-068F-5A1C-EAA6B717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78C73-22C2-4870-9376-EE52FCEC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51CA-1F6D-4219-B48C-8571419CAEF0}" type="datetime1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8010-7C61-878C-8DF3-D08E89D84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3A672-8C67-C46C-5F8F-B09CB8C41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FF0C-0FEB-48F6-8ABF-9DCA87BE2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079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F2BEB5-F982-BDF0-3802-9C32BA2B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AD88-60C1-4015-AC1E-6FF41462CA8F}" type="datetime1">
              <a:rPr lang="en-GB" smtClean="0"/>
              <a:t>30/07/2025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EDC67-A22F-DD31-D4FC-8049CAF06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CE030-0A88-B828-4990-3FB975CD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0BD0-251B-4BC1-9981-D31263535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478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BA93-995B-8E10-07CF-1C20B45A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CAE67-E09B-E378-6795-2E51C42A6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16C04-0D10-BBDD-4864-035849A1F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B1266-D680-5D7E-ECE0-B5DDEDEA1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2137-EB36-4B47-B57E-B2E3474768E6}" type="datetime1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0C31D-D8E8-9CBD-FF48-4EDF1821E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BB326-7B75-98D7-EC71-CB999B28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0BD0-251B-4BC1-9981-D31263535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395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03B9-627B-74CA-5F0B-7BED1262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06DB3D-F211-A4A5-2546-D7AF16B61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5B2B1-581B-6BE0-AC34-8B0B0FCA4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B7930-882A-2612-F2F7-B522FF399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3BE6-39BF-4691-A654-4C13416CDCF6}" type="datetime1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E7181-E788-4982-95FA-0597AA06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A09A3-0ACF-91AC-98D8-3FA65E86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0BD0-251B-4BC1-9981-D31263535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656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0113-5EA6-A21C-0017-34C5D8A2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1BF1E-C579-7832-B1B2-8EE6DB77A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2A2F-5077-7915-877F-540678523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39D-6520-46A3-9AA4-9CA51B4CC34B}" type="datetime1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BD688-4748-1973-1E65-A3FAB443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47890-7748-2DDD-77E9-42AF391A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0BD0-251B-4BC1-9981-D31263535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533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5A78FE-FE57-98D0-B017-EDB5D4C5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943DC-6BA5-F393-52B4-5E883E547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94605-0053-9285-BF71-F974F9F35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E3D7-C43A-464D-A3E1-5A61F8814336}" type="datetime1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3C40A-A60F-9A9E-DA0C-C3D136FA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488A5-8AF7-7B4E-B40F-941DF783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0BD0-251B-4BC1-9981-D31263535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293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4217B-E56D-6669-EBD1-14F7AC778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69" y="1180123"/>
            <a:ext cx="11371385" cy="4734922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33E5E-93C5-AA4F-121A-FB2816AD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540AF-EA48-4F59-B277-FF8D4F6E26A4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30/07/2025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29049-7FAF-C39D-E530-5F554E27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G. Yurter | ICSP 2025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E8BC0-46E8-4C03-9BFE-66ED1F339E8C}"/>
              </a:ext>
            </a:extLst>
          </p:cNvPr>
          <p:cNvSpPr/>
          <p:nvPr userDrawn="1"/>
        </p:nvSpPr>
        <p:spPr>
          <a:xfrm>
            <a:off x="0" y="136525"/>
            <a:ext cx="12192000" cy="4664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51A161-B56A-421B-6706-54F61BB8C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3AFF0C-0FEB-48F6-8ABF-9DCA87BE2C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2" descr="University of Twente (UT) | Research University in Enschede | The  Netherlands">
            <a:extLst>
              <a:ext uri="{FF2B5EF4-FFF2-40B4-BE49-F238E27FC236}">
                <a16:creationId xmlns:a16="http://schemas.microsoft.com/office/drawing/2014/main" id="{B7CEB6FC-BD5B-7677-191C-CED545845F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47" y="6409422"/>
            <a:ext cx="932953" cy="46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E43BB4-84A3-45B4-805C-AC20AF3034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17" y="6409422"/>
            <a:ext cx="795483" cy="3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5060F-AE9D-F8FB-B931-E8217172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823DD-3C6D-4B91-C5A2-3F6D9706E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52F10-5382-07B1-FB26-9F6D6CCA8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E9C60-3142-9097-0461-6FA94DCC0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C4EB-9CA7-4DF2-B798-5FE749305EC8}" type="datetime1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50DA7-7DB8-8688-D1DD-399B76CB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85C5D-A7DE-FD70-A12A-154CD69F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FF0C-0FEB-48F6-8ABF-9DCA87BE2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4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BB1B-875B-D798-CED1-83288F12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E509F-1F82-D259-000B-1F85A7887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4773B-3178-76C8-13B8-561322679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1B888C-E902-F516-CDB4-3726235F5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C74111-892D-C80B-06CC-4836A99AF4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06C953-0411-1238-40DC-B3F3AA645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180-647E-4F1B-A934-FE7D77A44E65}" type="datetime1">
              <a:rPr lang="en-GB" smtClean="0"/>
              <a:t>30/07/2025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9CD928-6821-CCA2-A743-AD9CD7BE7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7CAB2E-C8B4-6791-7477-25E2636E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FF0C-0FEB-48F6-8ABF-9DCA87BE2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3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C784E-A142-DD55-FEE8-09A2E5626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F5D62B-9D8E-EE86-C1ED-E489F7CF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1ABF-A7A0-4FDF-B498-2F90FD2C0DED}" type="datetime1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11FBF-6959-F852-4B93-860DC5D8A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00196-3A25-B0FB-4FFB-5B53A086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FF0C-0FEB-48F6-8ABF-9DCA87BE2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53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0A1C6-E8D8-4E85-B12E-5CD61D8D3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E696-2D80-464F-8D40-C5635610DFC7}" type="datetime1">
              <a:rPr lang="en-GB" smtClean="0"/>
              <a:t>30/07/2025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3B7F2-398C-424B-5FE4-F4D62B54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35B9C-F93A-E9E7-E2A5-ED167E0E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FF0C-0FEB-48F6-8ABF-9DCA87BE2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06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DFA2-5A61-99F0-FCA1-E9C5FA44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A5267-D366-FE8C-509A-2C4D159FD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597D5-B35B-60B6-124D-44DAC21A0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5EEB4-5834-2BEE-57A7-C6EDD60C4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040B-AED8-4330-B3D0-E538E4BD8361}" type="datetime1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B8C1E-E1B0-2592-2A5A-F46C94551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D7995-D389-38C8-E08B-6C34F3D70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FF0C-0FEB-48F6-8ABF-9DCA87BE2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89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7E2C-0EF6-4E18-075F-94383C90E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485B3A-1A53-B87C-51E2-C57DB64862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DB75C-B397-4AC1-B39C-BE44C799B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BF9B4-AA5E-BDEC-3796-56C1FC4EF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0B2E-F0BE-4829-AA3F-89BB5B379013}" type="datetime1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9B461-C1C4-4334-A7B4-5BCCDC002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A6BFC-BA79-271E-1CD1-9098EF9D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FF0C-0FEB-48F6-8ABF-9DCA87BE2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26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5DB3E6-345A-5467-6FF9-0DEE872D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7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E924C-5990-B69F-025B-4008F7770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21D6C-6095-866D-C02E-10DD2368E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9ACC80-DF11-44D7-8276-5F4DDAC08FB9}" type="datetime1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49C85-613F-8281-1DE7-750B96213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G. Yurter | ICSP 2025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E5815-B394-429F-8F15-0AE49B968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3AFF0C-0FEB-48F6-8ABF-9DCA87BE2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43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C23F3-1669-D3CE-9930-32F96FAD3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361C3-39D8-AB8C-73BD-BB0FFF76A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5B46B-2E56-1B83-0DA4-3537C5379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05B227-D850-47E0-957A-6CC92AFFB03F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6506C-871A-B373-0E21-2F4D1B8A5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FF1B2-679B-40B0-EC7A-14470B1B1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B3A497-782E-4B80-9EE2-D33C471D3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00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E24CB-4DA6-7791-1830-DB526037F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F7545-FF2E-C68E-52D5-5BC6893DA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C93AE-F8B4-C35A-36BC-D1FAA5B45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11BD13-AAC7-44F4-97DB-BB2175FB601B}" type="datetime1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9CCFA-C0F3-05D5-547E-63FC05FBE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G. Yurter | ICSP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B96E9-DDF8-72F8-0A86-19AB4B036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D40BD0-251B-4BC1-9981-D31263535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45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5DB3E6-345A-5467-6FF9-0DEE872D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7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E924C-5990-B69F-025B-4008F7770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21D6C-6095-866D-C02E-10DD2368E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43A77-B000-4607-835F-1217CD432DC6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30/07/2025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49C85-613F-8281-1DE7-750B96213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G. Yurter | ICSP 2025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E5815-B394-429F-8F15-0AE49B968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3AFF0C-0FEB-48F6-8ABF-9DCA87BE2C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63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6.xml"/><Relationship Id="rId7" Type="http://schemas.openxmlformats.org/officeDocument/2006/relationships/image" Target="../media/image2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7.svg"/><Relationship Id="rId7" Type="http://schemas.openxmlformats.org/officeDocument/2006/relationships/image" Target="../media/image43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FBB87-AAFB-C41D-1287-1F9A43A35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61" y="928315"/>
            <a:ext cx="11926278" cy="1293090"/>
          </a:xfrm>
          <a:noFill/>
          <a:effectLst>
            <a:softEdge rad="12700"/>
          </a:effectLst>
        </p:spPr>
        <p:txBody>
          <a:bodyPr>
            <a:noAutofit/>
          </a:bodyPr>
          <a:lstStyle/>
          <a:p>
            <a:r>
              <a:rPr lang="en-US" sz="4000" b="1" dirty="0">
                <a:latin typeface="Arial Narrow" panose="020B0606020202030204" pitchFamily="34" charset="0"/>
              </a:rPr>
              <a:t>Stochastic Programming for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Energy Procurement </a:t>
            </a:r>
            <a:r>
              <a:rPr lang="en-US" sz="4000" b="1" dirty="0">
                <a:latin typeface="Arial Narrow" panose="020B0606020202030204" pitchFamily="34" charset="0"/>
              </a:rPr>
              <a:t>with Targets: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24/7 Matching </a:t>
            </a:r>
            <a:r>
              <a:rPr lang="en-US" sz="4000" b="1" dirty="0">
                <a:latin typeface="Arial Narrow" panose="020B0606020202030204" pitchFamily="34" charset="0"/>
              </a:rPr>
              <a:t>and Its Relaxations</a:t>
            </a:r>
            <a:endParaRPr lang="en-GB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07EBA-F9F0-4FB0-55CF-DBF8671D2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2254" y="2806819"/>
            <a:ext cx="7287491" cy="121133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Gülin Yurter</a:t>
            </a:r>
            <a:r>
              <a:rPr lang="en-GB" b="1" baseline="30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</a:t>
            </a:r>
            <a:r>
              <a:rPr lang="en-GB" dirty="0">
                <a:latin typeface="Arial Narrow" panose="020B0606020202030204" pitchFamily="34" charset="0"/>
              </a:rPr>
              <a:t>			Alessio Trivella</a:t>
            </a:r>
            <a:r>
              <a:rPr lang="en-GB" baseline="30000" dirty="0">
                <a:latin typeface="Arial Narrow" panose="020B0606020202030204" pitchFamily="34" charset="0"/>
              </a:rPr>
              <a:t>1</a:t>
            </a:r>
            <a:r>
              <a:rPr lang="en-GB" dirty="0">
                <a:latin typeface="Arial Narrow" panose="020B0606020202030204" pitchFamily="34" charset="0"/>
              </a:rPr>
              <a:t>	</a:t>
            </a:r>
          </a:p>
          <a:p>
            <a:r>
              <a:rPr lang="en-GB" dirty="0" err="1">
                <a:latin typeface="Arial Narrow" panose="020B0606020202030204" pitchFamily="34" charset="0"/>
              </a:rPr>
              <a:t>Selvaprabu</a:t>
            </a:r>
            <a:r>
              <a:rPr lang="en-GB" dirty="0">
                <a:latin typeface="Arial Narrow" panose="020B0606020202030204" pitchFamily="34" charset="0"/>
              </a:rPr>
              <a:t> Nadrajah</a:t>
            </a:r>
            <a:r>
              <a:rPr lang="en-GB" baseline="30000" dirty="0">
                <a:latin typeface="Arial Narrow" panose="020B0606020202030204" pitchFamily="34" charset="0"/>
              </a:rPr>
              <a:t>2</a:t>
            </a:r>
            <a:r>
              <a:rPr lang="en-GB" dirty="0">
                <a:latin typeface="Arial Narrow" panose="020B0606020202030204" pitchFamily="34" charset="0"/>
              </a:rPr>
              <a:t>		     Daniela Guericke</a:t>
            </a:r>
            <a:r>
              <a:rPr lang="en-GB" baseline="30000" dirty="0">
                <a:latin typeface="Arial Narrow" panose="020B0606020202030204" pitchFamily="34" charset="0"/>
              </a:rPr>
              <a:t>1</a:t>
            </a:r>
            <a:r>
              <a:rPr lang="en-GB" sz="1200" dirty="0"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1D927BC-BC9B-1C32-4AD5-B90939B8EAFF}"/>
              </a:ext>
            </a:extLst>
          </p:cNvPr>
          <p:cNvSpPr txBox="1">
            <a:spLocks/>
          </p:cNvSpPr>
          <p:nvPr/>
        </p:nvSpPr>
        <p:spPr>
          <a:xfrm>
            <a:off x="7208979" y="2510919"/>
            <a:ext cx="2272145" cy="612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dirty="0"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869DE-1480-3FB6-0E0D-96418469C0C4}"/>
              </a:ext>
            </a:extLst>
          </p:cNvPr>
          <p:cNvSpPr txBox="1"/>
          <p:nvPr/>
        </p:nvSpPr>
        <p:spPr>
          <a:xfrm>
            <a:off x="-63611" y="5544964"/>
            <a:ext cx="7998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1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Industrial Engineering and Management Science, University of Twente</a:t>
            </a:r>
          </a:p>
          <a:p>
            <a:r>
              <a:rPr lang="en-US" sz="1600" b="0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Arial Narrow" panose="020B0606020202030204" pitchFamily="34" charset="0"/>
              </a:rPr>
              <a:t>2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Arial Narrow" panose="020B0606020202030204" pitchFamily="34" charset="0"/>
              </a:rPr>
              <a:t>College of Business Administration, University of Illinois at Chicago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endParaRPr lang="en-GB" baseline="300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University of Twente (UT) | Research University in Enschede | The  Netherlands">
            <a:extLst>
              <a:ext uri="{FF2B5EF4-FFF2-40B4-BE49-F238E27FC236}">
                <a16:creationId xmlns:a16="http://schemas.microsoft.com/office/drawing/2014/main" id="{D7A58572-E840-5F26-D801-D14E4776C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47" y="6409422"/>
            <a:ext cx="932953" cy="46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7184F0-2BC2-91BD-D742-B82A0D6E1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7" y="6409422"/>
            <a:ext cx="795483" cy="3738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670627-06C8-D6B1-0BE9-B402FCFCD013}"/>
              </a:ext>
            </a:extLst>
          </p:cNvPr>
          <p:cNvSpPr txBox="1"/>
          <p:nvPr/>
        </p:nvSpPr>
        <p:spPr>
          <a:xfrm>
            <a:off x="2988666" y="4405618"/>
            <a:ext cx="6214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17</a:t>
            </a:r>
            <a:r>
              <a:rPr lang="en-US" sz="1600" baseline="30000" dirty="0">
                <a:latin typeface="Arial Narrow" panose="020B0606020202030204" pitchFamily="34" charset="0"/>
              </a:rPr>
              <a:t>th</a:t>
            </a:r>
            <a:r>
              <a:rPr lang="en-US" sz="1600" dirty="0">
                <a:latin typeface="Arial Narrow" panose="020B0606020202030204" pitchFamily="34" charset="0"/>
              </a:rPr>
              <a:t> International Conference on Stochastic Programming</a:t>
            </a:r>
          </a:p>
          <a:p>
            <a:pPr algn="ctr"/>
            <a:r>
              <a:rPr lang="en-US" sz="1600" dirty="0">
                <a:latin typeface="Arial Narrow" panose="020B0606020202030204" pitchFamily="34" charset="0"/>
              </a:rPr>
              <a:t>Paris, France</a:t>
            </a:r>
          </a:p>
          <a:p>
            <a:pPr algn="ctr"/>
            <a:r>
              <a:rPr lang="en-US" sz="1600" dirty="0">
                <a:latin typeface="Arial Narrow" panose="020B0606020202030204" pitchFamily="34" charset="0"/>
              </a:rPr>
              <a:t>29 July 2025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1875CA-F216-6502-5E04-1E3F1055C63B}"/>
              </a:ext>
            </a:extLst>
          </p:cNvPr>
          <p:cNvSpPr/>
          <p:nvPr/>
        </p:nvSpPr>
        <p:spPr>
          <a:xfrm>
            <a:off x="0" y="190831"/>
            <a:ext cx="12192000" cy="1520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Energy deals">
            <a:extLst>
              <a:ext uri="{FF2B5EF4-FFF2-40B4-BE49-F238E27FC236}">
                <a16:creationId xmlns:a16="http://schemas.microsoft.com/office/drawing/2014/main" id="{45368BD9-84F5-22B7-54ED-6F3418F86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179" y="3879018"/>
            <a:ext cx="1361402" cy="13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ean Energy Procurement - Energy New England">
            <a:extLst>
              <a:ext uri="{FF2B5EF4-FFF2-40B4-BE49-F238E27FC236}">
                <a16:creationId xmlns:a16="http://schemas.microsoft.com/office/drawing/2014/main" id="{83790620-EA76-408C-61A5-7D2AF43C1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7" y="2778625"/>
            <a:ext cx="1490183" cy="14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28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83F9A-E1B5-2BAD-6B30-D1D45ABF9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C7E51C-901F-219C-2277-4D1ABDBF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43B9-7F42-4361-8980-7824348F6266}" type="datetime1">
              <a:rPr lang="en-GB" smtClean="0"/>
              <a:t>30/07/2025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D7411-4E33-41CE-CAAD-06BE2F4B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372A8-2492-42CE-34C0-4B79CA79B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1C91C0-F9F5-FE7F-5655-2D62100D8A70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Problem Setting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50A30-50EA-BC42-A846-71ABE668BAFE}"/>
              </a:ext>
            </a:extLst>
          </p:cNvPr>
          <p:cNvSpPr txBox="1"/>
          <p:nvPr/>
        </p:nvSpPr>
        <p:spPr>
          <a:xfrm>
            <a:off x="2536510" y="-27159"/>
            <a:ext cx="1456068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Two-Stage Problem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6A80EEA-7980-9E52-CEBB-C04230C2DDC4}"/>
              </a:ext>
            </a:extLst>
          </p:cNvPr>
          <p:cNvSpPr/>
          <p:nvPr/>
        </p:nvSpPr>
        <p:spPr>
          <a:xfrm>
            <a:off x="3364260" y="998338"/>
            <a:ext cx="1241453" cy="1008000"/>
          </a:xfrm>
          <a:custGeom>
            <a:avLst/>
            <a:gdLst>
              <a:gd name="connsiteX0" fmla="*/ 0 w 1516097"/>
              <a:gd name="connsiteY0" fmla="*/ 75805 h 758048"/>
              <a:gd name="connsiteX1" fmla="*/ 75805 w 1516097"/>
              <a:gd name="connsiteY1" fmla="*/ 0 h 758048"/>
              <a:gd name="connsiteX2" fmla="*/ 1440292 w 1516097"/>
              <a:gd name="connsiteY2" fmla="*/ 0 h 758048"/>
              <a:gd name="connsiteX3" fmla="*/ 1516097 w 1516097"/>
              <a:gd name="connsiteY3" fmla="*/ 75805 h 758048"/>
              <a:gd name="connsiteX4" fmla="*/ 1516097 w 1516097"/>
              <a:gd name="connsiteY4" fmla="*/ 682243 h 758048"/>
              <a:gd name="connsiteX5" fmla="*/ 1440292 w 1516097"/>
              <a:gd name="connsiteY5" fmla="*/ 758048 h 758048"/>
              <a:gd name="connsiteX6" fmla="*/ 75805 w 1516097"/>
              <a:gd name="connsiteY6" fmla="*/ 758048 h 758048"/>
              <a:gd name="connsiteX7" fmla="*/ 0 w 1516097"/>
              <a:gd name="connsiteY7" fmla="*/ 682243 h 758048"/>
              <a:gd name="connsiteX8" fmla="*/ 0 w 1516097"/>
              <a:gd name="connsiteY8" fmla="*/ 75805 h 75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097" h="758048">
                <a:moveTo>
                  <a:pt x="0" y="75805"/>
                </a:moveTo>
                <a:cubicBezTo>
                  <a:pt x="0" y="33939"/>
                  <a:pt x="33939" y="0"/>
                  <a:pt x="75805" y="0"/>
                </a:cubicBezTo>
                <a:lnTo>
                  <a:pt x="1440292" y="0"/>
                </a:lnTo>
                <a:cubicBezTo>
                  <a:pt x="1482158" y="0"/>
                  <a:pt x="1516097" y="33939"/>
                  <a:pt x="1516097" y="75805"/>
                </a:cubicBezTo>
                <a:lnTo>
                  <a:pt x="1516097" y="682243"/>
                </a:lnTo>
                <a:cubicBezTo>
                  <a:pt x="1516097" y="724109"/>
                  <a:pt x="1482158" y="758048"/>
                  <a:pt x="1440292" y="758048"/>
                </a:cubicBezTo>
                <a:lnTo>
                  <a:pt x="75805" y="758048"/>
                </a:lnTo>
                <a:cubicBezTo>
                  <a:pt x="33939" y="758048"/>
                  <a:pt x="0" y="724109"/>
                  <a:pt x="0" y="682243"/>
                </a:cubicBezTo>
                <a:lnTo>
                  <a:pt x="0" y="75805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2682" tIns="42522" rIns="52682" bIns="425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Power purchase agreements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A1AE7D2-42CA-DFFF-EF6B-5808063A15E1}"/>
              </a:ext>
            </a:extLst>
          </p:cNvPr>
          <p:cNvSpPr/>
          <p:nvPr/>
        </p:nvSpPr>
        <p:spPr>
          <a:xfrm>
            <a:off x="5474998" y="1006138"/>
            <a:ext cx="1242000" cy="1008000"/>
          </a:xfrm>
          <a:custGeom>
            <a:avLst/>
            <a:gdLst>
              <a:gd name="connsiteX0" fmla="*/ 0 w 1516097"/>
              <a:gd name="connsiteY0" fmla="*/ 75805 h 758048"/>
              <a:gd name="connsiteX1" fmla="*/ 75805 w 1516097"/>
              <a:gd name="connsiteY1" fmla="*/ 0 h 758048"/>
              <a:gd name="connsiteX2" fmla="*/ 1440292 w 1516097"/>
              <a:gd name="connsiteY2" fmla="*/ 0 h 758048"/>
              <a:gd name="connsiteX3" fmla="*/ 1516097 w 1516097"/>
              <a:gd name="connsiteY3" fmla="*/ 75805 h 758048"/>
              <a:gd name="connsiteX4" fmla="*/ 1516097 w 1516097"/>
              <a:gd name="connsiteY4" fmla="*/ 682243 h 758048"/>
              <a:gd name="connsiteX5" fmla="*/ 1440292 w 1516097"/>
              <a:gd name="connsiteY5" fmla="*/ 758048 h 758048"/>
              <a:gd name="connsiteX6" fmla="*/ 75805 w 1516097"/>
              <a:gd name="connsiteY6" fmla="*/ 758048 h 758048"/>
              <a:gd name="connsiteX7" fmla="*/ 0 w 1516097"/>
              <a:gd name="connsiteY7" fmla="*/ 682243 h 758048"/>
              <a:gd name="connsiteX8" fmla="*/ 0 w 1516097"/>
              <a:gd name="connsiteY8" fmla="*/ 75805 h 75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097" h="758048">
                <a:moveTo>
                  <a:pt x="0" y="75805"/>
                </a:moveTo>
                <a:cubicBezTo>
                  <a:pt x="0" y="33939"/>
                  <a:pt x="33939" y="0"/>
                  <a:pt x="75805" y="0"/>
                </a:cubicBezTo>
                <a:lnTo>
                  <a:pt x="1440292" y="0"/>
                </a:lnTo>
                <a:cubicBezTo>
                  <a:pt x="1482158" y="0"/>
                  <a:pt x="1516097" y="33939"/>
                  <a:pt x="1516097" y="75805"/>
                </a:cubicBezTo>
                <a:lnTo>
                  <a:pt x="1516097" y="682243"/>
                </a:lnTo>
                <a:cubicBezTo>
                  <a:pt x="1516097" y="724109"/>
                  <a:pt x="1482158" y="758048"/>
                  <a:pt x="1440292" y="758048"/>
                </a:cubicBezTo>
                <a:lnTo>
                  <a:pt x="75805" y="758048"/>
                </a:lnTo>
                <a:cubicBezTo>
                  <a:pt x="33939" y="758048"/>
                  <a:pt x="0" y="724109"/>
                  <a:pt x="0" y="682243"/>
                </a:cubicBezTo>
                <a:lnTo>
                  <a:pt x="0" y="75805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2682" tIns="42522" rIns="52682" bIns="425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Energy attribute certificates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228E90B-F5E4-FCB1-1F21-4F7C18258083}"/>
              </a:ext>
            </a:extLst>
          </p:cNvPr>
          <p:cNvSpPr/>
          <p:nvPr/>
        </p:nvSpPr>
        <p:spPr>
          <a:xfrm>
            <a:off x="7586283" y="1006138"/>
            <a:ext cx="1242000" cy="1008000"/>
          </a:xfrm>
          <a:custGeom>
            <a:avLst/>
            <a:gdLst>
              <a:gd name="connsiteX0" fmla="*/ 0 w 1516097"/>
              <a:gd name="connsiteY0" fmla="*/ 75805 h 758048"/>
              <a:gd name="connsiteX1" fmla="*/ 75805 w 1516097"/>
              <a:gd name="connsiteY1" fmla="*/ 0 h 758048"/>
              <a:gd name="connsiteX2" fmla="*/ 1440292 w 1516097"/>
              <a:gd name="connsiteY2" fmla="*/ 0 h 758048"/>
              <a:gd name="connsiteX3" fmla="*/ 1516097 w 1516097"/>
              <a:gd name="connsiteY3" fmla="*/ 75805 h 758048"/>
              <a:gd name="connsiteX4" fmla="*/ 1516097 w 1516097"/>
              <a:gd name="connsiteY4" fmla="*/ 682243 h 758048"/>
              <a:gd name="connsiteX5" fmla="*/ 1440292 w 1516097"/>
              <a:gd name="connsiteY5" fmla="*/ 758048 h 758048"/>
              <a:gd name="connsiteX6" fmla="*/ 75805 w 1516097"/>
              <a:gd name="connsiteY6" fmla="*/ 758048 h 758048"/>
              <a:gd name="connsiteX7" fmla="*/ 0 w 1516097"/>
              <a:gd name="connsiteY7" fmla="*/ 682243 h 758048"/>
              <a:gd name="connsiteX8" fmla="*/ 0 w 1516097"/>
              <a:gd name="connsiteY8" fmla="*/ 75805 h 75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097" h="758048">
                <a:moveTo>
                  <a:pt x="0" y="75805"/>
                </a:moveTo>
                <a:cubicBezTo>
                  <a:pt x="0" y="33939"/>
                  <a:pt x="33939" y="0"/>
                  <a:pt x="75805" y="0"/>
                </a:cubicBezTo>
                <a:lnTo>
                  <a:pt x="1440292" y="0"/>
                </a:lnTo>
                <a:cubicBezTo>
                  <a:pt x="1482158" y="0"/>
                  <a:pt x="1516097" y="33939"/>
                  <a:pt x="1516097" y="75805"/>
                </a:cubicBezTo>
                <a:lnTo>
                  <a:pt x="1516097" y="682243"/>
                </a:lnTo>
                <a:cubicBezTo>
                  <a:pt x="1516097" y="724109"/>
                  <a:pt x="1482158" y="758048"/>
                  <a:pt x="1440292" y="758048"/>
                </a:cubicBezTo>
                <a:lnTo>
                  <a:pt x="75805" y="758048"/>
                </a:lnTo>
                <a:cubicBezTo>
                  <a:pt x="33939" y="758048"/>
                  <a:pt x="0" y="724109"/>
                  <a:pt x="0" y="682243"/>
                </a:cubicBezTo>
                <a:lnTo>
                  <a:pt x="0" y="75805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2682" tIns="42522" rIns="52682" bIns="425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Energy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storage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435B0F2F-BA54-1C09-D3B4-A2F78BC477FF}"/>
              </a:ext>
            </a:extLst>
          </p:cNvPr>
          <p:cNvSpPr/>
          <p:nvPr/>
        </p:nvSpPr>
        <p:spPr>
          <a:xfrm>
            <a:off x="4894682" y="1373186"/>
            <a:ext cx="291346" cy="273903"/>
          </a:xfrm>
          <a:prstGeom prst="mathPlus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us Sign 20">
            <a:extLst>
              <a:ext uri="{FF2B5EF4-FFF2-40B4-BE49-F238E27FC236}">
                <a16:creationId xmlns:a16="http://schemas.microsoft.com/office/drawing/2014/main" id="{02E26C8F-1314-24CB-F62A-A65F2BE6459E}"/>
              </a:ext>
            </a:extLst>
          </p:cNvPr>
          <p:cNvSpPr/>
          <p:nvPr/>
        </p:nvSpPr>
        <p:spPr>
          <a:xfrm>
            <a:off x="7005967" y="1373186"/>
            <a:ext cx="291346" cy="273903"/>
          </a:xfrm>
          <a:prstGeom prst="mathPlus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8BFE63-8298-B8C8-2A10-3737839FA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645" y="2832725"/>
            <a:ext cx="8217418" cy="345131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CA60054-E46A-FA36-B142-6582A72AADA0}"/>
              </a:ext>
            </a:extLst>
          </p:cNvPr>
          <p:cNvSpPr txBox="1"/>
          <p:nvPr/>
        </p:nvSpPr>
        <p:spPr>
          <a:xfrm>
            <a:off x="-2" y="220852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Long-term contracts </a:t>
            </a:r>
            <a:r>
              <a:rPr lang="en-US" dirty="0">
                <a:latin typeface="Arial Narrow" panose="020B0606020202030204" pitchFamily="34" charset="0"/>
              </a:rPr>
              <a:t>to buy electricity directly from renewable producers at agreed prices.”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56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80CF8-5524-A504-BC5A-A6C555D8D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93776-36E7-103A-0F98-CAA4CCBFB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43B9-7F42-4361-8980-7824348F6266}" type="datetime1">
              <a:rPr lang="en-GB" smtClean="0"/>
              <a:t>30/07/2025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41E2F-3171-5EA5-713F-A20D0E4D4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B0B9D-B7B5-8544-0ED2-66775B827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E3A3CE-5004-35A5-475B-14364CB11CC7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Problem Setting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9FAB9-ECED-2BC4-8D19-7341D60EE317}"/>
              </a:ext>
            </a:extLst>
          </p:cNvPr>
          <p:cNvSpPr txBox="1"/>
          <p:nvPr/>
        </p:nvSpPr>
        <p:spPr>
          <a:xfrm>
            <a:off x="2536510" y="-27159"/>
            <a:ext cx="1456068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Two-Stage Problem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05BB0B0-78F4-B7B3-DB6D-1B60CF8F94FE}"/>
              </a:ext>
            </a:extLst>
          </p:cNvPr>
          <p:cNvSpPr/>
          <p:nvPr/>
        </p:nvSpPr>
        <p:spPr>
          <a:xfrm>
            <a:off x="3364260" y="998338"/>
            <a:ext cx="1241453" cy="1008000"/>
          </a:xfrm>
          <a:custGeom>
            <a:avLst/>
            <a:gdLst>
              <a:gd name="connsiteX0" fmla="*/ 0 w 1516097"/>
              <a:gd name="connsiteY0" fmla="*/ 75805 h 758048"/>
              <a:gd name="connsiteX1" fmla="*/ 75805 w 1516097"/>
              <a:gd name="connsiteY1" fmla="*/ 0 h 758048"/>
              <a:gd name="connsiteX2" fmla="*/ 1440292 w 1516097"/>
              <a:gd name="connsiteY2" fmla="*/ 0 h 758048"/>
              <a:gd name="connsiteX3" fmla="*/ 1516097 w 1516097"/>
              <a:gd name="connsiteY3" fmla="*/ 75805 h 758048"/>
              <a:gd name="connsiteX4" fmla="*/ 1516097 w 1516097"/>
              <a:gd name="connsiteY4" fmla="*/ 682243 h 758048"/>
              <a:gd name="connsiteX5" fmla="*/ 1440292 w 1516097"/>
              <a:gd name="connsiteY5" fmla="*/ 758048 h 758048"/>
              <a:gd name="connsiteX6" fmla="*/ 75805 w 1516097"/>
              <a:gd name="connsiteY6" fmla="*/ 758048 h 758048"/>
              <a:gd name="connsiteX7" fmla="*/ 0 w 1516097"/>
              <a:gd name="connsiteY7" fmla="*/ 682243 h 758048"/>
              <a:gd name="connsiteX8" fmla="*/ 0 w 1516097"/>
              <a:gd name="connsiteY8" fmla="*/ 75805 h 75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097" h="758048">
                <a:moveTo>
                  <a:pt x="0" y="75805"/>
                </a:moveTo>
                <a:cubicBezTo>
                  <a:pt x="0" y="33939"/>
                  <a:pt x="33939" y="0"/>
                  <a:pt x="75805" y="0"/>
                </a:cubicBezTo>
                <a:lnTo>
                  <a:pt x="1440292" y="0"/>
                </a:lnTo>
                <a:cubicBezTo>
                  <a:pt x="1482158" y="0"/>
                  <a:pt x="1516097" y="33939"/>
                  <a:pt x="1516097" y="75805"/>
                </a:cubicBezTo>
                <a:lnTo>
                  <a:pt x="1516097" y="682243"/>
                </a:lnTo>
                <a:cubicBezTo>
                  <a:pt x="1516097" y="724109"/>
                  <a:pt x="1482158" y="758048"/>
                  <a:pt x="1440292" y="758048"/>
                </a:cubicBezTo>
                <a:lnTo>
                  <a:pt x="75805" y="758048"/>
                </a:lnTo>
                <a:cubicBezTo>
                  <a:pt x="33939" y="758048"/>
                  <a:pt x="0" y="724109"/>
                  <a:pt x="0" y="682243"/>
                </a:cubicBezTo>
                <a:lnTo>
                  <a:pt x="0" y="75805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2682" tIns="42522" rIns="52682" bIns="425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Power purchase agreements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D74346C-748E-AFAC-A8E2-8D7531C3E2D0}"/>
              </a:ext>
            </a:extLst>
          </p:cNvPr>
          <p:cNvSpPr/>
          <p:nvPr/>
        </p:nvSpPr>
        <p:spPr>
          <a:xfrm>
            <a:off x="5474998" y="1006138"/>
            <a:ext cx="1242000" cy="1008000"/>
          </a:xfrm>
          <a:custGeom>
            <a:avLst/>
            <a:gdLst>
              <a:gd name="connsiteX0" fmla="*/ 0 w 1516097"/>
              <a:gd name="connsiteY0" fmla="*/ 75805 h 758048"/>
              <a:gd name="connsiteX1" fmla="*/ 75805 w 1516097"/>
              <a:gd name="connsiteY1" fmla="*/ 0 h 758048"/>
              <a:gd name="connsiteX2" fmla="*/ 1440292 w 1516097"/>
              <a:gd name="connsiteY2" fmla="*/ 0 h 758048"/>
              <a:gd name="connsiteX3" fmla="*/ 1516097 w 1516097"/>
              <a:gd name="connsiteY3" fmla="*/ 75805 h 758048"/>
              <a:gd name="connsiteX4" fmla="*/ 1516097 w 1516097"/>
              <a:gd name="connsiteY4" fmla="*/ 682243 h 758048"/>
              <a:gd name="connsiteX5" fmla="*/ 1440292 w 1516097"/>
              <a:gd name="connsiteY5" fmla="*/ 758048 h 758048"/>
              <a:gd name="connsiteX6" fmla="*/ 75805 w 1516097"/>
              <a:gd name="connsiteY6" fmla="*/ 758048 h 758048"/>
              <a:gd name="connsiteX7" fmla="*/ 0 w 1516097"/>
              <a:gd name="connsiteY7" fmla="*/ 682243 h 758048"/>
              <a:gd name="connsiteX8" fmla="*/ 0 w 1516097"/>
              <a:gd name="connsiteY8" fmla="*/ 75805 h 75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097" h="758048">
                <a:moveTo>
                  <a:pt x="0" y="75805"/>
                </a:moveTo>
                <a:cubicBezTo>
                  <a:pt x="0" y="33939"/>
                  <a:pt x="33939" y="0"/>
                  <a:pt x="75805" y="0"/>
                </a:cubicBezTo>
                <a:lnTo>
                  <a:pt x="1440292" y="0"/>
                </a:lnTo>
                <a:cubicBezTo>
                  <a:pt x="1482158" y="0"/>
                  <a:pt x="1516097" y="33939"/>
                  <a:pt x="1516097" y="75805"/>
                </a:cubicBezTo>
                <a:lnTo>
                  <a:pt x="1516097" y="682243"/>
                </a:lnTo>
                <a:cubicBezTo>
                  <a:pt x="1516097" y="724109"/>
                  <a:pt x="1482158" y="758048"/>
                  <a:pt x="1440292" y="758048"/>
                </a:cubicBezTo>
                <a:lnTo>
                  <a:pt x="75805" y="758048"/>
                </a:lnTo>
                <a:cubicBezTo>
                  <a:pt x="33939" y="758048"/>
                  <a:pt x="0" y="724109"/>
                  <a:pt x="0" y="682243"/>
                </a:cubicBezTo>
                <a:lnTo>
                  <a:pt x="0" y="75805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2682" tIns="42522" rIns="52682" bIns="425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Energy attribute certificates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83C4AD-910D-E7C6-FC56-175A95E466AA}"/>
              </a:ext>
            </a:extLst>
          </p:cNvPr>
          <p:cNvSpPr/>
          <p:nvPr/>
        </p:nvSpPr>
        <p:spPr>
          <a:xfrm>
            <a:off x="7586283" y="1006138"/>
            <a:ext cx="1242000" cy="1008000"/>
          </a:xfrm>
          <a:custGeom>
            <a:avLst/>
            <a:gdLst>
              <a:gd name="connsiteX0" fmla="*/ 0 w 1516097"/>
              <a:gd name="connsiteY0" fmla="*/ 75805 h 758048"/>
              <a:gd name="connsiteX1" fmla="*/ 75805 w 1516097"/>
              <a:gd name="connsiteY1" fmla="*/ 0 h 758048"/>
              <a:gd name="connsiteX2" fmla="*/ 1440292 w 1516097"/>
              <a:gd name="connsiteY2" fmla="*/ 0 h 758048"/>
              <a:gd name="connsiteX3" fmla="*/ 1516097 w 1516097"/>
              <a:gd name="connsiteY3" fmla="*/ 75805 h 758048"/>
              <a:gd name="connsiteX4" fmla="*/ 1516097 w 1516097"/>
              <a:gd name="connsiteY4" fmla="*/ 682243 h 758048"/>
              <a:gd name="connsiteX5" fmla="*/ 1440292 w 1516097"/>
              <a:gd name="connsiteY5" fmla="*/ 758048 h 758048"/>
              <a:gd name="connsiteX6" fmla="*/ 75805 w 1516097"/>
              <a:gd name="connsiteY6" fmla="*/ 758048 h 758048"/>
              <a:gd name="connsiteX7" fmla="*/ 0 w 1516097"/>
              <a:gd name="connsiteY7" fmla="*/ 682243 h 758048"/>
              <a:gd name="connsiteX8" fmla="*/ 0 w 1516097"/>
              <a:gd name="connsiteY8" fmla="*/ 75805 h 75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097" h="758048">
                <a:moveTo>
                  <a:pt x="0" y="75805"/>
                </a:moveTo>
                <a:cubicBezTo>
                  <a:pt x="0" y="33939"/>
                  <a:pt x="33939" y="0"/>
                  <a:pt x="75805" y="0"/>
                </a:cubicBezTo>
                <a:lnTo>
                  <a:pt x="1440292" y="0"/>
                </a:lnTo>
                <a:cubicBezTo>
                  <a:pt x="1482158" y="0"/>
                  <a:pt x="1516097" y="33939"/>
                  <a:pt x="1516097" y="75805"/>
                </a:cubicBezTo>
                <a:lnTo>
                  <a:pt x="1516097" y="682243"/>
                </a:lnTo>
                <a:cubicBezTo>
                  <a:pt x="1516097" y="724109"/>
                  <a:pt x="1482158" y="758048"/>
                  <a:pt x="1440292" y="758048"/>
                </a:cubicBezTo>
                <a:lnTo>
                  <a:pt x="75805" y="758048"/>
                </a:lnTo>
                <a:cubicBezTo>
                  <a:pt x="33939" y="758048"/>
                  <a:pt x="0" y="724109"/>
                  <a:pt x="0" y="682243"/>
                </a:cubicBezTo>
                <a:lnTo>
                  <a:pt x="0" y="75805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2682" tIns="42522" rIns="52682" bIns="425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Energy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storage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6C747582-6D1E-0F8F-D46E-38B7B294C79C}"/>
              </a:ext>
            </a:extLst>
          </p:cNvPr>
          <p:cNvSpPr/>
          <p:nvPr/>
        </p:nvSpPr>
        <p:spPr>
          <a:xfrm>
            <a:off x="4894682" y="1373186"/>
            <a:ext cx="291346" cy="273903"/>
          </a:xfrm>
          <a:prstGeom prst="mathPlus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us Sign 20">
            <a:extLst>
              <a:ext uri="{FF2B5EF4-FFF2-40B4-BE49-F238E27FC236}">
                <a16:creationId xmlns:a16="http://schemas.microsoft.com/office/drawing/2014/main" id="{E106E9DA-A7C5-8961-A7D2-B0938EB03BD0}"/>
              </a:ext>
            </a:extLst>
          </p:cNvPr>
          <p:cNvSpPr/>
          <p:nvPr/>
        </p:nvSpPr>
        <p:spPr>
          <a:xfrm>
            <a:off x="7005967" y="1357586"/>
            <a:ext cx="291346" cy="273903"/>
          </a:xfrm>
          <a:prstGeom prst="mathPlus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320A4B-9C69-F5AE-875F-14B9FC70D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574" y="2520473"/>
            <a:ext cx="6224141" cy="41273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BA6324-7DFD-18E8-9CEC-893E0415134C}"/>
              </a:ext>
            </a:extLst>
          </p:cNvPr>
          <p:cNvSpPr txBox="1"/>
          <p:nvPr/>
        </p:nvSpPr>
        <p:spPr>
          <a:xfrm>
            <a:off x="27354" y="2260062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“Proof 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renewable origin </a:t>
            </a:r>
            <a:r>
              <a:rPr lang="en-US" dirty="0">
                <a:latin typeface="Arial Narrow" panose="020B0606020202030204" pitchFamily="34" charset="0"/>
              </a:rPr>
              <a:t>of electricity — used to claim green energy usage.”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67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F73B9-609F-6284-4280-7B9D70FB2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1E02C-920B-FC80-0216-F48D2C98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43B9-7F42-4361-8980-7824348F6266}" type="datetime1">
              <a:rPr lang="en-GB" smtClean="0"/>
              <a:t>30/07/2025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545AE-4439-8168-98B0-33BD983D9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454F9-4393-FC1E-1BC4-4C0D70463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63AA57-025A-71C5-9355-166A555F8F74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Problem Setting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2624A-007E-7A44-EA0C-AF91D4E609EE}"/>
              </a:ext>
            </a:extLst>
          </p:cNvPr>
          <p:cNvSpPr txBox="1"/>
          <p:nvPr/>
        </p:nvSpPr>
        <p:spPr>
          <a:xfrm>
            <a:off x="2536510" y="-27159"/>
            <a:ext cx="1456068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Two-Stage Problem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F812019-1119-91DB-F967-8846A38C6C57}"/>
              </a:ext>
            </a:extLst>
          </p:cNvPr>
          <p:cNvSpPr/>
          <p:nvPr/>
        </p:nvSpPr>
        <p:spPr>
          <a:xfrm>
            <a:off x="3364260" y="998338"/>
            <a:ext cx="1241453" cy="1008000"/>
          </a:xfrm>
          <a:custGeom>
            <a:avLst/>
            <a:gdLst>
              <a:gd name="connsiteX0" fmla="*/ 0 w 1516097"/>
              <a:gd name="connsiteY0" fmla="*/ 75805 h 758048"/>
              <a:gd name="connsiteX1" fmla="*/ 75805 w 1516097"/>
              <a:gd name="connsiteY1" fmla="*/ 0 h 758048"/>
              <a:gd name="connsiteX2" fmla="*/ 1440292 w 1516097"/>
              <a:gd name="connsiteY2" fmla="*/ 0 h 758048"/>
              <a:gd name="connsiteX3" fmla="*/ 1516097 w 1516097"/>
              <a:gd name="connsiteY3" fmla="*/ 75805 h 758048"/>
              <a:gd name="connsiteX4" fmla="*/ 1516097 w 1516097"/>
              <a:gd name="connsiteY4" fmla="*/ 682243 h 758048"/>
              <a:gd name="connsiteX5" fmla="*/ 1440292 w 1516097"/>
              <a:gd name="connsiteY5" fmla="*/ 758048 h 758048"/>
              <a:gd name="connsiteX6" fmla="*/ 75805 w 1516097"/>
              <a:gd name="connsiteY6" fmla="*/ 758048 h 758048"/>
              <a:gd name="connsiteX7" fmla="*/ 0 w 1516097"/>
              <a:gd name="connsiteY7" fmla="*/ 682243 h 758048"/>
              <a:gd name="connsiteX8" fmla="*/ 0 w 1516097"/>
              <a:gd name="connsiteY8" fmla="*/ 75805 h 75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097" h="758048">
                <a:moveTo>
                  <a:pt x="0" y="75805"/>
                </a:moveTo>
                <a:cubicBezTo>
                  <a:pt x="0" y="33939"/>
                  <a:pt x="33939" y="0"/>
                  <a:pt x="75805" y="0"/>
                </a:cubicBezTo>
                <a:lnTo>
                  <a:pt x="1440292" y="0"/>
                </a:lnTo>
                <a:cubicBezTo>
                  <a:pt x="1482158" y="0"/>
                  <a:pt x="1516097" y="33939"/>
                  <a:pt x="1516097" y="75805"/>
                </a:cubicBezTo>
                <a:lnTo>
                  <a:pt x="1516097" y="682243"/>
                </a:lnTo>
                <a:cubicBezTo>
                  <a:pt x="1516097" y="724109"/>
                  <a:pt x="1482158" y="758048"/>
                  <a:pt x="1440292" y="758048"/>
                </a:cubicBezTo>
                <a:lnTo>
                  <a:pt x="75805" y="758048"/>
                </a:lnTo>
                <a:cubicBezTo>
                  <a:pt x="33939" y="758048"/>
                  <a:pt x="0" y="724109"/>
                  <a:pt x="0" y="682243"/>
                </a:cubicBezTo>
                <a:lnTo>
                  <a:pt x="0" y="75805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2682" tIns="42522" rIns="52682" bIns="425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Power purchase agreements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2D1C15E-438D-6ADF-76A0-0EE5DF5CB88F}"/>
              </a:ext>
            </a:extLst>
          </p:cNvPr>
          <p:cNvSpPr/>
          <p:nvPr/>
        </p:nvSpPr>
        <p:spPr>
          <a:xfrm>
            <a:off x="5474998" y="1006138"/>
            <a:ext cx="1242000" cy="1008000"/>
          </a:xfrm>
          <a:custGeom>
            <a:avLst/>
            <a:gdLst>
              <a:gd name="connsiteX0" fmla="*/ 0 w 1516097"/>
              <a:gd name="connsiteY0" fmla="*/ 75805 h 758048"/>
              <a:gd name="connsiteX1" fmla="*/ 75805 w 1516097"/>
              <a:gd name="connsiteY1" fmla="*/ 0 h 758048"/>
              <a:gd name="connsiteX2" fmla="*/ 1440292 w 1516097"/>
              <a:gd name="connsiteY2" fmla="*/ 0 h 758048"/>
              <a:gd name="connsiteX3" fmla="*/ 1516097 w 1516097"/>
              <a:gd name="connsiteY3" fmla="*/ 75805 h 758048"/>
              <a:gd name="connsiteX4" fmla="*/ 1516097 w 1516097"/>
              <a:gd name="connsiteY4" fmla="*/ 682243 h 758048"/>
              <a:gd name="connsiteX5" fmla="*/ 1440292 w 1516097"/>
              <a:gd name="connsiteY5" fmla="*/ 758048 h 758048"/>
              <a:gd name="connsiteX6" fmla="*/ 75805 w 1516097"/>
              <a:gd name="connsiteY6" fmla="*/ 758048 h 758048"/>
              <a:gd name="connsiteX7" fmla="*/ 0 w 1516097"/>
              <a:gd name="connsiteY7" fmla="*/ 682243 h 758048"/>
              <a:gd name="connsiteX8" fmla="*/ 0 w 1516097"/>
              <a:gd name="connsiteY8" fmla="*/ 75805 h 75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097" h="758048">
                <a:moveTo>
                  <a:pt x="0" y="75805"/>
                </a:moveTo>
                <a:cubicBezTo>
                  <a:pt x="0" y="33939"/>
                  <a:pt x="33939" y="0"/>
                  <a:pt x="75805" y="0"/>
                </a:cubicBezTo>
                <a:lnTo>
                  <a:pt x="1440292" y="0"/>
                </a:lnTo>
                <a:cubicBezTo>
                  <a:pt x="1482158" y="0"/>
                  <a:pt x="1516097" y="33939"/>
                  <a:pt x="1516097" y="75805"/>
                </a:cubicBezTo>
                <a:lnTo>
                  <a:pt x="1516097" y="682243"/>
                </a:lnTo>
                <a:cubicBezTo>
                  <a:pt x="1516097" y="724109"/>
                  <a:pt x="1482158" y="758048"/>
                  <a:pt x="1440292" y="758048"/>
                </a:cubicBezTo>
                <a:lnTo>
                  <a:pt x="75805" y="758048"/>
                </a:lnTo>
                <a:cubicBezTo>
                  <a:pt x="33939" y="758048"/>
                  <a:pt x="0" y="724109"/>
                  <a:pt x="0" y="682243"/>
                </a:cubicBezTo>
                <a:lnTo>
                  <a:pt x="0" y="75805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2682" tIns="42522" rIns="52682" bIns="425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Energy attribute certificates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698CBF3-D674-5E43-5364-4C7E4E83C319}"/>
              </a:ext>
            </a:extLst>
          </p:cNvPr>
          <p:cNvSpPr/>
          <p:nvPr/>
        </p:nvSpPr>
        <p:spPr>
          <a:xfrm>
            <a:off x="7586283" y="1006138"/>
            <a:ext cx="1242000" cy="1008000"/>
          </a:xfrm>
          <a:custGeom>
            <a:avLst/>
            <a:gdLst>
              <a:gd name="connsiteX0" fmla="*/ 0 w 1516097"/>
              <a:gd name="connsiteY0" fmla="*/ 75805 h 758048"/>
              <a:gd name="connsiteX1" fmla="*/ 75805 w 1516097"/>
              <a:gd name="connsiteY1" fmla="*/ 0 h 758048"/>
              <a:gd name="connsiteX2" fmla="*/ 1440292 w 1516097"/>
              <a:gd name="connsiteY2" fmla="*/ 0 h 758048"/>
              <a:gd name="connsiteX3" fmla="*/ 1516097 w 1516097"/>
              <a:gd name="connsiteY3" fmla="*/ 75805 h 758048"/>
              <a:gd name="connsiteX4" fmla="*/ 1516097 w 1516097"/>
              <a:gd name="connsiteY4" fmla="*/ 682243 h 758048"/>
              <a:gd name="connsiteX5" fmla="*/ 1440292 w 1516097"/>
              <a:gd name="connsiteY5" fmla="*/ 758048 h 758048"/>
              <a:gd name="connsiteX6" fmla="*/ 75805 w 1516097"/>
              <a:gd name="connsiteY6" fmla="*/ 758048 h 758048"/>
              <a:gd name="connsiteX7" fmla="*/ 0 w 1516097"/>
              <a:gd name="connsiteY7" fmla="*/ 682243 h 758048"/>
              <a:gd name="connsiteX8" fmla="*/ 0 w 1516097"/>
              <a:gd name="connsiteY8" fmla="*/ 75805 h 75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097" h="758048">
                <a:moveTo>
                  <a:pt x="0" y="75805"/>
                </a:moveTo>
                <a:cubicBezTo>
                  <a:pt x="0" y="33939"/>
                  <a:pt x="33939" y="0"/>
                  <a:pt x="75805" y="0"/>
                </a:cubicBezTo>
                <a:lnTo>
                  <a:pt x="1440292" y="0"/>
                </a:lnTo>
                <a:cubicBezTo>
                  <a:pt x="1482158" y="0"/>
                  <a:pt x="1516097" y="33939"/>
                  <a:pt x="1516097" y="75805"/>
                </a:cubicBezTo>
                <a:lnTo>
                  <a:pt x="1516097" y="682243"/>
                </a:lnTo>
                <a:cubicBezTo>
                  <a:pt x="1516097" y="724109"/>
                  <a:pt x="1482158" y="758048"/>
                  <a:pt x="1440292" y="758048"/>
                </a:cubicBezTo>
                <a:lnTo>
                  <a:pt x="75805" y="758048"/>
                </a:lnTo>
                <a:cubicBezTo>
                  <a:pt x="33939" y="758048"/>
                  <a:pt x="0" y="724109"/>
                  <a:pt x="0" y="682243"/>
                </a:cubicBezTo>
                <a:lnTo>
                  <a:pt x="0" y="75805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2682" tIns="42522" rIns="52682" bIns="425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Energy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storage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032F31E1-C738-58AF-85E4-53426799ECBF}"/>
              </a:ext>
            </a:extLst>
          </p:cNvPr>
          <p:cNvSpPr/>
          <p:nvPr/>
        </p:nvSpPr>
        <p:spPr>
          <a:xfrm>
            <a:off x="4894682" y="1365386"/>
            <a:ext cx="291346" cy="273903"/>
          </a:xfrm>
          <a:prstGeom prst="mathPlus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us Sign 20">
            <a:extLst>
              <a:ext uri="{FF2B5EF4-FFF2-40B4-BE49-F238E27FC236}">
                <a16:creationId xmlns:a16="http://schemas.microsoft.com/office/drawing/2014/main" id="{14E18BF9-4ADB-CFE6-FCDD-CD972A3720FF}"/>
              </a:ext>
            </a:extLst>
          </p:cNvPr>
          <p:cNvSpPr/>
          <p:nvPr/>
        </p:nvSpPr>
        <p:spPr>
          <a:xfrm>
            <a:off x="7005967" y="1381824"/>
            <a:ext cx="291346" cy="273903"/>
          </a:xfrm>
          <a:prstGeom prst="mathPlus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B390EF-F532-F7A4-50F6-2F6ABE832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639" y="2934768"/>
            <a:ext cx="6976722" cy="34883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79526B-DDB0-29D9-99F3-16FEA1795E67}"/>
              </a:ext>
            </a:extLst>
          </p:cNvPr>
          <p:cNvSpPr txBox="1"/>
          <p:nvPr/>
        </p:nvSpPr>
        <p:spPr>
          <a:xfrm>
            <a:off x="-20355" y="2122119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“Technology that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stores electricity </a:t>
            </a:r>
            <a:r>
              <a:rPr lang="en-US" dirty="0">
                <a:latin typeface="Arial Narrow" panose="020B0606020202030204" pitchFamily="34" charset="0"/>
              </a:rPr>
              <a:t>for use when renewable supply is low or demand is high.”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36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F48C1-9EEE-59EB-AD6B-54CD25C1E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D9673-5459-F89C-E28C-549CA7AC9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92" y="1124463"/>
            <a:ext cx="11282749" cy="3012972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800" b="1" dirty="0">
              <a:latin typeface="Arial Narrow" panose="020B060602020203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800" b="1" dirty="0"/>
          </a:p>
          <a:p>
            <a:pPr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800" dirty="0">
                <a:latin typeface="Arial Narrow" panose="020B0606020202030204" pitchFamily="34" charset="0"/>
              </a:rPr>
              <a:t>Trade-offs between annual and 24/7 </a:t>
            </a:r>
            <a:r>
              <a:rPr lang="en-GB" sz="1800" dirty="0"/>
              <a:t>matching, with relaxations</a:t>
            </a:r>
            <a:endParaRPr lang="en-GB" sz="1800" dirty="0">
              <a:latin typeface="Arial Narrow" panose="020B060602020203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800" dirty="0">
                <a:latin typeface="Arial Narrow" panose="020B0606020202030204" pitchFamily="34" charset="0"/>
              </a:rPr>
              <a:t>Optimal PPA sizes and storage capacities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800" dirty="0">
                <a:latin typeface="Arial Narrow" panose="020B0606020202030204" pitchFamily="34" charset="0"/>
              </a:rPr>
              <a:t>Effect of uncertainty on decision-making</a:t>
            </a:r>
          </a:p>
          <a:p>
            <a:pPr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GB" sz="1800" dirty="0"/>
          </a:p>
          <a:p>
            <a:pPr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800" dirty="0">
                <a:latin typeface="Arial Narrow" panose="020B0606020202030204" pitchFamily="34" charset="0"/>
              </a:rPr>
              <a:t>Two-stage problem by nature</a:t>
            </a:r>
          </a:p>
          <a:p>
            <a:endParaRPr lang="en-GB" sz="1200" dirty="0">
              <a:latin typeface="Arial Narrow" panose="020B0606020202030204" pitchFamily="34" charset="0"/>
            </a:endParaRPr>
          </a:p>
          <a:p>
            <a:endParaRPr lang="en-GB" sz="1000" dirty="0"/>
          </a:p>
          <a:p>
            <a:pPr>
              <a:buFontTx/>
              <a:buChar char="-"/>
            </a:pPr>
            <a:endParaRPr lang="en-GB" sz="1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75CFD-3D6E-4F32-7B20-272BF8CC0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43B9-7F42-4361-8980-7824348F6266}" type="datetime1">
              <a:rPr lang="en-GB" smtClean="0"/>
              <a:t>30/07/2025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5370A7-5F3B-DD76-639B-2C81E0BD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0332C-4120-3836-8880-0EA44AF7C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B50883-D777-5602-E49C-0443FE39B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403" y="3952435"/>
            <a:ext cx="7431189" cy="235654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0860B37-ACA1-3703-FC75-0AA74FD21CA5}"/>
              </a:ext>
            </a:extLst>
          </p:cNvPr>
          <p:cNvGrpSpPr/>
          <p:nvPr/>
        </p:nvGrpSpPr>
        <p:grpSpPr>
          <a:xfrm>
            <a:off x="3232638" y="3151029"/>
            <a:ext cx="3482672" cy="732417"/>
            <a:chOff x="3196424" y="3186530"/>
            <a:chExt cx="3482672" cy="73241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ACEB8B-4B0E-F5B9-4893-E53075864260}"/>
                </a:ext>
              </a:extLst>
            </p:cNvPr>
            <p:cNvSpPr txBox="1"/>
            <p:nvPr/>
          </p:nvSpPr>
          <p:spPr>
            <a:xfrm>
              <a:off x="3581400" y="3186530"/>
              <a:ext cx="28327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Analytical</a:t>
              </a:r>
              <a:r>
                <a:rPr lang="en-GB" sz="1400" dirty="0">
                  <a:latin typeface="Arial Narrow" panose="020B0606020202030204" pitchFamily="34" charset="0"/>
                </a:rPr>
                <a:t> comparison of targets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6640A8-F134-CA7B-532C-F897B500FF80}"/>
                </a:ext>
              </a:extLst>
            </p:cNvPr>
            <p:cNvSpPr txBox="1"/>
            <p:nvPr/>
          </p:nvSpPr>
          <p:spPr>
            <a:xfrm>
              <a:off x="3581400" y="3611170"/>
              <a:ext cx="3097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Numerical</a:t>
              </a:r>
              <a:r>
                <a:rPr lang="en-GB" sz="1400" dirty="0">
                  <a:latin typeface="Arial Narrow" panose="020B0606020202030204" pitchFamily="34" charset="0"/>
                </a:rPr>
                <a:t> insights based on a MILP model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170EE72-C61F-BFA2-C906-BAF538839C47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3196424" y="3340419"/>
              <a:ext cx="384976" cy="222877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37C9804-2056-50CB-8AD3-B32BF8184766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3196424" y="3563296"/>
              <a:ext cx="384976" cy="201763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1F9523-FDC4-DE2C-1ECA-10F0ED08E97B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Problem Setting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1CEFF-D3E4-6F67-B251-8B26C71BF51E}"/>
              </a:ext>
            </a:extLst>
          </p:cNvPr>
          <p:cNvSpPr txBox="1"/>
          <p:nvPr/>
        </p:nvSpPr>
        <p:spPr>
          <a:xfrm>
            <a:off x="2536510" y="-27159"/>
            <a:ext cx="1456068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Two-Stage Problem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95BDBED-5ED2-8A0D-E11D-58F77102EF95}"/>
              </a:ext>
            </a:extLst>
          </p:cNvPr>
          <p:cNvSpPr/>
          <p:nvPr/>
        </p:nvSpPr>
        <p:spPr>
          <a:xfrm>
            <a:off x="3699453" y="1006138"/>
            <a:ext cx="888616" cy="682668"/>
          </a:xfrm>
          <a:custGeom>
            <a:avLst/>
            <a:gdLst>
              <a:gd name="connsiteX0" fmla="*/ 0 w 1516097"/>
              <a:gd name="connsiteY0" fmla="*/ 75805 h 758048"/>
              <a:gd name="connsiteX1" fmla="*/ 75805 w 1516097"/>
              <a:gd name="connsiteY1" fmla="*/ 0 h 758048"/>
              <a:gd name="connsiteX2" fmla="*/ 1440292 w 1516097"/>
              <a:gd name="connsiteY2" fmla="*/ 0 h 758048"/>
              <a:gd name="connsiteX3" fmla="*/ 1516097 w 1516097"/>
              <a:gd name="connsiteY3" fmla="*/ 75805 h 758048"/>
              <a:gd name="connsiteX4" fmla="*/ 1516097 w 1516097"/>
              <a:gd name="connsiteY4" fmla="*/ 682243 h 758048"/>
              <a:gd name="connsiteX5" fmla="*/ 1440292 w 1516097"/>
              <a:gd name="connsiteY5" fmla="*/ 758048 h 758048"/>
              <a:gd name="connsiteX6" fmla="*/ 75805 w 1516097"/>
              <a:gd name="connsiteY6" fmla="*/ 758048 h 758048"/>
              <a:gd name="connsiteX7" fmla="*/ 0 w 1516097"/>
              <a:gd name="connsiteY7" fmla="*/ 682243 h 758048"/>
              <a:gd name="connsiteX8" fmla="*/ 0 w 1516097"/>
              <a:gd name="connsiteY8" fmla="*/ 75805 h 75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097" h="758048">
                <a:moveTo>
                  <a:pt x="0" y="75805"/>
                </a:moveTo>
                <a:cubicBezTo>
                  <a:pt x="0" y="33939"/>
                  <a:pt x="33939" y="0"/>
                  <a:pt x="75805" y="0"/>
                </a:cubicBezTo>
                <a:lnTo>
                  <a:pt x="1440292" y="0"/>
                </a:lnTo>
                <a:cubicBezTo>
                  <a:pt x="1482158" y="0"/>
                  <a:pt x="1516097" y="33939"/>
                  <a:pt x="1516097" y="75805"/>
                </a:cubicBezTo>
                <a:lnTo>
                  <a:pt x="1516097" y="682243"/>
                </a:lnTo>
                <a:cubicBezTo>
                  <a:pt x="1516097" y="724109"/>
                  <a:pt x="1482158" y="758048"/>
                  <a:pt x="1440292" y="758048"/>
                </a:cubicBezTo>
                <a:lnTo>
                  <a:pt x="75805" y="758048"/>
                </a:lnTo>
                <a:cubicBezTo>
                  <a:pt x="33939" y="758048"/>
                  <a:pt x="0" y="724109"/>
                  <a:pt x="0" y="682243"/>
                </a:cubicBezTo>
                <a:lnTo>
                  <a:pt x="0" y="75805"/>
                </a:lnTo>
                <a:close/>
              </a:path>
            </a:pathLst>
          </a:custGeom>
          <a:noFill/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spcFirstLastPara="0" vert="horz" wrap="square" lIns="52682" tIns="42522" rIns="52682" bIns="425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Power purchase agreements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FE5C9F-618B-EC96-8EFB-860224417AAC}"/>
              </a:ext>
            </a:extLst>
          </p:cNvPr>
          <p:cNvSpPr/>
          <p:nvPr/>
        </p:nvSpPr>
        <p:spPr>
          <a:xfrm>
            <a:off x="5207381" y="1006138"/>
            <a:ext cx="888617" cy="682668"/>
          </a:xfrm>
          <a:custGeom>
            <a:avLst/>
            <a:gdLst>
              <a:gd name="connsiteX0" fmla="*/ 0 w 1516097"/>
              <a:gd name="connsiteY0" fmla="*/ 75805 h 758048"/>
              <a:gd name="connsiteX1" fmla="*/ 75805 w 1516097"/>
              <a:gd name="connsiteY1" fmla="*/ 0 h 758048"/>
              <a:gd name="connsiteX2" fmla="*/ 1440292 w 1516097"/>
              <a:gd name="connsiteY2" fmla="*/ 0 h 758048"/>
              <a:gd name="connsiteX3" fmla="*/ 1516097 w 1516097"/>
              <a:gd name="connsiteY3" fmla="*/ 75805 h 758048"/>
              <a:gd name="connsiteX4" fmla="*/ 1516097 w 1516097"/>
              <a:gd name="connsiteY4" fmla="*/ 682243 h 758048"/>
              <a:gd name="connsiteX5" fmla="*/ 1440292 w 1516097"/>
              <a:gd name="connsiteY5" fmla="*/ 758048 h 758048"/>
              <a:gd name="connsiteX6" fmla="*/ 75805 w 1516097"/>
              <a:gd name="connsiteY6" fmla="*/ 758048 h 758048"/>
              <a:gd name="connsiteX7" fmla="*/ 0 w 1516097"/>
              <a:gd name="connsiteY7" fmla="*/ 682243 h 758048"/>
              <a:gd name="connsiteX8" fmla="*/ 0 w 1516097"/>
              <a:gd name="connsiteY8" fmla="*/ 75805 h 75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097" h="758048">
                <a:moveTo>
                  <a:pt x="0" y="75805"/>
                </a:moveTo>
                <a:cubicBezTo>
                  <a:pt x="0" y="33939"/>
                  <a:pt x="33939" y="0"/>
                  <a:pt x="75805" y="0"/>
                </a:cubicBezTo>
                <a:lnTo>
                  <a:pt x="1440292" y="0"/>
                </a:lnTo>
                <a:cubicBezTo>
                  <a:pt x="1482158" y="0"/>
                  <a:pt x="1516097" y="33939"/>
                  <a:pt x="1516097" y="75805"/>
                </a:cubicBezTo>
                <a:lnTo>
                  <a:pt x="1516097" y="682243"/>
                </a:lnTo>
                <a:cubicBezTo>
                  <a:pt x="1516097" y="724109"/>
                  <a:pt x="1482158" y="758048"/>
                  <a:pt x="1440292" y="758048"/>
                </a:cubicBezTo>
                <a:lnTo>
                  <a:pt x="75805" y="758048"/>
                </a:lnTo>
                <a:cubicBezTo>
                  <a:pt x="33939" y="758048"/>
                  <a:pt x="0" y="724109"/>
                  <a:pt x="0" y="682243"/>
                </a:cubicBezTo>
                <a:lnTo>
                  <a:pt x="0" y="75805"/>
                </a:lnTo>
                <a:close/>
              </a:path>
            </a:pathLst>
          </a:custGeom>
          <a:noFill/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spcFirstLastPara="0" vert="horz" wrap="square" lIns="52682" tIns="42522" rIns="52682" bIns="425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Energy attribute certificates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9623340-D920-B26B-78BB-517037F597EA}"/>
              </a:ext>
            </a:extLst>
          </p:cNvPr>
          <p:cNvSpPr/>
          <p:nvPr/>
        </p:nvSpPr>
        <p:spPr>
          <a:xfrm>
            <a:off x="6715310" y="1006138"/>
            <a:ext cx="888617" cy="682668"/>
          </a:xfrm>
          <a:custGeom>
            <a:avLst/>
            <a:gdLst>
              <a:gd name="connsiteX0" fmla="*/ 0 w 1516097"/>
              <a:gd name="connsiteY0" fmla="*/ 75805 h 758048"/>
              <a:gd name="connsiteX1" fmla="*/ 75805 w 1516097"/>
              <a:gd name="connsiteY1" fmla="*/ 0 h 758048"/>
              <a:gd name="connsiteX2" fmla="*/ 1440292 w 1516097"/>
              <a:gd name="connsiteY2" fmla="*/ 0 h 758048"/>
              <a:gd name="connsiteX3" fmla="*/ 1516097 w 1516097"/>
              <a:gd name="connsiteY3" fmla="*/ 75805 h 758048"/>
              <a:gd name="connsiteX4" fmla="*/ 1516097 w 1516097"/>
              <a:gd name="connsiteY4" fmla="*/ 682243 h 758048"/>
              <a:gd name="connsiteX5" fmla="*/ 1440292 w 1516097"/>
              <a:gd name="connsiteY5" fmla="*/ 758048 h 758048"/>
              <a:gd name="connsiteX6" fmla="*/ 75805 w 1516097"/>
              <a:gd name="connsiteY6" fmla="*/ 758048 h 758048"/>
              <a:gd name="connsiteX7" fmla="*/ 0 w 1516097"/>
              <a:gd name="connsiteY7" fmla="*/ 682243 h 758048"/>
              <a:gd name="connsiteX8" fmla="*/ 0 w 1516097"/>
              <a:gd name="connsiteY8" fmla="*/ 75805 h 75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097" h="758048">
                <a:moveTo>
                  <a:pt x="0" y="75805"/>
                </a:moveTo>
                <a:cubicBezTo>
                  <a:pt x="0" y="33939"/>
                  <a:pt x="33939" y="0"/>
                  <a:pt x="75805" y="0"/>
                </a:cubicBezTo>
                <a:lnTo>
                  <a:pt x="1440292" y="0"/>
                </a:lnTo>
                <a:cubicBezTo>
                  <a:pt x="1482158" y="0"/>
                  <a:pt x="1516097" y="33939"/>
                  <a:pt x="1516097" y="75805"/>
                </a:cubicBezTo>
                <a:lnTo>
                  <a:pt x="1516097" y="682243"/>
                </a:lnTo>
                <a:cubicBezTo>
                  <a:pt x="1516097" y="724109"/>
                  <a:pt x="1482158" y="758048"/>
                  <a:pt x="1440292" y="758048"/>
                </a:cubicBezTo>
                <a:lnTo>
                  <a:pt x="75805" y="758048"/>
                </a:lnTo>
                <a:cubicBezTo>
                  <a:pt x="33939" y="758048"/>
                  <a:pt x="0" y="724109"/>
                  <a:pt x="0" y="682243"/>
                </a:cubicBezTo>
                <a:lnTo>
                  <a:pt x="0" y="75805"/>
                </a:lnTo>
                <a:close/>
              </a:path>
            </a:pathLst>
          </a:custGeom>
          <a:noFill/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spcFirstLastPara="0" vert="horz" wrap="square" lIns="52682" tIns="42522" rIns="52682" bIns="425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Energy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storage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F0EFBCB7-6528-F772-1797-6195A5054275}"/>
              </a:ext>
            </a:extLst>
          </p:cNvPr>
          <p:cNvSpPr/>
          <p:nvPr/>
        </p:nvSpPr>
        <p:spPr>
          <a:xfrm>
            <a:off x="4752052" y="1228436"/>
            <a:ext cx="291346" cy="273903"/>
          </a:xfrm>
          <a:prstGeom prst="mathPlus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us Sign 20">
            <a:extLst>
              <a:ext uri="{FF2B5EF4-FFF2-40B4-BE49-F238E27FC236}">
                <a16:creationId xmlns:a16="http://schemas.microsoft.com/office/drawing/2014/main" id="{4104720A-3D26-C029-8C29-2610202D3F45}"/>
              </a:ext>
            </a:extLst>
          </p:cNvPr>
          <p:cNvSpPr/>
          <p:nvPr/>
        </p:nvSpPr>
        <p:spPr>
          <a:xfrm>
            <a:off x="6259981" y="1228436"/>
            <a:ext cx="291346" cy="273903"/>
          </a:xfrm>
          <a:prstGeom prst="mathPlus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595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AF152-B698-F530-7257-D1EBCA117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9C5D5-062D-B3B3-420B-DC1549F78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626E-244E-49C4-B447-64CA3D031D15}" type="datetime1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9222F-09E8-B89B-28B8-8EC54EB28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14823-709A-EC72-46EE-A3FCF5A6B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9</a:t>
            </a:r>
          </a:p>
        </p:txBody>
      </p:sp>
      <p:pic>
        <p:nvPicPr>
          <p:cNvPr id="11" name="Picture 10" descr="\documentclass{article}&#10;\usepackage{amsthm}&#10;&#10;% Define the proposition environment&#10;\newtheorem{proposition}{Proposition}&#10;&#10;% Reduce spacing around the equations&#10;\setlength{\abovedisplayskip}{0pt}&#10;\setlength{\belowdisplayskip}{0pt}&#10;&#10;\begin{document}&#10;\begin{proposition}&#10;    For all \( X \in (0,1) \) and \( \gamma &gt; 0 \), there exist instances \( I, I' \) such that:&#10;    \[&#10;    (a) \quad C_{T,X}^*(I) &gt; \gamma + \, C_{H,X}^*(I) &#10;    \] and&#10;    \[&#10;    (b) \quad C_{H,X}^*(I') &gt; \gamma + \, C_{T,X}^*(I').&#10;    \]&#10;\end{proposition}&#10;\end{document}" title="IguanaTex Picture Display">
            <a:extLst>
              <a:ext uri="{FF2B5EF4-FFF2-40B4-BE49-F238E27FC236}">
                <a16:creationId xmlns:a16="http://schemas.microsoft.com/office/drawing/2014/main" id="{475E7298-1DB3-D222-BCF9-E60C531260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70"/>
          <a:stretch/>
        </p:blipFill>
        <p:spPr>
          <a:xfrm>
            <a:off x="501492" y="1499231"/>
            <a:ext cx="6102833" cy="13914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5EDF5E-E2BA-2846-EC66-A67E6AED219A}"/>
              </a:ext>
            </a:extLst>
          </p:cNvPr>
          <p:cNvSpPr txBox="1"/>
          <p:nvPr/>
        </p:nvSpPr>
        <p:spPr>
          <a:xfrm>
            <a:off x="501492" y="3105834"/>
            <a:ext cx="983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“For all target levels, it is possible to find instances such that the hourly compliance and temporal compliance targets have arbitrarily different costs.”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85D29C-7BF2-D663-933C-4ECA971727A8}"/>
              </a:ext>
            </a:extLst>
          </p:cNvPr>
          <p:cNvSpPr txBox="1"/>
          <p:nvPr/>
        </p:nvSpPr>
        <p:spPr>
          <a:xfrm>
            <a:off x="1607268" y="4591539"/>
            <a:ext cx="979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Hourly and temporal targets are incomparable:  Either one can lead to significantly higher cost.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E84A0-A542-A2A0-9B06-D391FC38D154}"/>
              </a:ext>
            </a:extLst>
          </p:cNvPr>
          <p:cNvSpPr txBox="1"/>
          <p:nvPr/>
        </p:nvSpPr>
        <p:spPr>
          <a:xfrm>
            <a:off x="2536510" y="-27159"/>
            <a:ext cx="1456068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Two-Stage Problem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CFED95-2B20-DFD6-6C21-BE65ADB7C7DB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Comparing Hourly and Temporal Targets</a:t>
            </a:r>
          </a:p>
        </p:txBody>
      </p:sp>
    </p:spTree>
    <p:extLst>
      <p:ext uri="{BB962C8B-B14F-4D97-AF65-F5344CB8AC3E}">
        <p14:creationId xmlns:p14="http://schemas.microsoft.com/office/powerpoint/2010/main" val="23867416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2225B-2094-DC14-C8B3-0923DB1FA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80DA5-426C-1504-AE91-843355FD6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6389-234D-4FB4-B71A-B1B5AF08995E}" type="datetime1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4B1DF-1348-7A20-0694-F7489EA2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BCF06-4FBC-3F42-01A8-A9F309682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10</a:t>
            </a:r>
          </a:p>
        </p:txBody>
      </p:sp>
      <p:pic>
        <p:nvPicPr>
          <p:cNvPr id="10" name="Picture 9" descr="A computer screen shot of a diagram&#10;&#10;AI-generated content may be incorrect.">
            <a:extLst>
              <a:ext uri="{FF2B5EF4-FFF2-40B4-BE49-F238E27FC236}">
                <a16:creationId xmlns:a16="http://schemas.microsoft.com/office/drawing/2014/main" id="{9D09701A-04DE-4910-2EAB-6388CFD70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2" y="871786"/>
            <a:ext cx="11351506" cy="53891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690D87-2E1E-903D-FD2C-878B816397B7}"/>
              </a:ext>
            </a:extLst>
          </p:cNvPr>
          <p:cNvSpPr txBox="1"/>
          <p:nvPr/>
        </p:nvSpPr>
        <p:spPr>
          <a:xfrm>
            <a:off x="2536510" y="-27159"/>
            <a:ext cx="1456068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Two-Stage Problem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371A3-D886-95C6-A85C-D44A19522594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Flow-Based Setting</a:t>
            </a:r>
          </a:p>
        </p:txBody>
      </p:sp>
    </p:spTree>
    <p:extLst>
      <p:ext uri="{BB962C8B-B14F-4D97-AF65-F5344CB8AC3E}">
        <p14:creationId xmlns:p14="http://schemas.microsoft.com/office/powerpoint/2010/main" val="45642732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036AC-293D-7788-7626-FB38B3509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737B1-44C3-1A30-C60E-968E2D23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3264-7782-40F4-A728-E8A7B21C69AA}" type="datetime1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9DABC-7AF8-4712-AD99-A26752F4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D2808-015B-F500-1EC5-FB5470774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11</a:t>
            </a:r>
          </a:p>
        </p:txBody>
      </p:sp>
      <p:pic>
        <p:nvPicPr>
          <p:cNvPr id="34" name="Picture 33" descr="\documentclass{article}&#10;\usepackage{amsmath}&#10;\pagestyle{empty}&#10;\begin{document}&#10;&#10;&#10;\begin{equation*}&#10; \text{min} \qquad P_Sc_S + H(C_{PPA} + C_{market} + C_{EAC} - R_{market})&#10;\end{equation*}&#10;&#10;&#10;\end{document}" title="IguanaTex Picture Display">
            <a:extLst>
              <a:ext uri="{FF2B5EF4-FFF2-40B4-BE49-F238E27FC236}">
                <a16:creationId xmlns:a16="http://schemas.microsoft.com/office/drawing/2014/main" id="{FEC0B536-44ED-0BB8-8588-F15A4CE1C7D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3" y="1005220"/>
            <a:ext cx="4888377" cy="2021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4755246-CE28-281F-8E7E-BCCAD614E649}"/>
              </a:ext>
            </a:extLst>
          </p:cNvPr>
          <p:cNvSpPr txBox="1"/>
          <p:nvPr/>
        </p:nvSpPr>
        <p:spPr>
          <a:xfrm>
            <a:off x="399892" y="1462500"/>
            <a:ext cx="45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 Narrow" panose="020B0606020202030204" pitchFamily="34" charset="0"/>
              </a:rPr>
              <a:t>s.t.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CF8C94-1076-BB9F-B38D-7FF99E8C2BCD}"/>
              </a:ext>
            </a:extLst>
          </p:cNvPr>
          <p:cNvSpPr txBox="1"/>
          <p:nvPr/>
        </p:nvSpPr>
        <p:spPr>
          <a:xfrm>
            <a:off x="2536510" y="-27159"/>
            <a:ext cx="1456068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Two-Stage Problem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C0CCE-C738-3834-0A0F-427BD4FD455E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Full Mathematical Formulation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31EBEE-18D7-C7D4-FCDA-4E18DACB0D21}"/>
              </a:ext>
            </a:extLst>
          </p:cNvPr>
          <p:cNvGrpSpPr/>
          <p:nvPr/>
        </p:nvGrpSpPr>
        <p:grpSpPr>
          <a:xfrm>
            <a:off x="751030" y="1520882"/>
            <a:ext cx="8123738" cy="4888682"/>
            <a:chOff x="751030" y="1520882"/>
            <a:chExt cx="8123738" cy="488868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E3836B9-DFEC-CBFC-1328-77CA95949AD3}"/>
                </a:ext>
              </a:extLst>
            </p:cNvPr>
            <p:cNvGrpSpPr/>
            <p:nvPr/>
          </p:nvGrpSpPr>
          <p:grpSpPr>
            <a:xfrm>
              <a:off x="751030" y="1520882"/>
              <a:ext cx="8123738" cy="4877417"/>
              <a:chOff x="399892" y="1813016"/>
              <a:chExt cx="8123738" cy="4877417"/>
            </a:xfrm>
          </p:grpSpPr>
          <p:pic>
            <p:nvPicPr>
              <p:cNvPr id="28" name="Picture 27" descr="\documentclass{article}&#10;\usepackage{amsmath}&#10;\pagestyle{empty}&#10;\begin{document}&#10;&#10;\begin{equation} \label{demand_sat}&#10; D_{t,\omega} = a_{t,\omega}^D + d_{t,\omega}^{RD} + g_{t,\omega}^{D} +  d_{t,\omega}^{ND} \qquad \forall t \in T, \omega \in \Omega&#10;\end{equation}&#10;\begin{equation} \label{ppa_cap}&#10; a_{t,\omega}^D + a_{t,\omega}^B + a_{t,\omega}^G = s_{PPA} SG_{t,\omega} + w_{PPA} WG_{t,\omega} \qquad \forall t \in T, \omega \in \Omega&#10;\end{equation}&#10;\begin{equation} \label{renewable_battery}&#10; b_{t+1,\omega}^R = b_{t,\omega}^R + \eta a_{t,\omega}^B - \frac{d_{t,\omega}^{RS} + d_{t,\omega}^{RD}}{\eta} \qquad \forall t \in T, \omega \in \Omega&#10;\end{equation}&#10;\begin{equation} \label{nonrenewable_battery}&#10; b_{t+1,\omega}^N = b_{t,\omega}^N + \eta g_{t,\omega}^B - \frac{d_{t,\omega}^{NS} + d_{t,\omega}^{ND}}{\eta} \qquad \forall t \in T, \omega \in \Omega&#10;\end{equation}&#10;\begin{equation} \label{battery_cap}&#10; b_{t+1,\omega}^R + b_{t+1,\omega}^N \leq c_S \qquad \forall t \in T, \omega \in \Omega&#10;\end{equation}&#10;\begin{equation} \label{initial_final_battery}&#10; b_{0,\omega}^R + b_{0,\omega}^N = b_{T,\omega}^R + b_{T,\omega}^N \qquad \forall \omega \in \Omega&#10;\end{equation}&#10;\begin{equation} \label{charge_cap1}&#10; a_{t,\omega}^B + g_{t,\omega}^B \leq C_C \qquad \forall t \in T, \omega \in \Omega&#10;\end{equation}&#10;\begin{equation} \label{charge_cap2}&#10; a_{t,\omega}^B + g_{t,\omega}^B \leq c_S - b_{t,\omega}^R - b_{t,\omega}^N \qquad \forall t \in T, \omega \in \Omega&#10;\end{equation}&#10;\begin{equation} \label{discharge_cap1}&#10; d_{t,\omega}^{RD} + d_{t,\omega}^{RS} \leq b_{t,w}^R \qquad \forall t \in T, \omega \in \Omega&#10;\end{equation}&#10;\begin{equation} \label{discharge_cap2}&#10; d_{t,\omega}^{ND} + d_{t,\omega}^{NS} \leq b_{t,w}^N \qquad \forall t \in T, \omega \in \Omega&#10;\end{equation}&#10;\begin{equation} \label{discharge_cap3}&#10; d_{t,\omega}^{RS} + d_{t,\omega}^{NS} + d_{t,\omega}^{RD} + d_{t,\omega}^{ND} \leq  C_D \qquad \forall t \in T, \omega \in \Omega&#10;\end{equation}&#10; \begin{equation} \label{charge_binary}&#10;  a_{t,\omega}^B + g_{t,\omega}^B \leq C_C \cdot z_{t,\omega} \qquad \forall t \in T, \omega \in \Omega&#10; \end{equation}&#10; \begin{equation} \label{discharge_binary}&#10;  d_{t,\omega}^{RS} + d_{t,\omega}^{NS} + d_{t,\omega}^{RD} + d_{t,\omega}^{ND} \leq C_D \cdot (1 - z_{t,\omega}) \qquad \forall t \in T, \omega \in \Omega&#10; \end{equation}&#10;&#10;&#10;\end{document}" title="IguanaTex Picture Display">
                <a:extLst>
                  <a:ext uri="{FF2B5EF4-FFF2-40B4-BE49-F238E27FC236}">
                    <a16:creationId xmlns:a16="http://schemas.microsoft.com/office/drawing/2014/main" id="{95067C7D-940D-E1EA-A4AD-8F77DC3910A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892" y="1863281"/>
                <a:ext cx="5263693" cy="482715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C25EA8-4EE2-3525-C04B-3848A6AF15A7}"/>
                  </a:ext>
                </a:extLst>
              </p:cNvPr>
              <p:cNvSpPr txBox="1"/>
              <p:nvPr/>
            </p:nvSpPr>
            <p:spPr>
              <a:xfrm>
                <a:off x="5829299" y="1813016"/>
                <a:ext cx="267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latin typeface="Arial Narrow" panose="020B0606020202030204" pitchFamily="34" charset="0"/>
                  </a:rPr>
                  <a:t>Demand satisfaction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CDC505-B1BA-84F9-9D7F-9E04C208C80E}"/>
                  </a:ext>
                </a:extLst>
              </p:cNvPr>
              <p:cNvSpPr txBox="1"/>
              <p:nvPr/>
            </p:nvSpPr>
            <p:spPr>
              <a:xfrm>
                <a:off x="5845818" y="2184183"/>
                <a:ext cx="267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latin typeface="Arial Narrow" panose="020B0606020202030204" pitchFamily="34" charset="0"/>
                  </a:rPr>
                  <a:t>PPA supply equal to PPA usage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E2D48A-2B52-0E13-603D-FBF701C9ABC9}"/>
                  </a:ext>
                </a:extLst>
              </p:cNvPr>
              <p:cNvSpPr txBox="1"/>
              <p:nvPr/>
            </p:nvSpPr>
            <p:spPr>
              <a:xfrm>
                <a:off x="5829301" y="2657016"/>
                <a:ext cx="267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Arial Narrow" panose="020B0606020202030204" pitchFamily="34" charset="0"/>
                  </a:rPr>
                  <a:t>Storage balance renewable part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D69E2A-895B-D7F9-199A-F92CC87DE23F}"/>
                  </a:ext>
                </a:extLst>
              </p:cNvPr>
              <p:cNvSpPr txBox="1"/>
              <p:nvPr/>
            </p:nvSpPr>
            <p:spPr>
              <a:xfrm>
                <a:off x="5829301" y="3224303"/>
                <a:ext cx="267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Arial Narrow" panose="020B0606020202030204" pitchFamily="34" charset="0"/>
                  </a:rPr>
                  <a:t>Storage balance non-renewable part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B2C291-963D-7164-9435-83B7B74F1AF3}"/>
                  </a:ext>
                </a:extLst>
              </p:cNvPr>
              <p:cNvSpPr txBox="1"/>
              <p:nvPr/>
            </p:nvSpPr>
            <p:spPr>
              <a:xfrm>
                <a:off x="5829299" y="3591053"/>
                <a:ext cx="267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Arial Narrow" panose="020B0606020202030204" pitchFamily="34" charset="0"/>
                  </a:rPr>
                  <a:t>Storage capacity constraint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AC4E0C-C9C5-5A2C-3415-82AF9C5FE3FC}"/>
                  </a:ext>
                </a:extLst>
              </p:cNvPr>
              <p:cNvSpPr txBox="1"/>
              <p:nvPr/>
            </p:nvSpPr>
            <p:spPr>
              <a:xfrm>
                <a:off x="5829299" y="3979111"/>
                <a:ext cx="267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Arial Narrow" panose="020B0606020202030204" pitchFamily="34" charset="0"/>
                  </a:rPr>
                  <a:t>Initial storage equal to end storage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846DA9-D81B-3B07-FBFD-FDAFE9A96E7E}"/>
                  </a:ext>
                </a:extLst>
              </p:cNvPr>
              <p:cNvSpPr txBox="1"/>
              <p:nvPr/>
            </p:nvSpPr>
            <p:spPr>
              <a:xfrm>
                <a:off x="5829299" y="4517227"/>
                <a:ext cx="267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Arial Narrow" panose="020B0606020202030204" pitchFamily="34" charset="0"/>
                  </a:rPr>
                  <a:t>Charging capacities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03525F-3C20-79B4-44DE-884F306138BE}"/>
                  </a:ext>
                </a:extLst>
              </p:cNvPr>
              <p:cNvSpPr txBox="1"/>
              <p:nvPr/>
            </p:nvSpPr>
            <p:spPr>
              <a:xfrm>
                <a:off x="5845819" y="5366358"/>
                <a:ext cx="267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Arial Narrow" panose="020B0606020202030204" pitchFamily="34" charset="0"/>
                  </a:rPr>
                  <a:t>Discharging capacities </a:t>
                </a:r>
              </a:p>
            </p:txBody>
          </p:sp>
          <p:sp>
            <p:nvSpPr>
              <p:cNvPr id="20" name="Right Brace 19">
                <a:extLst>
                  <a:ext uri="{FF2B5EF4-FFF2-40B4-BE49-F238E27FC236}">
                    <a16:creationId xmlns:a16="http://schemas.microsoft.com/office/drawing/2014/main" id="{3856B607-7C2B-92FE-9DBE-CC3023BDE63C}"/>
                  </a:ext>
                </a:extLst>
              </p:cNvPr>
              <p:cNvSpPr/>
              <p:nvPr/>
            </p:nvSpPr>
            <p:spPr>
              <a:xfrm>
                <a:off x="5748344" y="4354877"/>
                <a:ext cx="80957" cy="572547"/>
              </a:xfrm>
              <a:prstGeom prst="rightBrace">
                <a:avLst/>
              </a:prstGeom>
              <a:ln w="952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9126B2BC-56D0-A6CE-70E7-10F596E845D2}"/>
                </a:ext>
              </a:extLst>
            </p:cNvPr>
            <p:cNvSpPr/>
            <p:nvPr/>
          </p:nvSpPr>
          <p:spPr>
            <a:xfrm>
              <a:off x="6123354" y="4819471"/>
              <a:ext cx="66956" cy="919330"/>
            </a:xfrm>
            <a:prstGeom prst="rightBrace">
              <a:avLst/>
            </a:prstGeom>
            <a:ln w="9525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A620A9-1507-33F4-EFF9-1F7CC8F79367}"/>
                </a:ext>
              </a:extLst>
            </p:cNvPr>
            <p:cNvSpPr txBox="1"/>
            <p:nvPr/>
          </p:nvSpPr>
          <p:spPr>
            <a:xfrm>
              <a:off x="6196956" y="5969401"/>
              <a:ext cx="2677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Arial Narrow" panose="020B0606020202030204" pitchFamily="34" charset="0"/>
                </a:rPr>
                <a:t>No simultaneous charge/discharge</a:t>
              </a:r>
            </a:p>
          </p:txBody>
        </p:sp>
        <p:sp>
          <p:nvSpPr>
            <p:cNvPr id="31" name="Right Brace 30">
              <a:extLst>
                <a:ext uri="{FF2B5EF4-FFF2-40B4-BE49-F238E27FC236}">
                  <a16:creationId xmlns:a16="http://schemas.microsoft.com/office/drawing/2014/main" id="{E989261F-4AE3-A951-3590-8C8427E221F5}"/>
                </a:ext>
              </a:extLst>
            </p:cNvPr>
            <p:cNvSpPr/>
            <p:nvPr/>
          </p:nvSpPr>
          <p:spPr>
            <a:xfrm>
              <a:off x="6094641" y="5837017"/>
              <a:ext cx="80957" cy="572547"/>
            </a:xfrm>
            <a:prstGeom prst="rightBrace">
              <a:avLst/>
            </a:prstGeom>
            <a:ln w="9525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864828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8380C-FB0C-6DFC-AD59-BBBBD79A8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98A43-1409-0EB6-D8E3-F61BE4086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D9E0-D98C-44A0-BA0F-5B9E98231B60}" type="datetime1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EE00B-81DA-328C-CAB5-216C7FF0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2A7CD1-ECB7-1D7D-D4D4-231ECC808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12</a:t>
            </a:r>
          </a:p>
        </p:txBody>
      </p:sp>
      <p:pic>
        <p:nvPicPr>
          <p:cNvPr id="16" name="Picture 15" descr="\documentclass{article}&#10;\usepackage{amsmath}&#10;\pagestyle{empty}&#10;\begin{document}&#10;\begin{equation} \tag{AC}&#10; \sum_{t\in\mathcal{T}} (a_{t,\omega}^D + a_{t,\omega}^B + a_{t,\omega}^G + e_{t,\omega}) \geq X \cdot \sum_{t\in\mathcal{T}} D_{t,\omega} \quad \forall \omega \in \Omega&#10;\end{equation}&#10;&#10;\end{document}" title="IguanaTex Picture Display">
            <a:extLst>
              <a:ext uri="{FF2B5EF4-FFF2-40B4-BE49-F238E27FC236}">
                <a16:creationId xmlns:a16="http://schemas.microsoft.com/office/drawing/2014/main" id="{A0C038C5-F43C-465C-BCCD-EDF62F4BA1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22" y="1706204"/>
            <a:ext cx="5942689" cy="459962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\begin{equation} \tag{HC}&#10; a_{t,\omega}^D + d_{t,\omega}^{RD} + e_{t,\omega} \geq X \cdot D_{t,\omega} \qquad \forall t \in T, \omega \in \Omega&#10;\end{equation}&#10;&#10;&#10;\end{document}" title="IguanaTex Picture Display">
            <a:extLst>
              <a:ext uri="{FF2B5EF4-FFF2-40B4-BE49-F238E27FC236}">
                <a16:creationId xmlns:a16="http://schemas.microsoft.com/office/drawing/2014/main" id="{CC81DB8E-0BC2-9D78-2A34-D01EC7CE76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21" y="2870574"/>
            <a:ext cx="5894100" cy="281257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&#10;\begin{equation} \tag{TC}&#10;g_{t,\omega}^{D} + d_{t,\omega}^{ND} - e_{t,\omega} \leq D_{t,\omega} (1-q_{t,\omega}) \qquad \forall t \in T, \, \forall \omega \in \Omega&#10;\end{equation}&#10;&#10;\begin{equation} \tag{TC}&#10; \frac{\sum_{t=1}^{T} q_{t,\omega}}{|T|} \geq X \qquad \forall \omega \in \Omega&#10;\end{equation}&#10;&#10;&#10;\end{document}" title="IguanaTex Picture Display">
            <a:extLst>
              <a:ext uri="{FF2B5EF4-FFF2-40B4-BE49-F238E27FC236}">
                <a16:creationId xmlns:a16="http://schemas.microsoft.com/office/drawing/2014/main" id="{F24FA4E6-4EAB-2606-2C91-9275461E96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69" y="3646501"/>
            <a:ext cx="5968472" cy="1118392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\begin{equation*}&#10; q_{t,\omega} = &#10; \begin{cases}&#10;  1, &amp; \text{if } g_{t,\omega}^D + d_{t,\omega}^{ND} - e_{t,\omega} \leq 0 \\&#10;  0, &amp; \text{otherwise}&#10; \end{cases}&#10;\end{equation*}&#10;&#10;\end{document}" title="IguanaTex Picture Display">
            <a:extLst>
              <a:ext uri="{FF2B5EF4-FFF2-40B4-BE49-F238E27FC236}">
                <a16:creationId xmlns:a16="http://schemas.microsoft.com/office/drawing/2014/main" id="{6D367970-2664-C478-10D5-28CAEBCE259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308" y="6119604"/>
            <a:ext cx="2479934" cy="47406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BAE981-3FEA-03C9-819D-2A4021CBEC90}"/>
              </a:ext>
            </a:extLst>
          </p:cNvPr>
          <p:cNvSpPr txBox="1"/>
          <p:nvPr/>
        </p:nvSpPr>
        <p:spPr>
          <a:xfrm>
            <a:off x="399892" y="2628781"/>
            <a:ext cx="2253739" cy="160043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0" dirty="0">
                <a:effectLst/>
                <a:latin typeface="Arial Narrow" panose="020B0606020202030204" pitchFamily="34" charset="0"/>
              </a:rPr>
              <a:t>24/7 Carbon-Free Energy </a:t>
            </a:r>
            <a:endParaRPr lang="en-US" sz="1400" dirty="0">
              <a:latin typeface="Arial Narrow" panose="020B0606020202030204" pitchFamily="34" charset="0"/>
            </a:endParaRPr>
          </a:p>
          <a:p>
            <a:r>
              <a:rPr lang="en-US" sz="1400" b="0" i="0" dirty="0">
                <a:effectLst/>
                <a:latin typeface="Arial Narrow" panose="020B0606020202030204" pitchFamily="34" charset="0"/>
              </a:rPr>
              <a:t>Matching electricity </a:t>
            </a:r>
            <a:r>
              <a:rPr lang="en-US" sz="14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demand</a:t>
            </a:r>
            <a:r>
              <a:rPr lang="en-US" sz="1400" b="0" i="0" dirty="0">
                <a:effectLst/>
                <a:latin typeface="Arial Narrow" panose="020B0606020202030204" pitchFamily="34" charset="0"/>
              </a:rPr>
              <a:t> with Carbon-Free Energy </a:t>
            </a:r>
            <a:r>
              <a:rPr lang="en-US" sz="14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generation</a:t>
            </a:r>
            <a:r>
              <a:rPr lang="en-US" sz="1400" b="0" i="0" dirty="0">
                <a:effectLst/>
                <a:latin typeface="Arial Narrow" panose="020B0606020202030204" pitchFamily="34" charset="0"/>
              </a:rPr>
              <a:t> in </a:t>
            </a:r>
            <a:r>
              <a:rPr lang="en-US" sz="14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each hour </a:t>
            </a:r>
            <a:r>
              <a:rPr lang="en-US" sz="1400" b="0" i="0" dirty="0">
                <a:effectLst/>
                <a:latin typeface="Arial Narrow" panose="020B0606020202030204" pitchFamily="34" charset="0"/>
              </a:rPr>
              <a:t>and on </a:t>
            </a:r>
            <a:r>
              <a:rPr lang="en-US" sz="14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each grid</a:t>
            </a:r>
            <a:r>
              <a:rPr lang="en-US" sz="1400" b="1" i="0" dirty="0">
                <a:effectLst/>
                <a:latin typeface="Arial Narrow" panose="020B0606020202030204" pitchFamily="34" charset="0"/>
              </a:rPr>
              <a:t> </a:t>
            </a:r>
            <a:r>
              <a:rPr lang="en-US" sz="1400" b="0" i="0" dirty="0">
                <a:effectLst/>
                <a:latin typeface="Arial Narrow" panose="020B0606020202030204" pitchFamily="34" charset="0"/>
              </a:rPr>
              <a:t>where demand occurs (ensuring they don’t emit in the first place). 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0C3AF8-1246-E0B3-7BF7-5EC712942B0D}"/>
              </a:ext>
            </a:extLst>
          </p:cNvPr>
          <p:cNvSpPr txBox="1"/>
          <p:nvPr/>
        </p:nvSpPr>
        <p:spPr>
          <a:xfrm>
            <a:off x="399892" y="1303917"/>
            <a:ext cx="2253739" cy="95410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b="1" i="0" dirty="0">
                <a:effectLst/>
                <a:latin typeface="Arial Narrow" panose="020B0606020202030204" pitchFamily="34" charset="0"/>
              </a:rPr>
              <a:t>100% Renewable Energy </a:t>
            </a:r>
            <a:r>
              <a:rPr lang="en-US" sz="1400" b="0" i="0" dirty="0">
                <a:effectLst/>
                <a:latin typeface="Arial Narrow" panose="020B0606020202030204" pitchFamily="34" charset="0"/>
              </a:rPr>
              <a:t> Organizations purchase enough renewable energy to match their 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annual</a:t>
            </a:r>
            <a:r>
              <a:rPr lang="en-US" sz="14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 electricity use.</a:t>
            </a:r>
            <a:endParaRPr lang="en-US" b="1" i="0" dirty="0">
              <a:solidFill>
                <a:schemeClr val="accent6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E5C413-7CFF-29E5-B22C-432C57566975}"/>
              </a:ext>
            </a:extLst>
          </p:cNvPr>
          <p:cNvSpPr txBox="1"/>
          <p:nvPr/>
        </p:nvSpPr>
        <p:spPr>
          <a:xfrm>
            <a:off x="4196975" y="5274165"/>
            <a:ext cx="3758971" cy="646331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If </a:t>
            </a:r>
            <a:r>
              <a:rPr lang="en-GB" i="1" dirty="0">
                <a:latin typeface="Arial Narrow" panose="020B0606020202030204" pitchFamily="34" charset="0"/>
                <a:cs typeface="Arial" panose="020B0604020202020204" pitchFamily="34" charset="0"/>
              </a:rPr>
              <a:t>X 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= 1, (TC) is equivalent to (HC)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If </a:t>
            </a:r>
            <a:r>
              <a:rPr lang="en-GB" i="1" dirty="0">
                <a:latin typeface="Arial Narrow" panose="020B0606020202030204" pitchFamily="34" charset="0"/>
                <a:cs typeface="Arial" panose="020B0604020202020204" pitchFamily="34" charset="0"/>
              </a:rPr>
              <a:t>X </a:t>
            </a:r>
            <a:r>
              <a:rPr lang="en-GB" dirty="0">
                <a:latin typeface="Arial Narrow" panose="020B0606020202030204" pitchFamily="34" charset="0"/>
                <a:cs typeface="Arial" panose="020B0604020202020204" pitchFamily="34" charset="0"/>
              </a:rPr>
              <a:t>≤ 1, (AC) is a relaxation of (HC)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52561-ECBA-AF2F-7FBC-5023EC954DD9}"/>
              </a:ext>
            </a:extLst>
          </p:cNvPr>
          <p:cNvSpPr txBox="1"/>
          <p:nvPr/>
        </p:nvSpPr>
        <p:spPr>
          <a:xfrm>
            <a:off x="3799304" y="1320943"/>
            <a:ext cx="481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total available PPA + total EACs ≥ X * total demand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01CDBD-B04C-E4D0-B1B8-E863C2C64BA5}"/>
              </a:ext>
            </a:extLst>
          </p:cNvPr>
          <p:cNvSpPr txBox="1"/>
          <p:nvPr/>
        </p:nvSpPr>
        <p:spPr>
          <a:xfrm>
            <a:off x="3799305" y="2483722"/>
            <a:ext cx="536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renewable used in satisfying demand ≥ X * demand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730CDA-9F5E-1F03-5B8C-9A7215EC6DA0}"/>
              </a:ext>
            </a:extLst>
          </p:cNvPr>
          <p:cNvSpPr txBox="1"/>
          <p:nvPr/>
        </p:nvSpPr>
        <p:spPr>
          <a:xfrm>
            <a:off x="3793619" y="3297554"/>
            <a:ext cx="350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fraction of fully renewable hours ≥ 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43111D-5116-268D-1794-F49608618E7D}"/>
              </a:ext>
            </a:extLst>
          </p:cNvPr>
          <p:cNvSpPr txBox="1"/>
          <p:nvPr/>
        </p:nvSpPr>
        <p:spPr>
          <a:xfrm>
            <a:off x="2536510" y="-27159"/>
            <a:ext cx="1456068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Two-Stage Problem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D4672D-E962-F183-400D-8EA02A06627C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Targets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E16601-B979-BB7A-1B9C-0AB8DF4B57DB}"/>
              </a:ext>
            </a:extLst>
          </p:cNvPr>
          <p:cNvSpPr txBox="1"/>
          <p:nvPr/>
        </p:nvSpPr>
        <p:spPr>
          <a:xfrm>
            <a:off x="10164281" y="1611693"/>
            <a:ext cx="1828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arrow" panose="020B0606020202030204" pitchFamily="34" charset="0"/>
              </a:rPr>
              <a:t>(average target)</a:t>
            </a:r>
            <a:endParaRPr lang="en-GB" sz="2000" dirty="0">
              <a:latin typeface="Arial Narrow" panose="020B0606020202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BB8E2A-1C05-6F96-6DE0-5FAB91FB0877}"/>
              </a:ext>
            </a:extLst>
          </p:cNvPr>
          <p:cNvSpPr txBox="1"/>
          <p:nvPr/>
        </p:nvSpPr>
        <p:spPr>
          <a:xfrm>
            <a:off x="10164281" y="2801727"/>
            <a:ext cx="1828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arrow" panose="020B0606020202030204" pitchFamily="34" charset="0"/>
              </a:rPr>
              <a:t>(hourly target)</a:t>
            </a:r>
            <a:endParaRPr lang="en-GB" sz="2000" dirty="0">
              <a:latin typeface="Arial Narrow" panose="020B06060202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FC3878-30EB-4305-862A-07C2B3E0F4DE}"/>
              </a:ext>
            </a:extLst>
          </p:cNvPr>
          <p:cNvSpPr txBox="1"/>
          <p:nvPr/>
        </p:nvSpPr>
        <p:spPr>
          <a:xfrm>
            <a:off x="10164281" y="3899709"/>
            <a:ext cx="1828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arrow" panose="020B0606020202030204" pitchFamily="34" charset="0"/>
              </a:rPr>
              <a:t>(temporal target)</a:t>
            </a:r>
            <a:endParaRPr lang="en-GB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507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11" grpId="0" animBg="1"/>
      <p:bldP spid="10" grpId="0"/>
      <p:bldP spid="10" grpId="1"/>
      <p:bldP spid="12" grpId="0"/>
      <p:bldP spid="12" grpId="1"/>
      <p:bldP spid="14" grpId="0"/>
      <p:bldP spid="14" grpId="1"/>
      <p:bldP spid="25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5F483-907E-5CD9-EC76-8D3BC7526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C51AA-D261-265B-0B9A-4B502E4F4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0DDB-46EA-4D6E-B715-1F2DE4BB45FA}" type="datetime1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94282-C7D6-03CD-6839-53F40350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E4C83-319C-60A5-C447-5ECA1E5AF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F107C1-9533-AB5E-F896-4D804CDF6A87}"/>
              </a:ext>
            </a:extLst>
          </p:cNvPr>
          <p:cNvSpPr txBox="1"/>
          <p:nvPr/>
        </p:nvSpPr>
        <p:spPr>
          <a:xfrm>
            <a:off x="992979" y="1690984"/>
            <a:ext cx="2162754" cy="36933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Narrow" panose="020B0606020202030204" pitchFamily="34" charset="0"/>
              </a:rPr>
              <a:t>Multi-year projections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5E73B9-EDA6-F7EA-E5FB-F54F92642ABC}"/>
              </a:ext>
            </a:extLst>
          </p:cNvPr>
          <p:cNvSpPr txBox="1"/>
          <p:nvPr/>
        </p:nvSpPr>
        <p:spPr>
          <a:xfrm>
            <a:off x="8900824" y="1690984"/>
            <a:ext cx="2162754" cy="36933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Narrow" panose="020B0606020202030204" pitchFamily="34" charset="0"/>
              </a:rPr>
              <a:t>Scenario construction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430F1A-C4E3-112B-B15D-010E59EE9881}"/>
              </a:ext>
            </a:extLst>
          </p:cNvPr>
          <p:cNvSpPr txBox="1"/>
          <p:nvPr/>
        </p:nvSpPr>
        <p:spPr>
          <a:xfrm>
            <a:off x="4995084" y="1690984"/>
            <a:ext cx="2162754" cy="36933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Narrow" panose="020B0606020202030204" pitchFamily="34" charset="0"/>
              </a:rPr>
              <a:t>Managing complexity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D3D9CE-AE1E-4717-A8AF-CD47A17D4C78}"/>
              </a:ext>
            </a:extLst>
          </p:cNvPr>
          <p:cNvSpPr txBox="1"/>
          <p:nvPr/>
        </p:nvSpPr>
        <p:spPr>
          <a:xfrm>
            <a:off x="886970" y="2060316"/>
            <a:ext cx="245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 Narrow" panose="020B0606020202030204" pitchFamily="34" charset="0"/>
              </a:rPr>
              <a:t>Long-term corporate PPAs and renewable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 Narrow" panose="020B0606020202030204" pitchFamily="34" charset="0"/>
              </a:rPr>
              <a:t>Uncertain demand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 Narrow" panose="020B0606020202030204" pitchFamily="34" charset="0"/>
              </a:rPr>
              <a:t>Geometric Brownian Motion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ADB2CB-1940-4658-C3B8-FE52DE57C787}"/>
              </a:ext>
            </a:extLst>
          </p:cNvPr>
          <p:cNvSpPr txBox="1"/>
          <p:nvPr/>
        </p:nvSpPr>
        <p:spPr>
          <a:xfrm>
            <a:off x="4850661" y="2089355"/>
            <a:ext cx="245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 Narrow" panose="020B0606020202030204" pitchFamily="34" charset="0"/>
              </a:rPr>
              <a:t>Full resolution year modelling-intractable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 Narrow" panose="020B0606020202030204" pitchFamily="34" charset="0"/>
              </a:rPr>
              <a:t>Sampling approaches, ensuring alignment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3829F5-FA2C-1266-2A34-7280DA69A335}"/>
              </a:ext>
            </a:extLst>
          </p:cNvPr>
          <p:cNvSpPr txBox="1"/>
          <p:nvPr/>
        </p:nvSpPr>
        <p:spPr>
          <a:xfrm>
            <a:off x="8814352" y="2088558"/>
            <a:ext cx="24529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 Narrow" panose="020B0606020202030204" pitchFamily="34" charset="0"/>
              </a:rPr>
              <a:t>Scale sampled weeks with GBM multipliers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 Narrow" panose="020B0606020202030204" pitchFamily="34" charset="0"/>
              </a:rPr>
              <a:t>Generate N synthetic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 Narrow" panose="020B0606020202030204" pitchFamily="34" charset="0"/>
              </a:rPr>
              <a:t>Sample N’ years out of the N years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D7C3BEC-0DB1-8CC7-36C2-DFAA12104E6E}"/>
              </a:ext>
            </a:extLst>
          </p:cNvPr>
          <p:cNvSpPr/>
          <p:nvPr/>
        </p:nvSpPr>
        <p:spPr>
          <a:xfrm>
            <a:off x="3300156" y="1828684"/>
            <a:ext cx="1550505" cy="103367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12464A1-F3D8-30E0-E364-3EA0C3F2776D}"/>
              </a:ext>
            </a:extLst>
          </p:cNvPr>
          <p:cNvSpPr/>
          <p:nvPr/>
        </p:nvSpPr>
        <p:spPr>
          <a:xfrm>
            <a:off x="7254078" y="1828684"/>
            <a:ext cx="1550505" cy="103367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DBE6F-257F-E819-012B-1332B64DF182}"/>
              </a:ext>
            </a:extLst>
          </p:cNvPr>
          <p:cNvSpPr txBox="1"/>
          <p:nvPr/>
        </p:nvSpPr>
        <p:spPr>
          <a:xfrm>
            <a:off x="3496586" y="4068566"/>
            <a:ext cx="5198828" cy="147732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 Narrow" panose="020B0606020202030204" pitchFamily="34" charset="0"/>
              </a:rPr>
              <a:t>Parameter selection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# generated years = 20 (~storage lifetime/PPA duration)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# selected years = 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# representative weeks/season = 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# scenarios = 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3566C3-4B5D-DB4A-891F-FAE35AEE6395}"/>
              </a:ext>
            </a:extLst>
          </p:cNvPr>
          <p:cNvSpPr txBox="1"/>
          <p:nvPr/>
        </p:nvSpPr>
        <p:spPr>
          <a:xfrm>
            <a:off x="8804583" y="4789225"/>
            <a:ext cx="2452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 Narrow" panose="020B0606020202030204" pitchFamily="34" charset="0"/>
              </a:rPr>
              <a:t>Different parameter combinations tried, aiming for computational efficiency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C307C-995A-C8DB-DD49-A317D8770E87}"/>
              </a:ext>
            </a:extLst>
          </p:cNvPr>
          <p:cNvSpPr txBox="1"/>
          <p:nvPr/>
        </p:nvSpPr>
        <p:spPr>
          <a:xfrm>
            <a:off x="4682181" y="-27159"/>
            <a:ext cx="1456068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Experimental Setup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809835-A022-28F2-BEBB-7E7DB2210E70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GBM-Based Scenario Generation Algorithm for Demand</a:t>
            </a:r>
          </a:p>
        </p:txBody>
      </p:sp>
    </p:spTree>
    <p:extLst>
      <p:ext uri="{BB962C8B-B14F-4D97-AF65-F5344CB8AC3E}">
        <p14:creationId xmlns:p14="http://schemas.microsoft.com/office/powerpoint/2010/main" val="619371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/>
      <p:bldP spid="39" grpId="0"/>
      <p:bldP spid="40" grpId="0"/>
      <p:bldP spid="7" grpId="0" animBg="1"/>
      <p:bldP spid="8" grpId="0" animBg="1"/>
      <p:bldP spid="9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84E0F-6306-5E22-C1F4-1D5D4E2ED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5C1869-7DB9-81DA-BDD7-208BDA3EA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7CAE-1A51-406F-9E45-11238298ACE1}" type="datetime1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9960C-E349-9D83-9969-AFE35CDE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B28BE-1591-A2C4-A1C7-589E05ACA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14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A391DD-1FB5-6881-9D3A-34AB52A1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92" y="1582895"/>
            <a:ext cx="4359672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B8CB38-AA85-B4CA-662F-A4F2BDAB9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725" y="1553897"/>
            <a:ext cx="4359673" cy="21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9B7343-6D0B-7F0F-EA7E-A3D7C6507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604" y="3983499"/>
            <a:ext cx="4364082" cy="21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020AC2-2C9C-D673-3B15-F345DA764B14}"/>
              </a:ext>
            </a:extLst>
          </p:cNvPr>
          <p:cNvSpPr txBox="1"/>
          <p:nvPr/>
        </p:nvSpPr>
        <p:spPr>
          <a:xfrm>
            <a:off x="1958325" y="1252539"/>
            <a:ext cx="1242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arrow" panose="020B0606020202030204" pitchFamily="34" charset="0"/>
              </a:rPr>
              <a:t>Manufacturing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3A88EB-2D5C-C6F3-4141-582B127A7608}"/>
              </a:ext>
            </a:extLst>
          </p:cNvPr>
          <p:cNvSpPr txBox="1"/>
          <p:nvPr/>
        </p:nvSpPr>
        <p:spPr>
          <a:xfrm>
            <a:off x="8791260" y="1215343"/>
            <a:ext cx="1560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arrow" panose="020B0606020202030204" pitchFamily="34" charset="0"/>
              </a:rPr>
              <a:t>Livestock Farming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BD83DE-BFB0-3512-4996-5F933D76B610}"/>
              </a:ext>
            </a:extLst>
          </p:cNvPr>
          <p:cNvSpPr txBox="1"/>
          <p:nvPr/>
        </p:nvSpPr>
        <p:spPr>
          <a:xfrm>
            <a:off x="5615772" y="3644945"/>
            <a:ext cx="1015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arrow" panose="020B0606020202030204" pitchFamily="34" charset="0"/>
              </a:rPr>
              <a:t>Education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3599D9-D7D8-E4BD-0EEB-3443DF596B0F}"/>
              </a:ext>
            </a:extLst>
          </p:cNvPr>
          <p:cNvSpPr txBox="1"/>
          <p:nvPr/>
        </p:nvSpPr>
        <p:spPr>
          <a:xfrm>
            <a:off x="4682181" y="-27159"/>
            <a:ext cx="1456068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Experimental Setup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DE2F79-B4C0-439C-9102-9216394881F8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Real Demand Profiles</a:t>
            </a:r>
          </a:p>
        </p:txBody>
      </p:sp>
    </p:spTree>
    <p:extLst>
      <p:ext uri="{BB962C8B-B14F-4D97-AF65-F5344CB8AC3E}">
        <p14:creationId xmlns:p14="http://schemas.microsoft.com/office/powerpoint/2010/main" val="3069469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F2E80-F0B8-88F5-6568-2577711F1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3989-C44D-43CD-B953-BDA32E717018}" type="datetime1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BA31A-ABD5-F585-FE27-8812BA0B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D1148-1E3E-9415-9BDA-E34599009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70BF1-C2C3-EE00-8C9A-4CA521669A5B}"/>
              </a:ext>
            </a:extLst>
          </p:cNvPr>
          <p:cNvSpPr txBox="1"/>
          <p:nvPr/>
        </p:nvSpPr>
        <p:spPr>
          <a:xfrm>
            <a:off x="399892" y="-27159"/>
            <a:ext cx="932454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Introduction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B9D8A4-9A3F-96EE-4426-4F08A99F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436" y="1362166"/>
            <a:ext cx="1013128" cy="1013128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3979D61-FE24-383B-84EA-6A101894FABC}"/>
              </a:ext>
            </a:extLst>
          </p:cNvPr>
          <p:cNvSpPr txBox="1">
            <a:spLocks/>
          </p:cNvSpPr>
          <p:nvPr/>
        </p:nvSpPr>
        <p:spPr>
          <a:xfrm>
            <a:off x="2501967" y="2765394"/>
            <a:ext cx="7242773" cy="101312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/>
              <a:t>UN Sustainable Development Goals #7</a:t>
            </a:r>
          </a:p>
          <a:p>
            <a:pPr marL="0" indent="0" algn="ctr">
              <a:buNone/>
            </a:pPr>
            <a:r>
              <a:rPr lang="en-GB" sz="1800" dirty="0"/>
              <a:t>“Ensure access to affordable, reliable, sustainable, and modern energy for all”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6EF594-12F0-424D-20E3-D64406EC3A42}"/>
              </a:ext>
            </a:extLst>
          </p:cNvPr>
          <p:cNvSpPr txBox="1"/>
          <p:nvPr/>
        </p:nvSpPr>
        <p:spPr>
          <a:xfrm>
            <a:off x="399892" y="416008"/>
            <a:ext cx="208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485578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DD1C9-05E3-7966-FF7A-E3BB9CE44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5FD5A-A570-4EC7-AB7F-1183110C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7CAE-1A51-406F-9E45-11238298ACE1}" type="datetime1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D4450-8616-2191-CF78-2E175BFF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670D7-94F6-0B2B-0124-EF46B2D90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15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BF2C35-6119-2F49-4FA3-4C6B48BD6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455" y="1942050"/>
            <a:ext cx="4364082" cy="21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D7B806-8D44-AF1B-E215-4CDB6822E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465" y="1942050"/>
            <a:ext cx="4364082" cy="21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369A9B-5ACC-4624-D838-C72EBD6E9D99}"/>
              </a:ext>
            </a:extLst>
          </p:cNvPr>
          <p:cNvSpPr txBox="1"/>
          <p:nvPr/>
        </p:nvSpPr>
        <p:spPr>
          <a:xfrm>
            <a:off x="8099559" y="1646047"/>
            <a:ext cx="1280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arrow" panose="020B0606020202030204" pitchFamily="34" charset="0"/>
              </a:rPr>
              <a:t>Peaky Profile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01793C-5622-7312-5500-247CB6A76789}"/>
              </a:ext>
            </a:extLst>
          </p:cNvPr>
          <p:cNvSpPr txBox="1"/>
          <p:nvPr/>
        </p:nvSpPr>
        <p:spPr>
          <a:xfrm>
            <a:off x="3297773" y="1646047"/>
            <a:ext cx="1232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 Narrow" panose="020B0606020202030204" pitchFamily="34" charset="0"/>
              </a:rPr>
              <a:t>Stable Profile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92BF5-D1EE-3EAB-95C1-58344D2C6B1A}"/>
              </a:ext>
            </a:extLst>
          </p:cNvPr>
          <p:cNvSpPr txBox="1"/>
          <p:nvPr/>
        </p:nvSpPr>
        <p:spPr>
          <a:xfrm>
            <a:off x="4682181" y="-27159"/>
            <a:ext cx="1456068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Experimental Setup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BBF214-9069-EA02-B344-D9C6E8B1F98F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Artificial Demand Profiles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D1CFD-7ED9-878A-692C-4A1753905EFF}"/>
              </a:ext>
            </a:extLst>
          </p:cNvPr>
          <p:cNvSpPr txBox="1"/>
          <p:nvPr/>
        </p:nvSpPr>
        <p:spPr>
          <a:xfrm>
            <a:off x="532690" y="5688674"/>
            <a:ext cx="620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*All profiles are scaled to the same total annual demand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DCE630-9DD2-9505-7359-AEC1C378781C}"/>
              </a:ext>
            </a:extLst>
          </p:cNvPr>
          <p:cNvSpPr txBox="1"/>
          <p:nvPr/>
        </p:nvSpPr>
        <p:spPr>
          <a:xfrm>
            <a:off x="558823" y="4561437"/>
            <a:ext cx="509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Uncertainty in </a:t>
            </a:r>
            <a:r>
              <a:rPr lang="en-GB" b="1" dirty="0">
                <a:solidFill>
                  <a:srgbClr val="3A923A"/>
                </a:solidFill>
                <a:latin typeface="Arial Narrow" panose="020B0606020202030204" pitchFamily="34" charset="0"/>
              </a:rPr>
              <a:t>stable</a:t>
            </a:r>
            <a:r>
              <a:rPr lang="en-GB" dirty="0">
                <a:latin typeface="Arial Narrow" panose="020B0606020202030204" pitchFamily="34" charset="0"/>
              </a:rPr>
              <a:t> profile: </a:t>
            </a:r>
            <a:r>
              <a:rPr lang="en-GB" b="1" dirty="0">
                <a:solidFill>
                  <a:srgbClr val="3A923A"/>
                </a:solidFill>
                <a:latin typeface="Arial Narrow" panose="020B0606020202030204" pitchFamily="34" charset="0"/>
              </a:rPr>
              <a:t>GBM</a:t>
            </a:r>
          </a:p>
          <a:p>
            <a:r>
              <a:rPr lang="en-GB" dirty="0">
                <a:latin typeface="Arial Narrow" panose="020B0606020202030204" pitchFamily="34" charset="0"/>
              </a:rPr>
              <a:t>Uncertainty in </a:t>
            </a:r>
            <a:r>
              <a:rPr lang="en-GB" b="1" dirty="0">
                <a:solidFill>
                  <a:srgbClr val="3A923A"/>
                </a:solidFill>
                <a:latin typeface="Arial Narrow" panose="020B0606020202030204" pitchFamily="34" charset="0"/>
              </a:rPr>
              <a:t>peaky</a:t>
            </a:r>
            <a:r>
              <a:rPr lang="en-GB" dirty="0">
                <a:latin typeface="Arial Narrow" panose="020B0606020202030204" pitchFamily="34" charset="0"/>
              </a:rPr>
              <a:t> profile: </a:t>
            </a:r>
            <a:r>
              <a:rPr lang="en-GB" b="1" dirty="0">
                <a:solidFill>
                  <a:srgbClr val="3A923A"/>
                </a:solidFill>
                <a:latin typeface="Arial Narrow" panose="020B0606020202030204" pitchFamily="34" charset="0"/>
              </a:rPr>
              <a:t>peak generation</a:t>
            </a:r>
          </a:p>
        </p:txBody>
      </p:sp>
    </p:spTree>
    <p:extLst>
      <p:ext uri="{BB962C8B-B14F-4D97-AF65-F5344CB8AC3E}">
        <p14:creationId xmlns:p14="http://schemas.microsoft.com/office/powerpoint/2010/main" val="34408131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1A817-7780-CC15-7BB0-91209D265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777AE-79D0-17C6-E38D-1186CFE9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B4E2-4D48-495E-8B92-C4647035285F}" type="datetime1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8CB99-C5C2-5719-3ACD-6809254F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896AD1-9499-1A44-F790-A5DD9DF56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736BCA-FE16-71DB-956E-D555DE233F51}"/>
              </a:ext>
            </a:extLst>
          </p:cNvPr>
          <p:cNvSpPr txBox="1"/>
          <p:nvPr/>
        </p:nvSpPr>
        <p:spPr>
          <a:xfrm>
            <a:off x="522405" y="5216772"/>
            <a:ext cx="441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Manufacturing representative of real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Solved with 2-hour time limit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62B60E5-8B99-0424-A201-BAAFB03AA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919" y="1144296"/>
            <a:ext cx="3592561" cy="21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B32FCB-46DB-5CEF-7E86-179CE4C23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05" y="1159969"/>
            <a:ext cx="3570248" cy="21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7455C2-36A7-3FA4-32E7-914EC0737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461" y="1219938"/>
            <a:ext cx="3565785" cy="216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37D342-D8A0-6308-F189-8520FC081F87}"/>
              </a:ext>
            </a:extLst>
          </p:cNvPr>
          <p:cNvSpPr txBox="1"/>
          <p:nvPr/>
        </p:nvSpPr>
        <p:spPr>
          <a:xfrm>
            <a:off x="1527504" y="3836690"/>
            <a:ext cx="5130297" cy="923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rial Narrow" panose="020B0606020202030204" pitchFamily="34" charset="0"/>
              </a:rPr>
              <a:t>Cost trend depends on demand shape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Stable: temporal &gt; average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Peaky: average &gt; temporal (temporal skips peak hours)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B41700-CA29-9BAA-E06B-94F48DC06151}"/>
              </a:ext>
            </a:extLst>
          </p:cNvPr>
          <p:cNvSpPr txBox="1"/>
          <p:nvPr/>
        </p:nvSpPr>
        <p:spPr>
          <a:xfrm>
            <a:off x="5591737" y="5216772"/>
            <a:ext cx="4629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Costs increase with higher compliance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 Narrow" panose="020B0606020202030204" pitchFamily="34" charset="0"/>
              </a:rPr>
              <a:t>Hourly compliance is consistently most expensive </a:t>
            </a:r>
            <a:r>
              <a:rPr lang="en-GB" dirty="0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GB" dirty="0">
                <a:latin typeface="Arial Narrow" panose="020B0606020202030204" pitchFamily="34" charset="0"/>
              </a:rPr>
              <a:t>(AC) is a relaxation of (HC)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E78A45-E9A7-4866-9705-323C71BF22D6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2307529" y="3319969"/>
            <a:ext cx="1785124" cy="516721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A542A2-6C69-4C87-CCDA-1046E06B71D1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flipH="1">
            <a:off x="4092653" y="3379938"/>
            <a:ext cx="2030701" cy="456752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C1229AC-A690-FEAC-6B64-3B34F2F3DD7E}"/>
              </a:ext>
            </a:extLst>
          </p:cNvPr>
          <p:cNvSpPr txBox="1"/>
          <p:nvPr/>
        </p:nvSpPr>
        <p:spPr>
          <a:xfrm>
            <a:off x="6999869" y="-27159"/>
            <a:ext cx="1456068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Numerical Results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9E881C-CA78-CC8A-9B0C-8AB13F2EC8D6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Costs vs. Compliance Levels</a:t>
            </a:r>
          </a:p>
        </p:txBody>
      </p:sp>
    </p:spTree>
    <p:extLst>
      <p:ext uri="{BB962C8B-B14F-4D97-AF65-F5344CB8AC3E}">
        <p14:creationId xmlns:p14="http://schemas.microsoft.com/office/powerpoint/2010/main" val="1128212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ABA35-C4A9-7044-33BE-AB0F9214E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854653-9951-2771-5732-1A61F0034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44E5-FB84-4E4C-B7ED-280B6FEEFCBA}" type="datetime1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DC223-0A51-CED1-297C-A2493499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8D9CB-C8B1-2590-9997-FE1AFECB4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6C4F09-3E57-1DA7-1263-5F9FA260A9C5}"/>
                  </a:ext>
                </a:extLst>
              </p:cNvPr>
              <p:cNvSpPr txBox="1"/>
              <p:nvPr/>
            </p:nvSpPr>
            <p:spPr>
              <a:xfrm>
                <a:off x="1009058" y="2044203"/>
                <a:ext cx="4550605" cy="289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renewable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upply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𝑊𝐺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𝑃𝑃𝐴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𝑃𝑃𝐴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6C4F09-3E57-1DA7-1263-5F9FA260A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58" y="2044203"/>
                <a:ext cx="4550605" cy="289182"/>
              </a:xfrm>
              <a:prstGeom prst="rect">
                <a:avLst/>
              </a:prstGeom>
              <a:blipFill>
                <a:blip r:embed="rId2"/>
                <a:stretch>
                  <a:fillRect l="-134" b="-2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155F2D-93C4-0B0D-6007-02FF753351D6}"/>
                  </a:ext>
                </a:extLst>
              </p:cNvPr>
              <p:cNvSpPr txBox="1"/>
              <p:nvPr/>
            </p:nvSpPr>
            <p:spPr>
              <a:xfrm>
                <a:off x="6532952" y="2033484"/>
                <a:ext cx="4550605" cy="3001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renewable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upply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𝑅𝐷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155F2D-93C4-0B0D-6007-02FF75335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952" y="2033484"/>
                <a:ext cx="4550605" cy="300147"/>
              </a:xfrm>
              <a:prstGeom prst="rect">
                <a:avLst/>
              </a:prstGeom>
              <a:blipFill>
                <a:blip r:embed="rId3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DF2119C-2AE7-F210-23D9-FD1A1BE4D5B4}"/>
              </a:ext>
            </a:extLst>
          </p:cNvPr>
          <p:cNvSpPr txBox="1"/>
          <p:nvPr/>
        </p:nvSpPr>
        <p:spPr>
          <a:xfrm>
            <a:off x="1752089" y="1672696"/>
            <a:ext cx="314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Capacity-based shape risk (X=1)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996B43-C24B-B243-DC80-02E2FFFBD008}"/>
              </a:ext>
            </a:extLst>
          </p:cNvPr>
          <p:cNvSpPr txBox="1"/>
          <p:nvPr/>
        </p:nvSpPr>
        <p:spPr>
          <a:xfrm>
            <a:off x="7076271" y="1672696"/>
            <a:ext cx="336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Utilization-based shape risk (X=1)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06712B-219F-3744-FE26-73D93C3FC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58" y="2405484"/>
            <a:ext cx="4352949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51FE51-954F-07DD-41B9-F2A0D36F7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125" y="2405484"/>
            <a:ext cx="4352949" cy="216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8D63AC-FA22-6DED-0BA3-49185CED86D1}"/>
              </a:ext>
            </a:extLst>
          </p:cNvPr>
          <p:cNvSpPr txBox="1"/>
          <p:nvPr/>
        </p:nvSpPr>
        <p:spPr>
          <a:xfrm>
            <a:off x="5490557" y="1638945"/>
            <a:ext cx="1140737" cy="369332"/>
          </a:xfrm>
          <a:prstGeom prst="rect">
            <a:avLst/>
          </a:prstGeom>
          <a:solidFill>
            <a:srgbClr val="E5F2E5"/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latin typeface="Arial Narrow" panose="020B0606020202030204" pitchFamily="34" charset="0"/>
              </a:rPr>
              <a:t>oversupply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4515BF-C480-7EE8-81D1-C59F81A58833}"/>
              </a:ext>
            </a:extLst>
          </p:cNvPr>
          <p:cNvSpPr txBox="1"/>
          <p:nvPr/>
        </p:nvSpPr>
        <p:spPr>
          <a:xfrm>
            <a:off x="8259039" y="4740467"/>
            <a:ext cx="1232778" cy="369332"/>
          </a:xfrm>
          <a:prstGeom prst="rect">
            <a:avLst/>
          </a:prstGeom>
          <a:solidFill>
            <a:srgbClr val="FFE3B2"/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latin typeface="Arial Narrow" panose="020B0606020202030204" pitchFamily="34" charset="0"/>
              </a:rPr>
              <a:t>undersupply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51E5BD-F6A2-FF3D-91FF-D4919CFF8D8D}"/>
              </a:ext>
            </a:extLst>
          </p:cNvPr>
          <p:cNvSpPr txBox="1"/>
          <p:nvPr/>
        </p:nvSpPr>
        <p:spPr>
          <a:xfrm>
            <a:off x="3525513" y="4740467"/>
            <a:ext cx="1232778" cy="369332"/>
          </a:xfrm>
          <a:prstGeom prst="rect">
            <a:avLst/>
          </a:prstGeom>
          <a:solidFill>
            <a:srgbClr val="FFB2B2"/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latin typeface="Arial Narrow" panose="020B0606020202030204" pitchFamily="34" charset="0"/>
              </a:rPr>
              <a:t>undersupply</a:t>
            </a: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458CD90C-3A71-BA16-46D1-995920F59F06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184732" y="3904460"/>
            <a:ext cx="1340781" cy="1020673"/>
          </a:xfrm>
          <a:prstGeom prst="curvedConnector3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14DB3035-4CDB-5510-4C7F-8253183F792F}"/>
              </a:ext>
            </a:extLst>
          </p:cNvPr>
          <p:cNvCxnSpPr>
            <a:cxnSpLocks/>
            <a:endCxn id="14" idx="2"/>
          </p:cNvCxnSpPr>
          <p:nvPr/>
        </p:nvCxnSpPr>
        <p:spPr>
          <a:xfrm rot="5400000" flipH="1" flipV="1">
            <a:off x="4905978" y="2061243"/>
            <a:ext cx="1207914" cy="1101982"/>
          </a:xfrm>
          <a:prstGeom prst="curvedConnector3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AEEC32BE-0D49-C53F-D402-6C8144D2A28E}"/>
              </a:ext>
            </a:extLst>
          </p:cNvPr>
          <p:cNvCxnSpPr>
            <a:cxnSpLocks/>
            <a:endCxn id="15" idx="0"/>
          </p:cNvCxnSpPr>
          <p:nvPr/>
        </p:nvCxnSpPr>
        <p:spPr>
          <a:xfrm rot="16200000" flipH="1">
            <a:off x="7996743" y="3861782"/>
            <a:ext cx="1140980" cy="616390"/>
          </a:xfrm>
          <a:prstGeom prst="curvedConnector3">
            <a:avLst>
              <a:gd name="adj1" fmla="val 50000"/>
            </a:avLst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8933EA7-2D84-B174-0844-4CF91B054D34}"/>
              </a:ext>
            </a:extLst>
          </p:cNvPr>
          <p:cNvSpPr txBox="1"/>
          <p:nvPr/>
        </p:nvSpPr>
        <p:spPr>
          <a:xfrm>
            <a:off x="6999869" y="-27159"/>
            <a:ext cx="1456068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Numerical Results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00F4BF-EDE2-4A4F-3105-B161518AAE70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Shape Risk</a:t>
            </a:r>
          </a:p>
        </p:txBody>
      </p:sp>
    </p:spTree>
    <p:extLst>
      <p:ext uri="{BB962C8B-B14F-4D97-AF65-F5344CB8AC3E}">
        <p14:creationId xmlns:p14="http://schemas.microsoft.com/office/powerpoint/2010/main" val="18447044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9335E-ABA1-F46F-A369-FF1544228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31DFC-1AAD-88E4-83AB-1025A014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6CF3-DAD1-4F64-B50E-205CDD5DAFB0}" type="datetime1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5CAEA-3A9B-7132-09F4-9A0BACC9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BA68A8-3187-E2D3-A2CB-B45F6B016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D88D03-77A5-714B-9AFB-9AAE31E6D817}"/>
              </a:ext>
            </a:extLst>
          </p:cNvPr>
          <p:cNvSpPr txBox="1"/>
          <p:nvPr/>
        </p:nvSpPr>
        <p:spPr>
          <a:xfrm>
            <a:off x="6999869" y="-27159"/>
            <a:ext cx="1456068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Numerical Results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9C4EB-7E20-4804-3255-16AC0C75EF90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Metrics Comparison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8E714C-A8B4-9B1C-B1F9-B62F1E482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6" y="1622085"/>
            <a:ext cx="3498843" cy="21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ACCC2F-A61E-DF32-B41B-AFD405C14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820" y="1592974"/>
            <a:ext cx="3498843" cy="216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7A014D-009B-6971-744E-F882AAB38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555" y="1622085"/>
            <a:ext cx="3498843" cy="216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45BCD97-6A2F-49FE-21A0-8B94A44C23D3}"/>
              </a:ext>
            </a:extLst>
          </p:cNvPr>
          <p:cNvSpPr txBox="1"/>
          <p:nvPr/>
        </p:nvSpPr>
        <p:spPr>
          <a:xfrm>
            <a:off x="1661992" y="3829207"/>
            <a:ext cx="1566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solidFill>
                  <a:srgbClr val="E1812C"/>
                </a:solidFill>
                <a:latin typeface="Arial Narrow" panose="020B0606020202030204" pitchFamily="34" charset="0"/>
              </a:rPr>
              <a:t>Hourly</a:t>
            </a:r>
            <a:r>
              <a:rPr lang="en-GB" dirty="0">
                <a:latin typeface="Arial Narrow" panose="020B0606020202030204" pitchFamily="34" charset="0"/>
              </a:rPr>
              <a:t> is more expensive than </a:t>
            </a:r>
            <a:r>
              <a:rPr lang="en-GB" b="1" dirty="0">
                <a:solidFill>
                  <a:srgbClr val="3A923A"/>
                </a:solidFill>
                <a:latin typeface="Arial Narrow" panose="020B0606020202030204" pitchFamily="34" charset="0"/>
              </a:rPr>
              <a:t>temporal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283EE4-3E77-B4BB-7595-96AD4CF021B8}"/>
              </a:ext>
            </a:extLst>
          </p:cNvPr>
          <p:cNvSpPr/>
          <p:nvPr/>
        </p:nvSpPr>
        <p:spPr>
          <a:xfrm>
            <a:off x="1982707" y="2913073"/>
            <a:ext cx="92520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A2CBFF-DB98-FC70-D9DD-098E74B92BD1}"/>
              </a:ext>
            </a:extLst>
          </p:cNvPr>
          <p:cNvSpPr txBox="1"/>
          <p:nvPr/>
        </p:nvSpPr>
        <p:spPr>
          <a:xfrm>
            <a:off x="9248802" y="3788655"/>
            <a:ext cx="1884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solidFill>
                  <a:srgbClr val="3A923A"/>
                </a:solidFill>
                <a:latin typeface="Arial Narrow" panose="020B0606020202030204" pitchFamily="34" charset="0"/>
              </a:rPr>
              <a:t>Temporal </a:t>
            </a:r>
            <a:r>
              <a:rPr lang="en-GB" dirty="0">
                <a:latin typeface="Arial Narrow" panose="020B0606020202030204" pitchFamily="34" charset="0"/>
              </a:rPr>
              <a:t>has more utilization shape risk than </a:t>
            </a:r>
            <a:r>
              <a:rPr lang="en-GB" b="1" dirty="0">
                <a:solidFill>
                  <a:srgbClr val="E1812C"/>
                </a:solidFill>
                <a:latin typeface="Arial Narrow" panose="020B0606020202030204" pitchFamily="34" charset="0"/>
              </a:rPr>
              <a:t>hourly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800EC1-C492-2C5C-3EE1-37A5305DD678}"/>
              </a:ext>
            </a:extLst>
          </p:cNvPr>
          <p:cNvSpPr/>
          <p:nvPr/>
        </p:nvSpPr>
        <p:spPr>
          <a:xfrm>
            <a:off x="9642293" y="2664239"/>
            <a:ext cx="1098000" cy="109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4D50C3-9A10-840B-3DCC-725C955D29B2}"/>
              </a:ext>
            </a:extLst>
          </p:cNvPr>
          <p:cNvSpPr txBox="1"/>
          <p:nvPr/>
        </p:nvSpPr>
        <p:spPr>
          <a:xfrm>
            <a:off x="5229721" y="5032466"/>
            <a:ext cx="2119873" cy="369332"/>
          </a:xfrm>
          <a:prstGeom prst="rect">
            <a:avLst/>
          </a:prstGeom>
          <a:ln w="19050">
            <a:solidFill>
              <a:srgbClr val="3A923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Cost vs. risk trade-off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9F5320AA-7FE1-F1E1-6638-4F294834A713}"/>
              </a:ext>
            </a:extLst>
          </p:cNvPr>
          <p:cNvCxnSpPr>
            <a:stCxn id="22" idx="2"/>
            <a:endCxn id="29" idx="1"/>
          </p:cNvCxnSpPr>
          <p:nvPr/>
        </p:nvCxnSpPr>
        <p:spPr>
          <a:xfrm rot="16200000" flipH="1">
            <a:off x="3605217" y="3592627"/>
            <a:ext cx="464595" cy="2784414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CCC5E3C6-0E82-37F6-4E09-84339DAC574E}"/>
              </a:ext>
            </a:extLst>
          </p:cNvPr>
          <p:cNvCxnSpPr>
            <a:cxnSpLocks/>
            <a:stCxn id="25" idx="2"/>
            <a:endCxn id="29" idx="3"/>
          </p:cNvCxnSpPr>
          <p:nvPr/>
        </p:nvCxnSpPr>
        <p:spPr>
          <a:xfrm rot="5400000">
            <a:off x="8517871" y="3543709"/>
            <a:ext cx="505147" cy="2841699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3995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5" grpId="0"/>
      <p:bldP spid="27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24CE17AA-BC2F-4247-AFD2-BC6672BAA8F4}"/>
              </a:ext>
            </a:extLst>
          </p:cNvPr>
          <p:cNvGrpSpPr/>
          <p:nvPr/>
        </p:nvGrpSpPr>
        <p:grpSpPr>
          <a:xfrm>
            <a:off x="3653519" y="3769326"/>
            <a:ext cx="2873759" cy="1590271"/>
            <a:chOff x="4772666" y="3620060"/>
            <a:chExt cx="2873759" cy="15902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F142D9-48A2-0A86-4019-B22AC98773D0}"/>
                </a:ext>
              </a:extLst>
            </p:cNvPr>
            <p:cNvSpPr txBox="1"/>
            <p:nvPr/>
          </p:nvSpPr>
          <p:spPr>
            <a:xfrm>
              <a:off x="5058982" y="3882308"/>
              <a:ext cx="2587443" cy="132802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GBM-based scenario generation </a:t>
              </a:r>
              <a:r>
                <a:rPr lang="en-GB" dirty="0">
                  <a:latin typeface="Arial Narrow" panose="020B0606020202030204" pitchFamily="34" charset="0"/>
                </a:rPr>
                <a:t>algorithm to represent </a:t>
              </a:r>
              <a:r>
                <a:rPr lang="en-GB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stochasticity </a:t>
              </a:r>
              <a:r>
                <a:rPr lang="en-GB" dirty="0">
                  <a:latin typeface="Arial Narrow" panose="020B0606020202030204" pitchFamily="34" charset="0"/>
                </a:rPr>
                <a:t>in</a:t>
              </a:r>
              <a:r>
                <a:rPr lang="en-GB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 demand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2AD2606-A494-93BD-C97D-B8CE11B703C8}"/>
                </a:ext>
              </a:extLst>
            </p:cNvPr>
            <p:cNvGrpSpPr/>
            <p:nvPr/>
          </p:nvGrpSpPr>
          <p:grpSpPr>
            <a:xfrm>
              <a:off x="4772666" y="3620060"/>
              <a:ext cx="572632" cy="572632"/>
              <a:chOff x="765511" y="996428"/>
              <a:chExt cx="572632" cy="572632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EF4072B-42D8-F86B-96D5-320156AFEED1}"/>
                  </a:ext>
                </a:extLst>
              </p:cNvPr>
              <p:cNvSpPr/>
              <p:nvPr/>
            </p:nvSpPr>
            <p:spPr>
              <a:xfrm>
                <a:off x="765511" y="996428"/>
                <a:ext cx="572632" cy="572632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4" name="Graphic 13" descr="Bar chart with solid fill">
                <a:extLst>
                  <a:ext uri="{FF2B5EF4-FFF2-40B4-BE49-F238E27FC236}">
                    <a16:creationId xmlns:a16="http://schemas.microsoft.com/office/drawing/2014/main" id="{ED247C06-5E05-6BDA-93E1-C209005AC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0856" y="1051773"/>
                <a:ext cx="461943" cy="461943"/>
              </a:xfrm>
              <a:prstGeom prst="rect">
                <a:avLst/>
              </a:prstGeom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D21294-74E8-AD75-A8B8-DC38395E6955}"/>
              </a:ext>
            </a:extLst>
          </p:cNvPr>
          <p:cNvGrpSpPr/>
          <p:nvPr/>
        </p:nvGrpSpPr>
        <p:grpSpPr>
          <a:xfrm>
            <a:off x="709619" y="2364328"/>
            <a:ext cx="2826784" cy="1255902"/>
            <a:chOff x="1141338" y="2797635"/>
            <a:chExt cx="2826784" cy="125590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9DBCDF-B6AA-E9E7-9C23-A1C2D6B223AD}"/>
                </a:ext>
              </a:extLst>
            </p:cNvPr>
            <p:cNvSpPr txBox="1"/>
            <p:nvPr/>
          </p:nvSpPr>
          <p:spPr>
            <a:xfrm>
              <a:off x="1380678" y="3031981"/>
              <a:ext cx="2587444" cy="10215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Average, hourly </a:t>
              </a:r>
              <a:r>
                <a:rPr lang="en-GB" dirty="0">
                  <a:latin typeface="Arial Narrow" panose="020B0606020202030204" pitchFamily="34" charset="0"/>
                </a:rPr>
                <a:t>and </a:t>
              </a:r>
              <a:r>
                <a:rPr lang="en-GB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temporal</a:t>
              </a:r>
              <a:r>
                <a:rPr lang="en-GB" dirty="0">
                  <a:latin typeface="Arial Narrow" panose="020B0606020202030204" pitchFamily="34" charset="0"/>
                </a:rPr>
                <a:t> target compared across different </a:t>
              </a:r>
              <a:r>
                <a:rPr lang="en-GB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profiles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DC88BFC-5713-8E44-F336-0DD8D5F5FEA4}"/>
                </a:ext>
              </a:extLst>
            </p:cNvPr>
            <p:cNvGrpSpPr/>
            <p:nvPr/>
          </p:nvGrpSpPr>
          <p:grpSpPr>
            <a:xfrm>
              <a:off x="1141338" y="2797635"/>
              <a:ext cx="572632" cy="572632"/>
              <a:chOff x="627086" y="751234"/>
              <a:chExt cx="572632" cy="572632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00CB992-F7E7-66C7-DE70-B2A75B0B8C10}"/>
                  </a:ext>
                </a:extLst>
              </p:cNvPr>
              <p:cNvSpPr/>
              <p:nvPr/>
            </p:nvSpPr>
            <p:spPr>
              <a:xfrm>
                <a:off x="627086" y="751234"/>
                <a:ext cx="572632" cy="572632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19" name="Graphic 18" descr="Bullseye with solid fill">
                <a:extLst>
                  <a:ext uri="{FF2B5EF4-FFF2-40B4-BE49-F238E27FC236}">
                    <a16:creationId xmlns:a16="http://schemas.microsoft.com/office/drawing/2014/main" id="{4E431713-8886-0860-D5AD-73AE1697DF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72455" y="796603"/>
                <a:ext cx="481894" cy="481894"/>
              </a:xfrm>
              <a:prstGeom prst="rect">
                <a:avLst/>
              </a:prstGeom>
            </p:spPr>
          </p:pic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83B11B-2D5B-4AAF-CE38-A280EB3BF4DC}"/>
              </a:ext>
            </a:extLst>
          </p:cNvPr>
          <p:cNvGrpSpPr/>
          <p:nvPr/>
        </p:nvGrpSpPr>
        <p:grpSpPr>
          <a:xfrm>
            <a:off x="5664723" y="2146875"/>
            <a:ext cx="2873759" cy="1282125"/>
            <a:chOff x="8164653" y="2797635"/>
            <a:chExt cx="2873759" cy="128212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5C7B07-3E45-1C5F-D99C-0761C3847E59}"/>
                </a:ext>
              </a:extLst>
            </p:cNvPr>
            <p:cNvSpPr txBox="1"/>
            <p:nvPr/>
          </p:nvSpPr>
          <p:spPr>
            <a:xfrm>
              <a:off x="8450969" y="3058204"/>
              <a:ext cx="2587443" cy="10215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Demand shape </a:t>
              </a:r>
              <a:r>
                <a:rPr lang="en-GB" dirty="0">
                  <a:latin typeface="Arial Narrow" panose="020B0606020202030204" pitchFamily="34" charset="0"/>
                </a:rPr>
                <a:t>matters when choosing a renewable target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E5DE430-417A-E633-4442-322A63236EFE}"/>
                </a:ext>
              </a:extLst>
            </p:cNvPr>
            <p:cNvGrpSpPr/>
            <p:nvPr/>
          </p:nvGrpSpPr>
          <p:grpSpPr>
            <a:xfrm>
              <a:off x="8164653" y="2797635"/>
              <a:ext cx="572632" cy="572632"/>
              <a:chOff x="1282799" y="827040"/>
              <a:chExt cx="572632" cy="572632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8A304B3-DA7C-3383-7F9B-0A86AC08420B}"/>
                  </a:ext>
                </a:extLst>
              </p:cNvPr>
              <p:cNvSpPr/>
              <p:nvPr/>
            </p:nvSpPr>
            <p:spPr>
              <a:xfrm>
                <a:off x="1282799" y="827040"/>
                <a:ext cx="572632" cy="572632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5" name="Graphic 24" descr="Money with solid fill">
                <a:extLst>
                  <a:ext uri="{FF2B5EF4-FFF2-40B4-BE49-F238E27FC236}">
                    <a16:creationId xmlns:a16="http://schemas.microsoft.com/office/drawing/2014/main" id="{CEDEDBF2-55B8-8ADA-DBE9-780DAB7B1F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374114" y="918355"/>
                <a:ext cx="390001" cy="390001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C74BE6-C772-6B9D-F2DA-ABE066A3E2E1}"/>
              </a:ext>
            </a:extLst>
          </p:cNvPr>
          <p:cNvSpPr txBox="1"/>
          <p:nvPr/>
        </p:nvSpPr>
        <p:spPr>
          <a:xfrm>
            <a:off x="9598215" y="-27159"/>
            <a:ext cx="1456068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Conclusions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91DD2D-2B6E-F33D-CB9D-8D59549E9F97}"/>
              </a:ext>
            </a:extLst>
          </p:cNvPr>
          <p:cNvGrpSpPr/>
          <p:nvPr/>
        </p:nvGrpSpPr>
        <p:grpSpPr>
          <a:xfrm>
            <a:off x="8538482" y="3828184"/>
            <a:ext cx="2873759" cy="1282125"/>
            <a:chOff x="8164653" y="2797635"/>
            <a:chExt cx="2873759" cy="128212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5D1FD6-5328-DA68-C4F6-F527BB3749EC}"/>
                </a:ext>
              </a:extLst>
            </p:cNvPr>
            <p:cNvSpPr txBox="1"/>
            <p:nvPr/>
          </p:nvSpPr>
          <p:spPr>
            <a:xfrm>
              <a:off x="8450969" y="3058204"/>
              <a:ext cx="2587443" cy="10215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 Narrow" panose="020B0606020202030204" pitchFamily="34" charset="0"/>
                </a:rPr>
                <a:t>There is a</a:t>
              </a:r>
              <a:r>
                <a:rPr lang="en-GB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 trade-off </a:t>
              </a:r>
              <a:r>
                <a:rPr lang="en-GB" dirty="0">
                  <a:latin typeface="Arial Narrow" panose="020B0606020202030204" pitchFamily="34" charset="0"/>
                </a:rPr>
                <a:t>between</a:t>
              </a:r>
              <a:r>
                <a:rPr lang="en-GB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 cost efficiency </a:t>
              </a:r>
              <a:r>
                <a:rPr lang="en-GB" dirty="0">
                  <a:latin typeface="Arial Narrow" panose="020B0606020202030204" pitchFamily="34" charset="0"/>
                </a:rPr>
                <a:t>and</a:t>
              </a:r>
              <a:r>
                <a:rPr lang="en-GB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 risk </a:t>
              </a:r>
              <a:endParaRPr lang="en-GB" dirty="0">
                <a:latin typeface="Arial Narrow" panose="020B060602020203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CEE746B-5EED-9A94-ACE4-02F30CCD7119}"/>
                </a:ext>
              </a:extLst>
            </p:cNvPr>
            <p:cNvGrpSpPr/>
            <p:nvPr/>
          </p:nvGrpSpPr>
          <p:grpSpPr>
            <a:xfrm>
              <a:off x="8164653" y="2797635"/>
              <a:ext cx="572632" cy="572632"/>
              <a:chOff x="1282799" y="827040"/>
              <a:chExt cx="572632" cy="57263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7B4A5E4-8BF6-110A-8D16-0CA420F230B1}"/>
                  </a:ext>
                </a:extLst>
              </p:cNvPr>
              <p:cNvSpPr/>
              <p:nvPr/>
            </p:nvSpPr>
            <p:spPr>
              <a:xfrm>
                <a:off x="1282799" y="827040"/>
                <a:ext cx="572632" cy="572632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9" name="Graphic 38" descr="Money with solid fill">
                <a:extLst>
                  <a:ext uri="{FF2B5EF4-FFF2-40B4-BE49-F238E27FC236}">
                    <a16:creationId xmlns:a16="http://schemas.microsoft.com/office/drawing/2014/main" id="{519A9FCA-CD25-D67C-16D3-45F13722E7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374114" y="918355"/>
                <a:ext cx="390001" cy="390001"/>
              </a:xfrm>
              <a:prstGeom prst="rect">
                <a:avLst/>
              </a:prstGeom>
            </p:spPr>
          </p:pic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38FE966-0C03-233B-E6E1-B0B29CDB7779}"/>
              </a:ext>
            </a:extLst>
          </p:cNvPr>
          <p:cNvSpPr txBox="1"/>
          <p:nvPr/>
        </p:nvSpPr>
        <p:spPr>
          <a:xfrm>
            <a:off x="0" y="626239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Conclusions</a:t>
            </a:r>
          </a:p>
        </p:txBody>
      </p:sp>
      <p:pic>
        <p:nvPicPr>
          <p:cNvPr id="41" name="Picture 2" descr="University of Twente (UT) | Research University in Enschede | The  Netherlands">
            <a:extLst>
              <a:ext uri="{FF2B5EF4-FFF2-40B4-BE49-F238E27FC236}">
                <a16:creationId xmlns:a16="http://schemas.microsoft.com/office/drawing/2014/main" id="{144EB1F7-6E6A-FAE2-93A9-2ABC915D0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47" y="6409422"/>
            <a:ext cx="932953" cy="46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32E2E98-E7D0-6B81-B3E2-BE64EEDA77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17" y="6409422"/>
            <a:ext cx="795483" cy="373877"/>
          </a:xfrm>
          <a:prstGeom prst="rect">
            <a:avLst/>
          </a:prstGeom>
        </p:spPr>
      </p:pic>
      <p:sp>
        <p:nvSpPr>
          <p:cNvPr id="44" name="Slide Number Placeholder 4">
            <a:extLst>
              <a:ext uri="{FF2B5EF4-FFF2-40B4-BE49-F238E27FC236}">
                <a16:creationId xmlns:a16="http://schemas.microsoft.com/office/drawing/2014/main" id="{DEEBE0BD-D360-563E-5BFC-13F9073E1005}"/>
              </a:ext>
            </a:extLst>
          </p:cNvPr>
          <p:cNvSpPr txBox="1">
            <a:spLocks/>
          </p:cNvSpPr>
          <p:nvPr/>
        </p:nvSpPr>
        <p:spPr>
          <a:xfrm>
            <a:off x="11003043" y="6596360"/>
            <a:ext cx="409198" cy="3738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22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96A8DB-B83C-D2E1-58AC-F3FF54866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B2F81F-DBBA-C14F-249C-0ADE2AB3282A}"/>
              </a:ext>
            </a:extLst>
          </p:cNvPr>
          <p:cNvSpPr txBox="1"/>
          <p:nvPr/>
        </p:nvSpPr>
        <p:spPr>
          <a:xfrm>
            <a:off x="0" y="1111568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Conclusions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7CED0C-152B-E046-A87B-5B745D7FFD85}"/>
              </a:ext>
            </a:extLst>
          </p:cNvPr>
          <p:cNvSpPr txBox="1"/>
          <p:nvPr/>
        </p:nvSpPr>
        <p:spPr>
          <a:xfrm>
            <a:off x="5371722" y="2204497"/>
            <a:ext cx="144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 Narrow" panose="020B0606020202030204" pitchFamily="34" charset="0"/>
              </a:rPr>
              <a:t>Next Steps</a:t>
            </a: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8F17630D-F36B-C20A-6D24-53E879FDB055}"/>
              </a:ext>
            </a:extLst>
          </p:cNvPr>
          <p:cNvSpPr/>
          <p:nvPr/>
        </p:nvSpPr>
        <p:spPr>
          <a:xfrm>
            <a:off x="6095999" y="3460216"/>
            <a:ext cx="2607397" cy="878186"/>
          </a:xfrm>
          <a:prstGeom prst="chevron">
            <a:avLst/>
          </a:prstGeom>
          <a:solidFill>
            <a:srgbClr val="E5F2E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Compare across 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all demand profiles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77BCCEB2-B90C-D75B-D69D-0D0A92E92BC9}"/>
              </a:ext>
            </a:extLst>
          </p:cNvPr>
          <p:cNvSpPr/>
          <p:nvPr/>
        </p:nvSpPr>
        <p:spPr>
          <a:xfrm>
            <a:off x="3667468" y="3468236"/>
            <a:ext cx="2607397" cy="870166"/>
          </a:xfrm>
          <a:prstGeom prst="chevron">
            <a:avLst/>
          </a:prstGeom>
          <a:solidFill>
            <a:srgbClr val="E5F2E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Analyze cases with and without 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storage</a:t>
            </a:r>
          </a:p>
        </p:txBody>
      </p: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936CDE89-1D8F-AAE1-9900-64CDA1C07A7D}"/>
              </a:ext>
            </a:extLst>
          </p:cNvPr>
          <p:cNvSpPr/>
          <p:nvPr/>
        </p:nvSpPr>
        <p:spPr>
          <a:xfrm>
            <a:off x="1290086" y="3460216"/>
            <a:ext cx="2607397" cy="878186"/>
          </a:xfrm>
          <a:prstGeom prst="chevron">
            <a:avLst/>
          </a:prstGeom>
          <a:solidFill>
            <a:srgbClr val="E5F2E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Incorporate 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volume risk </a:t>
            </a:r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7BF5D297-406A-2070-5CD8-F1CF2CFDE8AB}"/>
              </a:ext>
            </a:extLst>
          </p:cNvPr>
          <p:cNvSpPr/>
          <p:nvPr/>
        </p:nvSpPr>
        <p:spPr>
          <a:xfrm>
            <a:off x="8473381" y="3468236"/>
            <a:ext cx="2607397" cy="886206"/>
          </a:xfrm>
          <a:prstGeom prst="chevron">
            <a:avLst/>
          </a:prstGeom>
          <a:solidFill>
            <a:srgbClr val="E5F2E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Perform 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sensitivity analysis 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on key 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parameters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DC4E45-1B3F-FBBB-B3F4-F35C9F6E4780}"/>
              </a:ext>
            </a:extLst>
          </p:cNvPr>
          <p:cNvSpPr txBox="1"/>
          <p:nvPr/>
        </p:nvSpPr>
        <p:spPr>
          <a:xfrm>
            <a:off x="9598215" y="-27159"/>
            <a:ext cx="1456068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Conclusions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University of Twente (UT) | Research University in Enschede | The  Netherlands">
            <a:extLst>
              <a:ext uri="{FF2B5EF4-FFF2-40B4-BE49-F238E27FC236}">
                <a16:creationId xmlns:a16="http://schemas.microsoft.com/office/drawing/2014/main" id="{47500A40-F63C-1107-B7D4-84D1D138B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47" y="6409422"/>
            <a:ext cx="932953" cy="46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CD4ABE-8EE7-4451-29F5-7C61EC685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7" y="6409422"/>
            <a:ext cx="795483" cy="373877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BA82164-08E9-AAB8-CCF9-EABF50B7B462}"/>
              </a:ext>
            </a:extLst>
          </p:cNvPr>
          <p:cNvSpPr txBox="1">
            <a:spLocks/>
          </p:cNvSpPr>
          <p:nvPr/>
        </p:nvSpPr>
        <p:spPr>
          <a:xfrm>
            <a:off x="11003043" y="6596360"/>
            <a:ext cx="409198" cy="3738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41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627D03B-9D7A-7FD3-6164-066B3175B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206" y="1196155"/>
            <a:ext cx="8700654" cy="59111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8FA3F6-6CCD-60A0-F9B3-9C82443FF41F}"/>
              </a:ext>
            </a:extLst>
          </p:cNvPr>
          <p:cNvSpPr/>
          <p:nvPr/>
        </p:nvSpPr>
        <p:spPr>
          <a:xfrm>
            <a:off x="-225287" y="8026"/>
            <a:ext cx="12642573" cy="1208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20255-E09C-02AD-8B16-EFC9FC14F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7054" y="167577"/>
            <a:ext cx="6096283" cy="89617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A00A5-DE66-8BB5-5CCE-6E8BCBA33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6812" y="2124313"/>
            <a:ext cx="2954931" cy="165576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3000" b="1" dirty="0">
                <a:latin typeface="Arial Narrow" panose="020B0606020202030204" pitchFamily="34" charset="0"/>
              </a:rPr>
              <a:t>Gülin Yurter</a:t>
            </a:r>
            <a:endParaRPr lang="en-GB" b="1" dirty="0">
              <a:latin typeface="Arial Narrow" panose="020B0606020202030204" pitchFamily="34" charset="0"/>
            </a:endParaRPr>
          </a:p>
          <a:p>
            <a:pPr algn="just"/>
            <a:r>
              <a:rPr lang="en-GB" i="1" dirty="0">
                <a:latin typeface="Arial Narrow" panose="020B0606020202030204" pitchFamily="34" charset="0"/>
              </a:rPr>
              <a:t>PhD Student</a:t>
            </a:r>
          </a:p>
          <a:p>
            <a:pPr algn="just"/>
            <a:endParaRPr lang="en-GB" i="1" dirty="0">
              <a:latin typeface="Arial Narrow" panose="020B0606020202030204" pitchFamily="34" charset="0"/>
            </a:endParaRPr>
          </a:p>
          <a:p>
            <a:pPr algn="just"/>
            <a:r>
              <a:rPr lang="en-GB" sz="2200" i="1" dirty="0">
                <a:latin typeface="Arial Narrow" panose="020B0606020202030204" pitchFamily="34" charset="0"/>
              </a:rPr>
              <a:t>gulin.yurter@utwente.nl</a:t>
            </a:r>
          </a:p>
        </p:txBody>
      </p:sp>
      <p:pic>
        <p:nvPicPr>
          <p:cNvPr id="7" name="Picture 2" descr="University of Twente (UT) | Research University in Enschede | The  Netherlands">
            <a:extLst>
              <a:ext uri="{FF2B5EF4-FFF2-40B4-BE49-F238E27FC236}">
                <a16:creationId xmlns:a16="http://schemas.microsoft.com/office/drawing/2014/main" id="{73802C9F-2553-F5BB-9A5D-4532B5FE3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47" y="6409422"/>
            <a:ext cx="932953" cy="46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22C73A-BC34-AF46-6B3E-D9F689262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7" y="6409422"/>
            <a:ext cx="795483" cy="373877"/>
          </a:xfrm>
          <a:prstGeom prst="rect">
            <a:avLst/>
          </a:prstGeom>
        </p:spPr>
      </p:pic>
      <p:pic>
        <p:nvPicPr>
          <p:cNvPr id="11" name="Picture 10" descr="A qr code with a star in the middle&#10;&#10;AI-generated content may be incorrect.">
            <a:extLst>
              <a:ext uri="{FF2B5EF4-FFF2-40B4-BE49-F238E27FC236}">
                <a16:creationId xmlns:a16="http://schemas.microsoft.com/office/drawing/2014/main" id="{DF6C7043-BC6C-FAB6-51B8-C8BF951E2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3" y="2132665"/>
            <a:ext cx="1655762" cy="165576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99FD18-2241-3331-DFA0-0B996285BEEC}"/>
              </a:ext>
            </a:extLst>
          </p:cNvPr>
          <p:cNvSpPr/>
          <p:nvPr/>
        </p:nvSpPr>
        <p:spPr>
          <a:xfrm>
            <a:off x="526473" y="1969697"/>
            <a:ext cx="1921163" cy="196499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11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4B677-EC4C-3133-17D1-79FD92462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3345DB-E9CE-140A-D5DA-D11CAC32B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B229-CDF8-471D-8465-CA5E18A6A76C}" type="datetime1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A307F-61B5-14E7-6852-C672BC0E4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5D710-0B9B-70F4-8BA1-020E395D7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App-1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D52264-005B-16DD-FEC7-FF50CD999A80}"/>
              </a:ext>
            </a:extLst>
          </p:cNvPr>
          <p:cNvGrpSpPr/>
          <p:nvPr/>
        </p:nvGrpSpPr>
        <p:grpSpPr>
          <a:xfrm>
            <a:off x="630809" y="1343982"/>
            <a:ext cx="10513612" cy="4428262"/>
            <a:chOff x="650018" y="1273288"/>
            <a:chExt cx="10513612" cy="44282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4E1A98-0974-F789-FA4F-67E3409F586D}"/>
                </a:ext>
              </a:extLst>
            </p:cNvPr>
            <p:cNvSpPr txBox="1"/>
            <p:nvPr/>
          </p:nvSpPr>
          <p:spPr>
            <a:xfrm>
              <a:off x="3350814" y="1273288"/>
              <a:ext cx="4802586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400" b="1" dirty="0">
                  <a:latin typeface="Arial Narrow" panose="020B0606020202030204" pitchFamily="34" charset="0"/>
                </a:rPr>
                <a:t>Input: </a:t>
              </a:r>
              <a:r>
                <a:rPr lang="en-GB" sz="1400" dirty="0">
                  <a:latin typeface="Arial Narrow" panose="020B0606020202030204" pitchFamily="34" charset="0"/>
                </a:rPr>
                <a:t>5 demand profiles, GBM params, </a:t>
              </a:r>
              <a:r>
                <a:rPr lang="en-GB" sz="1400" i="1" dirty="0">
                  <a:latin typeface="Arial Narrow" panose="020B0606020202030204" pitchFamily="34" charset="0"/>
                </a:rPr>
                <a:t>M </a:t>
              </a:r>
              <a:r>
                <a:rPr lang="en-GB" sz="1400" dirty="0">
                  <a:latin typeface="Arial Narrow" panose="020B0606020202030204" pitchFamily="34" charset="0"/>
                </a:rPr>
                <a:t>scenarios, </a:t>
              </a:r>
              <a:r>
                <a:rPr lang="en-GB" sz="1400" i="1" dirty="0">
                  <a:latin typeface="Arial Narrow" panose="020B0606020202030204" pitchFamily="34" charset="0"/>
                </a:rPr>
                <a:t>N</a:t>
              </a:r>
              <a:r>
                <a:rPr lang="en-GB" sz="1400" dirty="0">
                  <a:latin typeface="Arial Narrow" panose="020B0606020202030204" pitchFamily="34" charset="0"/>
                </a:rPr>
                <a:t> years per scenario, </a:t>
              </a:r>
              <a:r>
                <a:rPr lang="en-GB" sz="1400" i="1" dirty="0">
                  <a:latin typeface="Arial Narrow" panose="020B0606020202030204" pitchFamily="34" charset="0"/>
                </a:rPr>
                <a:t>N’ </a:t>
              </a:r>
              <a:r>
                <a:rPr lang="en-GB" sz="1400" dirty="0">
                  <a:latin typeface="Arial Narrow" panose="020B0606020202030204" pitchFamily="34" charset="0"/>
                </a:rPr>
                <a:t>selected years, </a:t>
              </a:r>
              <a:r>
                <a:rPr lang="en-GB" sz="1400" i="1" dirty="0">
                  <a:latin typeface="Arial Narrow" panose="020B0606020202030204" pitchFamily="34" charset="0"/>
                </a:rPr>
                <a:t>K</a:t>
              </a:r>
              <a:r>
                <a:rPr lang="en-GB" sz="1400" dirty="0">
                  <a:latin typeface="Arial Narrow" panose="020B0606020202030204" pitchFamily="34" charset="0"/>
                </a:rPr>
                <a:t> weeks/season, 2 year solar/wind capacity factors and day-ahead prices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D80F3CF-B37E-8C5E-3B07-40954225806B}"/>
                    </a:ext>
                  </a:extLst>
                </p:cNvPr>
                <p:cNvSpPr txBox="1"/>
                <p:nvPr/>
              </p:nvSpPr>
              <p:spPr>
                <a:xfrm>
                  <a:off x="650018" y="2834987"/>
                  <a:ext cx="1868557" cy="139320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GB" sz="1200" b="1" dirty="0">
                      <a:latin typeface="Arial Narrow" panose="020B0606020202030204" pitchFamily="34" charset="0"/>
                    </a:rPr>
                    <a:t>Phase 1: Week Sampling</a:t>
                  </a:r>
                </a:p>
                <a:p>
                  <a:pPr algn="just"/>
                  <a:r>
                    <a:rPr lang="en-GB" sz="1200" dirty="0">
                      <a:latin typeface="Arial Narrow" panose="020B0606020202030204" pitchFamily="34" charset="0"/>
                    </a:rPr>
                    <a:t>For each scenario </a:t>
                  </a:r>
                  <a:r>
                    <a:rPr lang="en-GB" sz="1200" i="1" dirty="0">
                      <a:latin typeface="Arial Narrow" panose="020B0606020202030204" pitchFamily="34" charset="0"/>
                    </a:rPr>
                    <a:t>m </a:t>
                  </a:r>
                  <a:r>
                    <a:rPr lang="en-GB" sz="1200" i="1" dirty="0">
                      <a:latin typeface="Arial Narrow" panose="020B0606020202030204" pitchFamily="34" charset="0"/>
                      <a:ea typeface="Cambria Math" panose="02040503050406030204" pitchFamily="18" charset="0"/>
                    </a:rPr>
                    <a:t>∊ </a:t>
                  </a:r>
                  <a:r>
                    <a:rPr lang="en-GB" sz="1200" i="1" dirty="0">
                      <a:latin typeface="Arial Narrow" panose="020B0606020202030204" pitchFamily="34" charset="0"/>
                    </a:rPr>
                    <a:t>M </a:t>
                  </a:r>
                  <a:r>
                    <a:rPr lang="en-GB" sz="1200" dirty="0">
                      <a:latin typeface="Arial Narrow" panose="020B0606020202030204" pitchFamily="34" charset="0"/>
                    </a:rPr>
                    <a:t>and year </a:t>
                  </a:r>
                  <a:r>
                    <a:rPr lang="en-GB" sz="1200" i="1" dirty="0">
                      <a:latin typeface="Arial Narrow" panose="020B0606020202030204" pitchFamily="34" charset="0"/>
                    </a:rPr>
                    <a:t>n </a:t>
                  </a:r>
                  <a:r>
                    <a:rPr lang="en-GB" sz="1200" i="1" dirty="0">
                      <a:latin typeface="Arial Narrow" panose="020B0606020202030204" pitchFamily="34" charset="0"/>
                      <a:ea typeface="Cambria Math" panose="02040503050406030204" pitchFamily="18" charset="0"/>
                    </a:rPr>
                    <a:t>∊ </a:t>
                  </a:r>
                  <a:r>
                    <a:rPr lang="en-GB" sz="1200" i="1" dirty="0">
                      <a:latin typeface="Arial Narrow" panose="020B0606020202030204" pitchFamily="34" charset="0"/>
                    </a:rPr>
                    <a:t>N:</a:t>
                  </a:r>
                  <a:endParaRPr lang="en-GB" sz="1200" dirty="0">
                    <a:latin typeface="Arial Narrow" panose="020B0606020202030204" pitchFamily="34" charset="0"/>
                  </a:endParaRPr>
                </a:p>
                <a:p>
                  <a:pPr algn="just"/>
                  <a:r>
                    <a:rPr lang="en-GB" sz="1200" dirty="0">
                      <a:latin typeface="Arial Narrow" panose="020B0606020202030204" pitchFamily="34" charset="0"/>
                    </a:rPr>
                    <a:t>- For each season, randomly select </a:t>
                  </a:r>
                  <a:r>
                    <a:rPr lang="en-GB" sz="1200" i="1" dirty="0">
                      <a:latin typeface="Arial Narrow" panose="020B0606020202030204" pitchFamily="34" charset="0"/>
                    </a:rPr>
                    <a:t>K</a:t>
                  </a:r>
                  <a:r>
                    <a:rPr lang="en-GB" sz="1200" dirty="0">
                      <a:latin typeface="Arial Narrow" panose="020B0606020202030204" pitchFamily="34" charset="0"/>
                    </a:rPr>
                    <a:t> weeks from a base profile</a:t>
                  </a:r>
                </a:p>
                <a:p>
                  <a:pPr algn="just"/>
                  <a:r>
                    <a:rPr lang="en-GB" sz="1200" dirty="0">
                      <a:latin typeface="Arial Narrow" panose="020B0606020202030204" pitchFamily="34" charset="0"/>
                    </a:rPr>
                    <a:t>- Store week ID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GB" sz="1200" dirty="0">
                      <a:latin typeface="Arial Narrow" panose="020B0606020202030204" pitchFamily="34" charset="0"/>
                    </a:rPr>
                    <a:t>)</a:t>
                  </a:r>
                  <a:endParaRPr lang="en-GB" dirty="0">
                    <a:latin typeface="Arial Narrow" panose="020B0606020202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F95ABE5-9596-A5C6-CE79-185C29C87E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018" y="2834987"/>
                  <a:ext cx="1868557" cy="1393202"/>
                </a:xfrm>
                <a:prstGeom prst="rect">
                  <a:avLst/>
                </a:prstGeom>
                <a:blipFill>
                  <a:blip r:embed="rId2"/>
                  <a:stretch>
                    <a:fillRect t="-435" b="-130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BF0CDA1-45A3-F065-102C-5654063DB3C8}"/>
                    </a:ext>
                  </a:extLst>
                </p:cNvPr>
                <p:cNvSpPr txBox="1"/>
                <p:nvPr/>
              </p:nvSpPr>
              <p:spPr>
                <a:xfrm>
                  <a:off x="3531703" y="2834987"/>
                  <a:ext cx="1868557" cy="12003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GB" sz="1200" b="1" dirty="0">
                      <a:latin typeface="Arial Narrow" panose="020B0606020202030204" pitchFamily="34" charset="0"/>
                    </a:rPr>
                    <a:t>Phase 2: Year Selection</a:t>
                  </a:r>
                </a:p>
                <a:p>
                  <a:pPr algn="just"/>
                  <a:r>
                    <a:rPr lang="en-GB" sz="1200" dirty="0">
                      <a:latin typeface="Arial Narrow" panose="020B0606020202030204" pitchFamily="34" charset="0"/>
                    </a:rPr>
                    <a:t>For each scenario </a:t>
                  </a:r>
                  <a:r>
                    <a:rPr lang="en-GB" sz="1200" i="1" dirty="0">
                      <a:latin typeface="Arial Narrow" panose="020B0606020202030204" pitchFamily="34" charset="0"/>
                    </a:rPr>
                    <a:t>m </a:t>
                  </a:r>
                  <a:r>
                    <a:rPr lang="en-GB" sz="1200" i="1" dirty="0">
                      <a:latin typeface="Arial Narrow" panose="020B0606020202030204" pitchFamily="34" charset="0"/>
                      <a:ea typeface="Cambria Math" panose="02040503050406030204" pitchFamily="18" charset="0"/>
                    </a:rPr>
                    <a:t>∊ </a:t>
                  </a:r>
                  <a:r>
                    <a:rPr lang="en-GB" sz="1200" i="1" dirty="0">
                      <a:latin typeface="Arial Narrow" panose="020B0606020202030204" pitchFamily="34" charset="0"/>
                    </a:rPr>
                    <a:t>M:</a:t>
                  </a:r>
                </a:p>
                <a:p>
                  <a:pPr marL="171450" indent="-171450" algn="just">
                    <a:buFontTx/>
                    <a:buChar char="-"/>
                  </a:pPr>
                  <a:r>
                    <a:rPr lang="en-GB" sz="1200" dirty="0">
                      <a:latin typeface="Arial Narrow" panose="020B0606020202030204" pitchFamily="34" charset="0"/>
                    </a:rPr>
                    <a:t>Divide</a:t>
                  </a:r>
                  <a:r>
                    <a:rPr lang="en-GB" sz="1200" i="1" dirty="0">
                      <a:latin typeface="Arial Narrow" panose="020B0606020202030204" pitchFamily="34" charset="0"/>
                    </a:rPr>
                    <a:t> N </a:t>
                  </a:r>
                  <a:r>
                    <a:rPr lang="en-GB" sz="1200" dirty="0">
                      <a:latin typeface="Arial Narrow" panose="020B0606020202030204" pitchFamily="34" charset="0"/>
                    </a:rPr>
                    <a:t>GBM years into </a:t>
                  </a:r>
                  <a:r>
                    <a:rPr lang="en-GB" sz="1200" i="1" dirty="0">
                      <a:latin typeface="Arial Narrow" panose="020B0606020202030204" pitchFamily="34" charset="0"/>
                    </a:rPr>
                    <a:t>N’ </a:t>
                  </a:r>
                  <a:r>
                    <a:rPr lang="en-GB" sz="1200" dirty="0">
                      <a:latin typeface="Arial Narrow" panose="020B0606020202030204" pitchFamily="34" charset="0"/>
                    </a:rPr>
                    <a:t>blocks </a:t>
                  </a:r>
                </a:p>
                <a:p>
                  <a:pPr marL="171450" indent="-171450" algn="just">
                    <a:buFontTx/>
                    <a:buChar char="-"/>
                  </a:pPr>
                  <a:r>
                    <a:rPr lang="en-GB" sz="1200" dirty="0">
                      <a:latin typeface="Arial Narrow" panose="020B0606020202030204" pitchFamily="34" charset="0"/>
                    </a:rPr>
                    <a:t>Sample 1 year from each block, add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a14:m>
                  <a:endParaRPr lang="en-GB" sz="1200" b="1" dirty="0">
                    <a:latin typeface="Arial Narrow" panose="020B0606020202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3900956-3552-4462-FBB8-D07DD26B92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1703" y="2834987"/>
                  <a:ext cx="1868557" cy="1200329"/>
                </a:xfrm>
                <a:prstGeom prst="rect">
                  <a:avLst/>
                </a:prstGeom>
                <a:blipFill>
                  <a:blip r:embed="rId3"/>
                  <a:stretch>
                    <a:fillRect t="-505" b="-252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590271E-82F5-010B-F3ED-EA40139E2797}"/>
                    </a:ext>
                  </a:extLst>
                </p:cNvPr>
                <p:cNvSpPr txBox="1"/>
                <p:nvPr/>
              </p:nvSpPr>
              <p:spPr>
                <a:xfrm>
                  <a:off x="6413388" y="2551837"/>
                  <a:ext cx="2007043" cy="175432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GB" sz="1200" b="1" dirty="0">
                      <a:latin typeface="Arial Narrow" panose="020B0606020202030204" pitchFamily="34" charset="0"/>
                    </a:rPr>
                    <a:t>Phase 3: Demand Generation</a:t>
                  </a:r>
                </a:p>
                <a:p>
                  <a:pPr algn="just"/>
                  <a:r>
                    <a:rPr lang="en-GB" sz="1200" dirty="0">
                      <a:latin typeface="Arial Narrow" panose="020B0606020202030204" pitchFamily="34" charset="0"/>
                    </a:rPr>
                    <a:t>For each profile </a:t>
                  </a:r>
                  <a:r>
                    <a:rPr lang="en-GB" sz="1200" i="1" dirty="0">
                      <a:latin typeface="Arial Narrow" panose="020B0606020202030204" pitchFamily="34" charset="0"/>
                    </a:rPr>
                    <a:t>s </a:t>
                  </a:r>
                  <a:r>
                    <a:rPr lang="en-GB" sz="1200" i="1" dirty="0">
                      <a:latin typeface="Arial Narrow" panose="020B0606020202030204" pitchFamily="34" charset="0"/>
                      <a:ea typeface="Cambria Math" panose="02040503050406030204" pitchFamily="18" charset="0"/>
                    </a:rPr>
                    <a:t>∊ S:</a:t>
                  </a:r>
                  <a:endParaRPr lang="en-GB" sz="1200" i="1" dirty="0">
                    <a:latin typeface="Arial Narrow" panose="020B0606020202030204" pitchFamily="34" charset="0"/>
                  </a:endParaRPr>
                </a:p>
                <a:p>
                  <a:pPr marL="171450" indent="-171450" algn="just">
                    <a:buFontTx/>
                    <a:buChar char="-"/>
                  </a:pPr>
                  <a:r>
                    <a:rPr lang="en-GB" sz="1200" dirty="0">
                      <a:latin typeface="Arial Narrow" panose="020B0606020202030204" pitchFamily="34" charset="0"/>
                    </a:rPr>
                    <a:t>Simulate GBM paths using GBM params</a:t>
                  </a:r>
                </a:p>
                <a:p>
                  <a:pPr marL="171450" indent="-171450" algn="just">
                    <a:buFontTx/>
                    <a:buChar char="-"/>
                  </a:pPr>
                  <a:r>
                    <a:rPr lang="en-GB" sz="1200" dirty="0">
                      <a:latin typeface="Arial Narrow" panose="020B0606020202030204" pitchFamily="34" charset="0"/>
                    </a:rPr>
                    <a:t>For selected years n </a:t>
                  </a:r>
                  <a:r>
                    <a:rPr lang="en-GB" sz="1200" i="1" dirty="0">
                      <a:latin typeface="Arial Narrow" panose="020B0606020202030204" pitchFamily="34" charset="0"/>
                      <a:ea typeface="Cambria Math" panose="02040503050406030204" pitchFamily="18" charset="0"/>
                    </a:rPr>
                    <a:t>∊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a14:m>
                  <a:r>
                    <a:rPr lang="en-GB" sz="1200" dirty="0">
                      <a:latin typeface="Arial Narrow" panose="020B0606020202030204" pitchFamily="34" charset="0"/>
                    </a:rPr>
                    <a:t>, retrieve data using selected weeks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GB" sz="12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GB" sz="1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2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GB" sz="1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200" dirty="0">
                      <a:latin typeface="Arial Narrow" panose="020B0606020202030204" pitchFamily="34" charset="0"/>
                    </a:rPr>
                    <a:t>and scale with GBM multipliers</a:t>
                  </a:r>
                </a:p>
                <a:p>
                  <a:pPr marL="171450" indent="-171450" algn="just">
                    <a:buFontTx/>
                    <a:buChar char="-"/>
                  </a:pPr>
                  <a:r>
                    <a:rPr lang="en-GB" sz="1200" dirty="0">
                      <a:latin typeface="Arial Narrow" panose="020B0606020202030204" pitchFamily="34" charset="0"/>
                    </a:rPr>
                    <a:t>Stack weeks across years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BAA177-0E57-4789-D342-966C8AB1EC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3388" y="2551837"/>
                  <a:ext cx="2007043" cy="1754326"/>
                </a:xfrm>
                <a:prstGeom prst="rect">
                  <a:avLst/>
                </a:prstGeom>
                <a:blipFill>
                  <a:blip r:embed="rId4"/>
                  <a:stretch>
                    <a:fillRect b="-172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EBD1428-2E8D-7E39-4878-BAA10A57B308}"/>
                    </a:ext>
                  </a:extLst>
                </p:cNvPr>
                <p:cNvSpPr txBox="1"/>
                <p:nvPr/>
              </p:nvSpPr>
              <p:spPr>
                <a:xfrm>
                  <a:off x="9295073" y="2557989"/>
                  <a:ext cx="1868557" cy="15696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GB" sz="1200" b="1" dirty="0">
                      <a:latin typeface="Arial Narrow" panose="020B0606020202030204" pitchFamily="34" charset="0"/>
                    </a:rPr>
                    <a:t>Phase 4: Supply-Side</a:t>
                  </a:r>
                </a:p>
                <a:p>
                  <a:pPr algn="just"/>
                  <a:r>
                    <a:rPr lang="en-GB" sz="1200" dirty="0">
                      <a:latin typeface="Arial Narrow" panose="020B0606020202030204" pitchFamily="34" charset="0"/>
                    </a:rPr>
                    <a:t>For each scenario </a:t>
                  </a:r>
                  <a:r>
                    <a:rPr lang="en-GB" sz="1200" i="1" dirty="0">
                      <a:latin typeface="Arial Narrow" panose="020B0606020202030204" pitchFamily="34" charset="0"/>
                    </a:rPr>
                    <a:t>m </a:t>
                  </a:r>
                  <a:r>
                    <a:rPr lang="en-GB" sz="1200" i="1" dirty="0">
                      <a:latin typeface="Arial Narrow" panose="020B0606020202030204" pitchFamily="34" charset="0"/>
                      <a:ea typeface="Cambria Math" panose="02040503050406030204" pitchFamily="18" charset="0"/>
                    </a:rPr>
                    <a:t>∊ M </a:t>
                  </a:r>
                  <a:r>
                    <a:rPr lang="en-GB" sz="1200" dirty="0">
                      <a:latin typeface="Arial Narrow" panose="020B0606020202030204" pitchFamily="34" charset="0"/>
                      <a:ea typeface="Cambria Math" panose="02040503050406030204" pitchFamily="18" charset="0"/>
                    </a:rPr>
                    <a:t>and </a:t>
                  </a:r>
                  <a:r>
                    <a:rPr lang="en-GB" sz="1200" dirty="0">
                      <a:latin typeface="Arial Narrow" panose="020B0606020202030204" pitchFamily="34" charset="0"/>
                    </a:rPr>
                    <a:t>selected years n </a:t>
                  </a:r>
                  <a:r>
                    <a:rPr lang="en-GB" sz="1200" i="1" dirty="0">
                      <a:latin typeface="Arial Narrow" panose="020B0606020202030204" pitchFamily="34" charset="0"/>
                      <a:ea typeface="Cambria Math" panose="02040503050406030204" pitchFamily="18" charset="0"/>
                    </a:rPr>
                    <a:t>∊</a:t>
                  </a:r>
                  <a:r>
                    <a:rPr lang="en-GB" sz="1200" dirty="0">
                      <a:latin typeface="Arial Narrow" panose="020B060602020203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GB" sz="1200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GB" sz="1200" dirty="0">
                      <a:latin typeface="Arial Narrow" panose="020B0606020202030204" pitchFamily="34" charset="0"/>
                      <a:ea typeface="Cambria Math" panose="02040503050406030204" pitchFamily="18" charset="0"/>
                    </a:rPr>
                    <a:t> </a:t>
                  </a:r>
                  <a:endParaRPr lang="en-GB" sz="1200" i="1" dirty="0">
                    <a:latin typeface="Arial Narrow" panose="020B0606020202030204" pitchFamily="34" charset="0"/>
                  </a:endParaRPr>
                </a:p>
                <a:p>
                  <a:pPr marL="171450" indent="-171450" algn="just">
                    <a:buFontTx/>
                    <a:buChar char="-"/>
                  </a:pPr>
                  <a:r>
                    <a:rPr lang="en-GB" sz="1200" dirty="0">
                      <a:latin typeface="Arial Narrow" panose="020B0606020202030204" pitchFamily="34" charset="0"/>
                    </a:rPr>
                    <a:t>Use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1200" dirty="0">
                      <a:latin typeface="Arial Narrow" panose="020B0606020202030204" pitchFamily="34" charset="0"/>
                    </a:rPr>
                    <a:t>to extract solar, wind and price data (from a randomly chosen year among two available)</a:t>
                  </a:r>
                </a:p>
                <a:p>
                  <a:pPr marL="171450" indent="-171450" algn="just">
                    <a:buFontTx/>
                    <a:buChar char="-"/>
                  </a:pPr>
                  <a:r>
                    <a:rPr lang="en-GB" sz="1200" dirty="0">
                      <a:latin typeface="Arial Narrow" panose="020B0606020202030204" pitchFamily="34" charset="0"/>
                    </a:rPr>
                    <a:t>Stack weeks across years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C2CD97A-B1B0-4A22-C75C-004471447B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5073" y="2557989"/>
                  <a:ext cx="1868557" cy="1569660"/>
                </a:xfrm>
                <a:prstGeom prst="rect">
                  <a:avLst/>
                </a:prstGeom>
                <a:blipFill>
                  <a:blip r:embed="rId5"/>
                  <a:stretch>
                    <a:fillRect b="-192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1831CC94-B965-DE99-73ED-7A8FE1E91E97}"/>
                </a:ext>
              </a:extLst>
            </p:cNvPr>
            <p:cNvCxnSpPr>
              <a:stCxn id="9" idx="2"/>
              <a:endCxn id="11" idx="2"/>
            </p:cNvCxnSpPr>
            <p:nvPr/>
          </p:nvCxnSpPr>
          <p:spPr>
            <a:xfrm rot="16200000" flipH="1">
              <a:off x="4461616" y="1350869"/>
              <a:ext cx="77974" cy="5832613"/>
            </a:xfrm>
            <a:prstGeom prst="bentConnector3">
              <a:avLst>
                <a:gd name="adj1" fmla="val 474754"/>
              </a:avLst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9B83AFA-E581-D3AA-389C-2C8A32670473}"/>
                </a:ext>
              </a:extLst>
            </p:cNvPr>
            <p:cNvCxnSpPr>
              <a:stCxn id="10" idx="3"/>
              <a:endCxn id="11" idx="1"/>
            </p:cNvCxnSpPr>
            <p:nvPr/>
          </p:nvCxnSpPr>
          <p:spPr>
            <a:xfrm flipV="1">
              <a:off x="5400260" y="3429000"/>
              <a:ext cx="1013128" cy="615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F6205E0F-A1A1-E439-C02C-F9168E2E930B}"/>
                </a:ext>
              </a:extLst>
            </p:cNvPr>
            <p:cNvCxnSpPr>
              <a:stCxn id="9" idx="2"/>
              <a:endCxn id="12" idx="2"/>
            </p:cNvCxnSpPr>
            <p:nvPr/>
          </p:nvCxnSpPr>
          <p:spPr>
            <a:xfrm rot="5400000" flipH="1" flipV="1">
              <a:off x="5856554" y="-144609"/>
              <a:ext cx="100540" cy="8645055"/>
            </a:xfrm>
            <a:prstGeom prst="bentConnector3">
              <a:avLst>
                <a:gd name="adj1" fmla="val -227372"/>
              </a:avLst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286CFB29-6216-1572-1A8D-52F673B3EC61}"/>
                </a:ext>
              </a:extLst>
            </p:cNvPr>
            <p:cNvCxnSpPr>
              <a:stCxn id="10" idx="0"/>
              <a:endCxn id="12" idx="0"/>
            </p:cNvCxnSpPr>
            <p:nvPr/>
          </p:nvCxnSpPr>
          <p:spPr>
            <a:xfrm rot="5400000" flipH="1" flipV="1">
              <a:off x="7209168" y="-185197"/>
              <a:ext cx="276998" cy="5763370"/>
            </a:xfrm>
            <a:prstGeom prst="bentConnector3">
              <a:avLst>
                <a:gd name="adj1" fmla="val 182528"/>
              </a:avLst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283D1A-C765-0B36-4467-9846D1477A04}"/>
                </a:ext>
              </a:extLst>
            </p:cNvPr>
            <p:cNvSpPr txBox="1"/>
            <p:nvPr/>
          </p:nvSpPr>
          <p:spPr>
            <a:xfrm>
              <a:off x="3694707" y="5178330"/>
              <a:ext cx="4802586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400" b="1" dirty="0">
                  <a:latin typeface="Arial Narrow" panose="020B0606020202030204" pitchFamily="34" charset="0"/>
                </a:rPr>
                <a:t>Output: </a:t>
              </a:r>
              <a:r>
                <a:rPr lang="en-GB" sz="1400" dirty="0">
                  <a:latin typeface="Arial Narrow" panose="020B0606020202030204" pitchFamily="34" charset="0"/>
                </a:rPr>
                <a:t>Synthetic multi-year demand profiles, solar/wind capacity factors and electricity market prices</a:t>
              </a:r>
            </a:p>
          </p:txBody>
        </p: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E18B9B80-8803-C7ED-E9FC-DAEF458CD270}"/>
                </a:ext>
              </a:extLst>
            </p:cNvPr>
            <p:cNvCxnSpPr>
              <a:cxnSpLocks/>
              <a:stCxn id="11" idx="3"/>
              <a:endCxn id="17" idx="3"/>
            </p:cNvCxnSpPr>
            <p:nvPr/>
          </p:nvCxnSpPr>
          <p:spPr>
            <a:xfrm>
              <a:off x="8420431" y="3429000"/>
              <a:ext cx="76862" cy="2010940"/>
            </a:xfrm>
            <a:prstGeom prst="bentConnector3">
              <a:avLst>
                <a:gd name="adj1" fmla="val 252588"/>
              </a:avLst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09164811-4666-8F04-C47A-9EFD08CF0203}"/>
                </a:ext>
              </a:extLst>
            </p:cNvPr>
            <p:cNvCxnSpPr>
              <a:stCxn id="12" idx="3"/>
              <a:endCxn id="17" idx="3"/>
            </p:cNvCxnSpPr>
            <p:nvPr/>
          </p:nvCxnSpPr>
          <p:spPr>
            <a:xfrm flipH="1">
              <a:off x="8497293" y="3342819"/>
              <a:ext cx="2666337" cy="2097121"/>
            </a:xfrm>
            <a:prstGeom prst="bentConnector3">
              <a:avLst>
                <a:gd name="adj1" fmla="val -8574"/>
              </a:avLst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E456D7A-C07F-D037-C38E-3C9A6FDFBB26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Scenario Generation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4192798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aph of a number of different lines&#10;&#10;AI-generated content may be incorrect.">
            <a:extLst>
              <a:ext uri="{FF2B5EF4-FFF2-40B4-BE49-F238E27FC236}">
                <a16:creationId xmlns:a16="http://schemas.microsoft.com/office/drawing/2014/main" id="{555F0719-A891-409B-F3F3-C5EBCADA6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972691"/>
            <a:ext cx="4611554" cy="2520000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F0B05-37BD-753B-326E-D4B96D3D9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3581-2B2F-473F-BD25-D39D9DEE4A18}" type="datetime1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2FD8F-A364-39D8-749B-21E5A965F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40CDF-1F90-B054-E593-DC9E13AD3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App-2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F847B3-9B17-FA9B-C66F-F7002710BD9C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Generated GBM Paths</a:t>
            </a:r>
          </a:p>
        </p:txBody>
      </p:sp>
      <p:pic>
        <p:nvPicPr>
          <p:cNvPr id="10" name="Picture 9" descr="A graph of a graph showing different types of lines&#10;&#10;AI-generated content may be incorrect.">
            <a:extLst>
              <a:ext uri="{FF2B5EF4-FFF2-40B4-BE49-F238E27FC236}">
                <a16:creationId xmlns:a16="http://schemas.microsoft.com/office/drawing/2014/main" id="{EF501CBD-DCAC-BAD8-BCF8-7318F4887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71" y="972691"/>
            <a:ext cx="4611554" cy="2520000"/>
          </a:xfrm>
          <a:prstGeom prst="rect">
            <a:avLst/>
          </a:prstGeom>
        </p:spPr>
      </p:pic>
      <p:pic>
        <p:nvPicPr>
          <p:cNvPr id="12" name="Picture 11" descr="A graph of a graph showing the growth of a number of people&#10;&#10;AI-generated content may be incorrect.">
            <a:extLst>
              <a:ext uri="{FF2B5EF4-FFF2-40B4-BE49-F238E27FC236}">
                <a16:creationId xmlns:a16="http://schemas.microsoft.com/office/drawing/2014/main" id="{25428CFA-FB12-1B68-6E7F-228155E75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3755800"/>
            <a:ext cx="4611554" cy="2520000"/>
          </a:xfrm>
          <a:prstGeom prst="rect">
            <a:avLst/>
          </a:prstGeom>
        </p:spPr>
      </p:pic>
      <p:pic>
        <p:nvPicPr>
          <p:cNvPr id="14" name="Picture 13" descr="A graph of a graph showing a line of different paths&#10;&#10;AI-generated content may be incorrect.">
            <a:extLst>
              <a:ext uri="{FF2B5EF4-FFF2-40B4-BE49-F238E27FC236}">
                <a16:creationId xmlns:a16="http://schemas.microsoft.com/office/drawing/2014/main" id="{DD75907E-0314-92C5-BE92-D686F064B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09" y="3758444"/>
            <a:ext cx="465301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58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7C7A1-4592-DBDC-3D75-A55B2069A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31BA9-3983-E34C-A979-67AB39B11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EAAA-3FCD-445F-BE14-702A70BC8436}" type="datetime1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7539D-5B38-6FAA-1B3F-278FC4E6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C5E5C-3F86-1BE3-95D1-D51E8815B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App-3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2A259E-D027-32E4-95BF-02626D207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653" y="3756915"/>
            <a:ext cx="4081983" cy="25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33B261-81B7-E666-363D-3B702B641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515" y="1137910"/>
            <a:ext cx="4081983" cy="25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A88B0F-3AA0-2B7C-1731-FCA829CDC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04" y="1137910"/>
            <a:ext cx="4081983" cy="25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8AE21A-5651-B4C5-0E17-0DE14E1065EC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First Stage Decisions vs. Compliance Levels (Average Compliance)</a:t>
            </a:r>
          </a:p>
        </p:txBody>
      </p:sp>
    </p:spTree>
    <p:extLst>
      <p:ext uri="{BB962C8B-B14F-4D97-AF65-F5344CB8AC3E}">
        <p14:creationId xmlns:p14="http://schemas.microsoft.com/office/powerpoint/2010/main" val="86371556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91BF2-B682-7903-283C-88BFB0E21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E92FC4-3210-9921-E9C5-487850D6E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4659" y="3885262"/>
            <a:ext cx="7449217" cy="365125"/>
          </a:xfrm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Google’s 2030 goal: </a:t>
            </a:r>
            <a:r>
              <a:rPr lang="en-GB" sz="1800" dirty="0"/>
              <a:t>run all its operations using 24/7 carbon-free energy on every grid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07085-BD28-C04F-B4F0-03B377BD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3989-C44D-43CD-B953-BDA32E717018}" type="datetime1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85AD5-3A38-14F2-2B98-6B00DC3F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8CCD7-225D-374F-6B13-315AE8C62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0970F9-A3C1-D79F-90CA-4857A163E833}"/>
              </a:ext>
            </a:extLst>
          </p:cNvPr>
          <p:cNvSpPr txBox="1"/>
          <p:nvPr/>
        </p:nvSpPr>
        <p:spPr>
          <a:xfrm>
            <a:off x="399892" y="-27159"/>
            <a:ext cx="932454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Introduction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C71381-8EA4-1D08-FAC7-BB3255E4A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92" y="1009353"/>
            <a:ext cx="1013128" cy="1013128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FE225A0-100C-CEC2-FF58-9528DDFD6A30}"/>
              </a:ext>
            </a:extLst>
          </p:cNvPr>
          <p:cNvSpPr txBox="1">
            <a:spLocks/>
          </p:cNvSpPr>
          <p:nvPr/>
        </p:nvSpPr>
        <p:spPr>
          <a:xfrm>
            <a:off x="1623937" y="1018134"/>
            <a:ext cx="3655120" cy="101312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/>
              <a:t>UN Sustainable Development Goals #7</a:t>
            </a:r>
          </a:p>
          <a:p>
            <a:pPr marL="0" indent="0">
              <a:buNone/>
            </a:pPr>
            <a:r>
              <a:rPr lang="en-GB" sz="1800" dirty="0"/>
              <a:t>“Ensure access to affordable, reliable, sustainable, and modern energy for all”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CA03349-89C5-4433-BE55-54C64915EA45}"/>
              </a:ext>
            </a:extLst>
          </p:cNvPr>
          <p:cNvSpPr txBox="1">
            <a:spLocks/>
          </p:cNvSpPr>
          <p:nvPr/>
        </p:nvSpPr>
        <p:spPr>
          <a:xfrm>
            <a:off x="4265704" y="2432337"/>
            <a:ext cx="3655120" cy="101312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/>
              <a:t>Climate Group RE100</a:t>
            </a:r>
          </a:p>
          <a:p>
            <a:pPr marL="0" indent="0">
              <a:buNone/>
            </a:pPr>
            <a:r>
              <a:rPr lang="en-GB" sz="1800" dirty="0"/>
              <a:t>Over 400 companies made a commitment to go 100% renewable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45537E-901E-C9B2-539B-7A24301C5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73" y="2650150"/>
            <a:ext cx="1553817" cy="5775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512768-0EAB-EFDD-1D07-B0916968D8D7}"/>
              </a:ext>
            </a:extLst>
          </p:cNvPr>
          <p:cNvSpPr txBox="1"/>
          <p:nvPr/>
        </p:nvSpPr>
        <p:spPr>
          <a:xfrm>
            <a:off x="7920824" y="2706801"/>
            <a:ext cx="22230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- Microsoft (since 2014)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- Google (since 2017)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- Apple (since 2018)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514288-0466-8ED6-95CF-E42A67295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803" y="4689662"/>
            <a:ext cx="1013353" cy="1013128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8E0EEE1-D4C8-0F4B-31BE-5E9A6EEE1E83}"/>
              </a:ext>
            </a:extLst>
          </p:cNvPr>
          <p:cNvSpPr txBox="1">
            <a:spLocks/>
          </p:cNvSpPr>
          <p:nvPr/>
        </p:nvSpPr>
        <p:spPr>
          <a:xfrm>
            <a:off x="6728942" y="4720860"/>
            <a:ext cx="4973053" cy="101312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/>
              <a:t>24/7 Carbon-Free Energy Compact</a:t>
            </a:r>
          </a:p>
          <a:p>
            <a:pPr marL="0" indent="0">
              <a:buNone/>
            </a:pPr>
            <a:r>
              <a:rPr lang="en-US" sz="1800" dirty="0"/>
              <a:t>Every kilowatt-hour of electricity demand with Carbon-Free Energy sources, every hour, every day, everywhere.</a:t>
            </a:r>
            <a:endParaRPr lang="en-GB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940E84-1F10-16F9-2263-FECDF761DFD9}"/>
              </a:ext>
            </a:extLst>
          </p:cNvPr>
          <p:cNvSpPr txBox="1"/>
          <p:nvPr/>
        </p:nvSpPr>
        <p:spPr>
          <a:xfrm>
            <a:off x="399892" y="416008"/>
            <a:ext cx="208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686921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10" grpId="0" animBg="1"/>
      <p:bldP spid="13" grpId="0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2834C-7487-0129-7FAF-65C4C161B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60073-9239-C296-CC35-2A02D1E6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5B20-EF9F-42F0-B8CB-5CE5EE767DF6}" type="datetime1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3BEEF-1A58-F7C9-3F65-B3EC4FC9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93606-5F71-4C69-325B-77E6C5ED6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App-4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C50202-4EB5-C78F-3317-5FE570E2B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42" y="3747861"/>
            <a:ext cx="4081983" cy="25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B79C24-D37A-CFD4-D3CB-6F08AE6C3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626" y="1110490"/>
            <a:ext cx="4081983" cy="25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31D063-C18A-B631-90F5-D9884C723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390" y="1110490"/>
            <a:ext cx="4081983" cy="25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46504A-CF45-B4BE-2545-56884953AD90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First Stage Decisions vs. Compliance Levels (Hourly Compliance)</a:t>
            </a:r>
          </a:p>
        </p:txBody>
      </p:sp>
    </p:spTree>
    <p:extLst>
      <p:ext uri="{BB962C8B-B14F-4D97-AF65-F5344CB8AC3E}">
        <p14:creationId xmlns:p14="http://schemas.microsoft.com/office/powerpoint/2010/main" val="803802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DF517-8F5D-E98F-5B69-551A5275D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8CFB3-7316-5F80-3C95-43E2F4FC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49B6-373E-4B9E-B723-7A9C5D6B81A4}" type="datetime1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4AB08-7342-BA8C-F4F2-C2E2517E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F9400-85A9-E856-04EF-99EEE7CC0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App-5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625330-E987-5A72-A535-AAEBDC2E1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112" y="3737790"/>
            <a:ext cx="4081983" cy="25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08E6D88-0DFA-5AEF-73D8-E544C6C7D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73" y="1131684"/>
            <a:ext cx="4081983" cy="25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E028F74-AB62-9D21-2178-BCBA6F36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644" y="1144137"/>
            <a:ext cx="4081983" cy="25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9B5053-5BB0-498D-1B21-8A94C495B0D1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First Stage Decisions vs. Compliance Levels (Temporal Compliance)</a:t>
            </a:r>
          </a:p>
        </p:txBody>
      </p:sp>
    </p:spTree>
    <p:extLst>
      <p:ext uri="{BB962C8B-B14F-4D97-AF65-F5344CB8AC3E}">
        <p14:creationId xmlns:p14="http://schemas.microsoft.com/office/powerpoint/2010/main" val="307708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4F32F9-7C21-6093-CC93-8B9F7A48E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00" y="878360"/>
            <a:ext cx="6366355" cy="318317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BAB2C-6B71-D6EF-0876-17FEF0275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D90A-D1B8-4A15-8124-CDA5666EA1C8}" type="datetime1">
              <a:rPr lang="en-GB" smtClean="0"/>
              <a:t>30/07/2025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F2870-E18C-BCA1-E855-CFF5AF6B4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E7858-D02F-9B13-5B5E-4BA6A7EA7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7F6055-FA47-71C9-71C8-B4B6ABA322C3}"/>
              </a:ext>
            </a:extLst>
          </p:cNvPr>
          <p:cNvSpPr txBox="1"/>
          <p:nvPr/>
        </p:nvSpPr>
        <p:spPr>
          <a:xfrm>
            <a:off x="1443008" y="4675620"/>
            <a:ext cx="147099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Narrow" panose="020B0606020202030204" pitchFamily="34" charset="0"/>
              </a:rPr>
              <a:t>100% matching (annual target)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6D9530-541A-3A2C-1188-6923DB4D6A90}"/>
              </a:ext>
            </a:extLst>
          </p:cNvPr>
          <p:cNvSpPr txBox="1"/>
          <p:nvPr/>
        </p:nvSpPr>
        <p:spPr>
          <a:xfrm>
            <a:off x="3518299" y="4948153"/>
            <a:ext cx="14709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Narrow" panose="020B0606020202030204" pitchFamily="34" charset="0"/>
              </a:rPr>
              <a:t>24/7 matching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039269-8D17-49E7-E075-87540B1B44A8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913999" y="5132819"/>
            <a:ext cx="604300" cy="446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7EDEB38-E10B-ADD2-7ACD-09C1EDDDF9D4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 flipV="1">
            <a:off x="4989290" y="4718448"/>
            <a:ext cx="735494" cy="41437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DBF3C2-18A9-65D8-ECDC-ADD3088BC143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>
            <a:off x="4989290" y="5132819"/>
            <a:ext cx="735494" cy="36933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973F4A-A6F1-573E-BC00-603E8F5241E7}"/>
              </a:ext>
            </a:extLst>
          </p:cNvPr>
          <p:cNvSpPr txBox="1"/>
          <p:nvPr/>
        </p:nvSpPr>
        <p:spPr>
          <a:xfrm>
            <a:off x="5724784" y="4533782"/>
            <a:ext cx="16578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Narrow" panose="020B0606020202030204" pitchFamily="34" charset="0"/>
              </a:rPr>
              <a:t>Hourly target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393841-5A2E-5DBC-F0C3-502AC3EAF683}"/>
              </a:ext>
            </a:extLst>
          </p:cNvPr>
          <p:cNvSpPr txBox="1"/>
          <p:nvPr/>
        </p:nvSpPr>
        <p:spPr>
          <a:xfrm>
            <a:off x="5724784" y="5317485"/>
            <a:ext cx="16578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Narrow" panose="020B0606020202030204" pitchFamily="34" charset="0"/>
              </a:rPr>
              <a:t>Temporal target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62972C-6BBC-B0E6-75F7-C43FFDF715D2}"/>
              </a:ext>
            </a:extLst>
          </p:cNvPr>
          <p:cNvSpPr txBox="1"/>
          <p:nvPr/>
        </p:nvSpPr>
        <p:spPr>
          <a:xfrm>
            <a:off x="7382633" y="4522190"/>
            <a:ext cx="397769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meeting </a:t>
            </a:r>
            <a:r>
              <a:rPr lang="en-US" sz="1400" i="1" dirty="0">
                <a:latin typeface="Arial Narrow" panose="020B0606020202030204" pitchFamily="34" charset="0"/>
              </a:rPr>
              <a:t>X</a:t>
            </a:r>
            <a:r>
              <a:rPr lang="en-US" sz="1400" dirty="0">
                <a:latin typeface="Arial Narrow" panose="020B0606020202030204" pitchFamily="34" charset="0"/>
              </a:rPr>
              <a:t> fraction of demand in all time periods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1FA64E-9EEB-0EBC-3CCB-0F00DF5633CE}"/>
              </a:ext>
            </a:extLst>
          </p:cNvPr>
          <p:cNvSpPr txBox="1"/>
          <p:nvPr/>
        </p:nvSpPr>
        <p:spPr>
          <a:xfrm rot="19679490">
            <a:off x="5076295" y="4699136"/>
            <a:ext cx="478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relax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CC5E35-2371-B1D8-AA27-D5871A4CE4FF}"/>
              </a:ext>
            </a:extLst>
          </p:cNvPr>
          <p:cNvSpPr txBox="1"/>
          <p:nvPr/>
        </p:nvSpPr>
        <p:spPr>
          <a:xfrm rot="1749469">
            <a:off x="5029063" y="5236406"/>
            <a:ext cx="478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arrow" panose="020B0606020202030204" pitchFamily="34" charset="0"/>
              </a:rPr>
              <a:t>relax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C16E40-4DE3-43F2-A1DB-A585D58A95E6}"/>
              </a:ext>
            </a:extLst>
          </p:cNvPr>
          <p:cNvSpPr txBox="1"/>
          <p:nvPr/>
        </p:nvSpPr>
        <p:spPr>
          <a:xfrm>
            <a:off x="399892" y="-27159"/>
            <a:ext cx="932454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Introduction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C4FC86-423A-EFFA-0F09-D0FF364761B2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100% and 24/7 Matching</a:t>
            </a:r>
          </a:p>
        </p:txBody>
      </p:sp>
    </p:spTree>
    <p:extLst>
      <p:ext uri="{BB962C8B-B14F-4D97-AF65-F5344CB8AC3E}">
        <p14:creationId xmlns:p14="http://schemas.microsoft.com/office/powerpoint/2010/main" val="824656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19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5B8DC-D632-D888-46C9-1BFD65C6B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16CC99-07C6-291B-56CB-BA584F4FF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00" y="878360"/>
            <a:ext cx="6366355" cy="318317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7CDF2D-51DE-1809-C661-893BBDF73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D90A-D1B8-4A15-8124-CDA5666EA1C8}" type="datetime1">
              <a:rPr lang="en-GB" smtClean="0"/>
              <a:t>30/07/2025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61C1E-E585-45F2-7324-4DE2F134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ACBAB-31A1-F465-60E4-6C92E2092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E39E32-85D9-A632-7223-A94C029EAE99}"/>
              </a:ext>
            </a:extLst>
          </p:cNvPr>
          <p:cNvGrpSpPr/>
          <p:nvPr/>
        </p:nvGrpSpPr>
        <p:grpSpPr>
          <a:xfrm>
            <a:off x="1443008" y="4522190"/>
            <a:ext cx="10066563" cy="1164627"/>
            <a:chOff x="1443008" y="4522190"/>
            <a:chExt cx="10066563" cy="116462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C1E7CE-4240-6025-CCD6-074C4B312B5B}"/>
                </a:ext>
              </a:extLst>
            </p:cNvPr>
            <p:cNvSpPr txBox="1"/>
            <p:nvPr/>
          </p:nvSpPr>
          <p:spPr>
            <a:xfrm>
              <a:off x="1443008" y="4675620"/>
              <a:ext cx="1470991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 Narrow" panose="020B0606020202030204" pitchFamily="34" charset="0"/>
                </a:rPr>
                <a:t>100% matching (annual target)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C3E11B-7171-B909-036A-327F599A5F8B}"/>
                </a:ext>
              </a:extLst>
            </p:cNvPr>
            <p:cNvSpPr txBox="1"/>
            <p:nvPr/>
          </p:nvSpPr>
          <p:spPr>
            <a:xfrm>
              <a:off x="3518299" y="4948153"/>
              <a:ext cx="147099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 Narrow" panose="020B0606020202030204" pitchFamily="34" charset="0"/>
                </a:rPr>
                <a:t>24/7 matching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87536D2-04CB-0654-653F-5E08246E7BFA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2913999" y="5132819"/>
              <a:ext cx="604300" cy="446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0D6A14B-A180-A2C7-37B2-B4DD68533283}"/>
                </a:ext>
              </a:extLst>
            </p:cNvPr>
            <p:cNvCxnSpPr>
              <a:cxnSpLocks/>
              <a:stCxn id="13" idx="3"/>
              <a:endCxn id="17" idx="1"/>
            </p:cNvCxnSpPr>
            <p:nvPr/>
          </p:nvCxnSpPr>
          <p:spPr>
            <a:xfrm flipV="1">
              <a:off x="4989290" y="4718448"/>
              <a:ext cx="735494" cy="414371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B4B7B78-23D2-078C-C6F6-E12E28538EA5}"/>
                </a:ext>
              </a:extLst>
            </p:cNvPr>
            <p:cNvCxnSpPr>
              <a:cxnSpLocks/>
              <a:stCxn id="13" idx="3"/>
              <a:endCxn id="18" idx="1"/>
            </p:cNvCxnSpPr>
            <p:nvPr/>
          </p:nvCxnSpPr>
          <p:spPr>
            <a:xfrm>
              <a:off x="4989290" y="5132819"/>
              <a:ext cx="735494" cy="36933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3D6CBC-DCFD-41B5-0C05-12055032A711}"/>
                </a:ext>
              </a:extLst>
            </p:cNvPr>
            <p:cNvSpPr txBox="1"/>
            <p:nvPr/>
          </p:nvSpPr>
          <p:spPr>
            <a:xfrm>
              <a:off x="5724784" y="4533782"/>
              <a:ext cx="165784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 Narrow" panose="020B0606020202030204" pitchFamily="34" charset="0"/>
                </a:rPr>
                <a:t>Hourly target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6E2785-6829-EB18-2B1F-AE30166067CC}"/>
                </a:ext>
              </a:extLst>
            </p:cNvPr>
            <p:cNvSpPr txBox="1"/>
            <p:nvPr/>
          </p:nvSpPr>
          <p:spPr>
            <a:xfrm>
              <a:off x="5724784" y="5317485"/>
              <a:ext cx="165784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 Narrow" panose="020B0606020202030204" pitchFamily="34" charset="0"/>
                </a:rPr>
                <a:t>Temporal target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F512A8-C1FE-238A-34D8-B5B9F2ECE129}"/>
                </a:ext>
              </a:extLst>
            </p:cNvPr>
            <p:cNvSpPr txBox="1"/>
            <p:nvPr/>
          </p:nvSpPr>
          <p:spPr>
            <a:xfrm>
              <a:off x="7382633" y="4522190"/>
              <a:ext cx="397769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 Narrow" panose="020B0606020202030204" pitchFamily="34" charset="0"/>
                </a:rPr>
                <a:t>meeting </a:t>
              </a:r>
              <a:r>
                <a:rPr lang="en-US" sz="1400" i="1" dirty="0">
                  <a:latin typeface="Arial Narrow" panose="020B0606020202030204" pitchFamily="34" charset="0"/>
                </a:rPr>
                <a:t>X</a:t>
              </a:r>
              <a:r>
                <a:rPr lang="en-US" sz="1400" dirty="0">
                  <a:latin typeface="Arial Narrow" panose="020B0606020202030204" pitchFamily="34" charset="0"/>
                </a:rPr>
                <a:t> fraction of demand in all time periods</a:t>
              </a:r>
              <a:endParaRPr lang="en-GB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82FC7E-41C8-76D3-5E00-D9130C5974A6}"/>
                </a:ext>
              </a:extLst>
            </p:cNvPr>
            <p:cNvSpPr txBox="1"/>
            <p:nvPr/>
          </p:nvSpPr>
          <p:spPr>
            <a:xfrm>
              <a:off x="7382633" y="5323215"/>
              <a:ext cx="4126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 Narrow" panose="020B0606020202030204" pitchFamily="34" charset="0"/>
                </a:rPr>
                <a:t>meeting demand 100% in </a:t>
              </a:r>
              <a:r>
                <a:rPr lang="en-US" sz="1400" i="1" dirty="0">
                  <a:latin typeface="Arial Narrow" panose="020B0606020202030204" pitchFamily="34" charset="0"/>
                </a:rPr>
                <a:t>X </a:t>
              </a:r>
              <a:r>
                <a:rPr lang="en-US" sz="1400" dirty="0">
                  <a:latin typeface="Arial Narrow" panose="020B0606020202030204" pitchFamily="34" charset="0"/>
                </a:rPr>
                <a:t>fraction of time periods</a:t>
              </a:r>
              <a:endParaRPr lang="en-GB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8D47C8-D6E8-2A50-ABD0-4A997CD71166}"/>
                </a:ext>
              </a:extLst>
            </p:cNvPr>
            <p:cNvSpPr txBox="1"/>
            <p:nvPr/>
          </p:nvSpPr>
          <p:spPr>
            <a:xfrm rot="19679490">
              <a:off x="5076295" y="4699136"/>
              <a:ext cx="4783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 Narrow" panose="020B0606020202030204" pitchFamily="34" charset="0"/>
                </a:rPr>
                <a:t>relax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1D9CD9-3E40-7B28-F501-8F08052DCB99}"/>
                </a:ext>
              </a:extLst>
            </p:cNvPr>
            <p:cNvSpPr txBox="1"/>
            <p:nvPr/>
          </p:nvSpPr>
          <p:spPr>
            <a:xfrm rot="1749469">
              <a:off x="5029063" y="5236406"/>
              <a:ext cx="4783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 Narrow" panose="020B0606020202030204" pitchFamily="34" charset="0"/>
                </a:rPr>
                <a:t>relax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FCBA56-FFDE-0C67-A05A-D3510373101A}"/>
              </a:ext>
            </a:extLst>
          </p:cNvPr>
          <p:cNvSpPr txBox="1"/>
          <p:nvPr/>
        </p:nvSpPr>
        <p:spPr>
          <a:xfrm>
            <a:off x="399892" y="-27159"/>
            <a:ext cx="932454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Introduction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909ED1-F4E5-6E2B-F5A2-232B250870F6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100% and 24/7 Matching</a:t>
            </a:r>
          </a:p>
        </p:txBody>
      </p:sp>
    </p:spTree>
    <p:extLst>
      <p:ext uri="{BB962C8B-B14F-4D97-AF65-F5344CB8AC3E}">
        <p14:creationId xmlns:p14="http://schemas.microsoft.com/office/powerpoint/2010/main" val="3470100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6BD28-65A4-720F-F647-4D42B66DA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FAFB6B-86A2-D12D-9823-7FFBAF3F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4FFD-378B-4D74-8544-F65235751843}" type="datetime1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BCFFC-03B0-6F93-6A8A-FD0297BE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87247-04AC-62AD-3403-4F5796978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01FEE9-30D3-C6AF-E15E-F8CE956A7FD5}"/>
              </a:ext>
            </a:extLst>
          </p:cNvPr>
          <p:cNvGrpSpPr/>
          <p:nvPr/>
        </p:nvGrpSpPr>
        <p:grpSpPr>
          <a:xfrm>
            <a:off x="1043179" y="1195711"/>
            <a:ext cx="10066563" cy="1164627"/>
            <a:chOff x="1219279" y="4209255"/>
            <a:chExt cx="10066563" cy="116462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866F84-7B50-0591-F520-4041D9189898}"/>
                </a:ext>
              </a:extLst>
            </p:cNvPr>
            <p:cNvSpPr txBox="1"/>
            <p:nvPr/>
          </p:nvSpPr>
          <p:spPr>
            <a:xfrm>
              <a:off x="1219279" y="4362685"/>
              <a:ext cx="1470991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 Narrow" panose="020B0606020202030204" pitchFamily="34" charset="0"/>
                </a:rPr>
                <a:t>100% matching (annual target)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06E0B1-EEED-9E06-18F6-8726303AA71B}"/>
                </a:ext>
              </a:extLst>
            </p:cNvPr>
            <p:cNvSpPr txBox="1"/>
            <p:nvPr/>
          </p:nvSpPr>
          <p:spPr>
            <a:xfrm>
              <a:off x="3294570" y="4635218"/>
              <a:ext cx="147099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 Narrow" panose="020B0606020202030204" pitchFamily="34" charset="0"/>
                </a:rPr>
                <a:t>24/7 matching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D4B2F71-66DC-3E48-6EC9-DFA15338C161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2690270" y="4819884"/>
              <a:ext cx="604300" cy="446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2825C32-8E1E-2C26-6F01-5CCCB1CC3CB6}"/>
                </a:ext>
              </a:extLst>
            </p:cNvPr>
            <p:cNvCxnSpPr>
              <a:cxnSpLocks/>
              <a:stCxn id="13" idx="3"/>
              <a:endCxn id="17" idx="1"/>
            </p:cNvCxnSpPr>
            <p:nvPr/>
          </p:nvCxnSpPr>
          <p:spPr>
            <a:xfrm flipV="1">
              <a:off x="4765561" y="4405513"/>
              <a:ext cx="735494" cy="414371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2A7C1D4-67A9-B00E-7009-4EE7E30F4C55}"/>
                </a:ext>
              </a:extLst>
            </p:cNvPr>
            <p:cNvCxnSpPr>
              <a:cxnSpLocks/>
              <a:stCxn id="13" idx="3"/>
              <a:endCxn id="18" idx="1"/>
            </p:cNvCxnSpPr>
            <p:nvPr/>
          </p:nvCxnSpPr>
          <p:spPr>
            <a:xfrm>
              <a:off x="4765561" y="4819884"/>
              <a:ext cx="735494" cy="36933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2518F6-C2C3-2C00-6325-202BC7151671}"/>
                </a:ext>
              </a:extLst>
            </p:cNvPr>
            <p:cNvSpPr txBox="1"/>
            <p:nvPr/>
          </p:nvSpPr>
          <p:spPr>
            <a:xfrm>
              <a:off x="5501055" y="4220847"/>
              <a:ext cx="165784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 Narrow" panose="020B0606020202030204" pitchFamily="34" charset="0"/>
                </a:rPr>
                <a:t>Hourly target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C87165-4A37-F5C6-936F-AE33E2367831}"/>
                </a:ext>
              </a:extLst>
            </p:cNvPr>
            <p:cNvSpPr txBox="1"/>
            <p:nvPr/>
          </p:nvSpPr>
          <p:spPr>
            <a:xfrm>
              <a:off x="5501055" y="5004550"/>
              <a:ext cx="165784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 Narrow" panose="020B0606020202030204" pitchFamily="34" charset="0"/>
                </a:rPr>
                <a:t>Temporal target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600BA3-5972-4AA7-8A84-60F50886C4F6}"/>
                </a:ext>
              </a:extLst>
            </p:cNvPr>
            <p:cNvSpPr txBox="1"/>
            <p:nvPr/>
          </p:nvSpPr>
          <p:spPr>
            <a:xfrm>
              <a:off x="7158904" y="4209255"/>
              <a:ext cx="397769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 Narrow" panose="020B0606020202030204" pitchFamily="34" charset="0"/>
                </a:rPr>
                <a:t>meeting </a:t>
              </a:r>
              <a:r>
                <a:rPr lang="en-US" sz="1400" i="1" dirty="0">
                  <a:latin typeface="Arial Narrow" panose="020B0606020202030204" pitchFamily="34" charset="0"/>
                </a:rPr>
                <a:t>X</a:t>
              </a:r>
              <a:r>
                <a:rPr lang="en-US" sz="1400" dirty="0">
                  <a:latin typeface="Arial Narrow" panose="020B0606020202030204" pitchFamily="34" charset="0"/>
                </a:rPr>
                <a:t> fraction of demand in all time periods</a:t>
              </a:r>
              <a:endParaRPr lang="en-GB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4FF952-2604-9266-002A-75643A1A7CEC}"/>
                </a:ext>
              </a:extLst>
            </p:cNvPr>
            <p:cNvSpPr txBox="1"/>
            <p:nvPr/>
          </p:nvSpPr>
          <p:spPr>
            <a:xfrm>
              <a:off x="7158904" y="5010280"/>
              <a:ext cx="4126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 Narrow" panose="020B0606020202030204" pitchFamily="34" charset="0"/>
                </a:rPr>
                <a:t>meeting demand 100% in </a:t>
              </a:r>
              <a:r>
                <a:rPr lang="en-US" sz="1400" i="1" dirty="0">
                  <a:latin typeface="Arial Narrow" panose="020B0606020202030204" pitchFamily="34" charset="0"/>
                </a:rPr>
                <a:t>X </a:t>
              </a:r>
              <a:r>
                <a:rPr lang="en-US" sz="1400" dirty="0">
                  <a:latin typeface="Arial Narrow" panose="020B0606020202030204" pitchFamily="34" charset="0"/>
                </a:rPr>
                <a:t>fraction of time periods</a:t>
              </a:r>
              <a:endParaRPr lang="en-GB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38C384-90F6-2745-FAE3-95624FE21BDF}"/>
                </a:ext>
              </a:extLst>
            </p:cNvPr>
            <p:cNvSpPr txBox="1"/>
            <p:nvPr/>
          </p:nvSpPr>
          <p:spPr>
            <a:xfrm rot="19679490">
              <a:off x="4852566" y="4386201"/>
              <a:ext cx="4783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 Narrow" panose="020B0606020202030204" pitchFamily="34" charset="0"/>
                </a:rPr>
                <a:t>relax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CBE201-9FA3-E0EF-2214-672ADDE4B577}"/>
                </a:ext>
              </a:extLst>
            </p:cNvPr>
            <p:cNvSpPr txBox="1"/>
            <p:nvPr/>
          </p:nvSpPr>
          <p:spPr>
            <a:xfrm rot="1749469">
              <a:off x="4805334" y="4923471"/>
              <a:ext cx="4783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 Narrow" panose="020B0606020202030204" pitchFamily="34" charset="0"/>
                </a:rPr>
                <a:t>relax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C79D0DC-D554-159F-8535-84FF37FE6B6D}"/>
              </a:ext>
            </a:extLst>
          </p:cNvPr>
          <p:cNvSpPr txBox="1"/>
          <p:nvPr/>
        </p:nvSpPr>
        <p:spPr>
          <a:xfrm>
            <a:off x="4993321" y="2569141"/>
            <a:ext cx="264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Compliance target (X) = 0.8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A66F18-5E89-9F5E-46E8-8AFFF179D818}"/>
              </a:ext>
            </a:extLst>
          </p:cNvPr>
          <p:cNvSpPr txBox="1"/>
          <p:nvPr/>
        </p:nvSpPr>
        <p:spPr>
          <a:xfrm>
            <a:off x="399892" y="-27159"/>
            <a:ext cx="932454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Introduction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235350-7EED-F8DA-E826-05F0736AEFF3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100% and 24/7 Matching</a:t>
            </a:r>
          </a:p>
        </p:txBody>
      </p:sp>
    </p:spTree>
    <p:extLst>
      <p:ext uri="{BB962C8B-B14F-4D97-AF65-F5344CB8AC3E}">
        <p14:creationId xmlns:p14="http://schemas.microsoft.com/office/powerpoint/2010/main" val="340838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27763-4808-6338-4458-AFF0A4C93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9ABB23-F44A-6152-BAB1-9034C54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4FFD-378B-4D74-8544-F65235751843}" type="datetime1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F893B-E6EF-D56A-AC5F-400CF599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2AFE5-2AF8-3A6C-72F4-D13255C7E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DF7EA6-6105-BEB0-08E5-71E4DB82B6D6}"/>
              </a:ext>
            </a:extLst>
          </p:cNvPr>
          <p:cNvGrpSpPr/>
          <p:nvPr/>
        </p:nvGrpSpPr>
        <p:grpSpPr>
          <a:xfrm>
            <a:off x="1043179" y="1195711"/>
            <a:ext cx="10066563" cy="1164627"/>
            <a:chOff x="1219279" y="4209255"/>
            <a:chExt cx="10066563" cy="116462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4A14C4-A571-59D8-3F94-7B39321F53ED}"/>
                </a:ext>
              </a:extLst>
            </p:cNvPr>
            <p:cNvSpPr txBox="1"/>
            <p:nvPr/>
          </p:nvSpPr>
          <p:spPr>
            <a:xfrm>
              <a:off x="1219279" y="4362685"/>
              <a:ext cx="1470991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 Narrow" panose="020B0606020202030204" pitchFamily="34" charset="0"/>
                </a:rPr>
                <a:t>Annual target (100% matching)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B79557-2C69-2C62-82EF-A9D637EAC706}"/>
                </a:ext>
              </a:extLst>
            </p:cNvPr>
            <p:cNvSpPr txBox="1"/>
            <p:nvPr/>
          </p:nvSpPr>
          <p:spPr>
            <a:xfrm>
              <a:off x="3294570" y="4635218"/>
              <a:ext cx="147099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 Narrow" panose="020B0606020202030204" pitchFamily="34" charset="0"/>
                </a:rPr>
                <a:t>24/7 matching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953D36E-016A-927A-7300-9AFF58D381BB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2690270" y="4819884"/>
              <a:ext cx="604300" cy="446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077E970-BA5A-1066-5AFE-C58B86B1B977}"/>
                </a:ext>
              </a:extLst>
            </p:cNvPr>
            <p:cNvCxnSpPr>
              <a:cxnSpLocks/>
              <a:stCxn id="13" idx="3"/>
              <a:endCxn id="17" idx="1"/>
            </p:cNvCxnSpPr>
            <p:nvPr/>
          </p:nvCxnSpPr>
          <p:spPr>
            <a:xfrm flipV="1">
              <a:off x="4765561" y="4405513"/>
              <a:ext cx="735494" cy="414371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FFA69CD-3F3C-85BA-4432-AF37CE7AD01C}"/>
                </a:ext>
              </a:extLst>
            </p:cNvPr>
            <p:cNvCxnSpPr>
              <a:cxnSpLocks/>
              <a:stCxn id="13" idx="3"/>
              <a:endCxn id="18" idx="1"/>
            </p:cNvCxnSpPr>
            <p:nvPr/>
          </p:nvCxnSpPr>
          <p:spPr>
            <a:xfrm>
              <a:off x="4765561" y="4819884"/>
              <a:ext cx="735494" cy="36933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D79595-756D-2C01-E604-5297BBA2B081}"/>
                </a:ext>
              </a:extLst>
            </p:cNvPr>
            <p:cNvSpPr txBox="1"/>
            <p:nvPr/>
          </p:nvSpPr>
          <p:spPr>
            <a:xfrm>
              <a:off x="5501055" y="4220847"/>
              <a:ext cx="1657849" cy="369332"/>
            </a:xfrm>
            <a:prstGeom prst="rect">
              <a:avLst/>
            </a:prstGeom>
            <a:solidFill>
              <a:srgbClr val="B2D8B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 Narrow" panose="020B0606020202030204" pitchFamily="34" charset="0"/>
                </a:rPr>
                <a:t>Hourly target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5F7893-EC69-2F54-21E5-376A1AE839B0}"/>
                </a:ext>
              </a:extLst>
            </p:cNvPr>
            <p:cNvSpPr txBox="1"/>
            <p:nvPr/>
          </p:nvSpPr>
          <p:spPr>
            <a:xfrm>
              <a:off x="5501055" y="5004550"/>
              <a:ext cx="165784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 Narrow" panose="020B0606020202030204" pitchFamily="34" charset="0"/>
                </a:rPr>
                <a:t>Temporal target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303D43-1164-7359-8BDB-63979D190F7A}"/>
                </a:ext>
              </a:extLst>
            </p:cNvPr>
            <p:cNvSpPr txBox="1"/>
            <p:nvPr/>
          </p:nvSpPr>
          <p:spPr>
            <a:xfrm>
              <a:off x="7158904" y="4209255"/>
              <a:ext cx="397769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 Narrow" panose="020B0606020202030204" pitchFamily="34" charset="0"/>
                </a:rPr>
                <a:t>meeting </a:t>
              </a:r>
              <a:r>
                <a:rPr lang="en-US" sz="1400" i="1" dirty="0">
                  <a:latin typeface="Arial Narrow" panose="020B0606020202030204" pitchFamily="34" charset="0"/>
                </a:rPr>
                <a:t>X</a:t>
              </a:r>
              <a:r>
                <a:rPr lang="en-US" sz="1400" dirty="0">
                  <a:latin typeface="Arial Narrow" panose="020B0606020202030204" pitchFamily="34" charset="0"/>
                </a:rPr>
                <a:t> fraction of demand in all time periods</a:t>
              </a:r>
              <a:endParaRPr lang="en-GB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AB221E-2216-675F-4813-3AF34CE64072}"/>
                </a:ext>
              </a:extLst>
            </p:cNvPr>
            <p:cNvSpPr txBox="1"/>
            <p:nvPr/>
          </p:nvSpPr>
          <p:spPr>
            <a:xfrm>
              <a:off x="7158904" y="5010280"/>
              <a:ext cx="4126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 Narrow" panose="020B0606020202030204" pitchFamily="34" charset="0"/>
                </a:rPr>
                <a:t>meeting demand 100% in </a:t>
              </a:r>
              <a:r>
                <a:rPr lang="en-US" sz="1400" i="1" dirty="0">
                  <a:latin typeface="Arial Narrow" panose="020B0606020202030204" pitchFamily="34" charset="0"/>
                </a:rPr>
                <a:t>X </a:t>
              </a:r>
              <a:r>
                <a:rPr lang="en-US" sz="1400" dirty="0">
                  <a:latin typeface="Arial Narrow" panose="020B0606020202030204" pitchFamily="34" charset="0"/>
                </a:rPr>
                <a:t>fraction of time periods</a:t>
              </a:r>
              <a:endParaRPr lang="en-GB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FDDAAD-7B22-A5ED-34A8-47A55B91CACC}"/>
                </a:ext>
              </a:extLst>
            </p:cNvPr>
            <p:cNvSpPr txBox="1"/>
            <p:nvPr/>
          </p:nvSpPr>
          <p:spPr>
            <a:xfrm rot="19679490">
              <a:off x="4852566" y="4386201"/>
              <a:ext cx="4783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 Narrow" panose="020B0606020202030204" pitchFamily="34" charset="0"/>
                </a:rPr>
                <a:t>relax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681105-8496-6F64-C77E-AEC81D0FA1A2}"/>
                </a:ext>
              </a:extLst>
            </p:cNvPr>
            <p:cNvSpPr txBox="1"/>
            <p:nvPr/>
          </p:nvSpPr>
          <p:spPr>
            <a:xfrm rot="1749469">
              <a:off x="4805334" y="4923471"/>
              <a:ext cx="4783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 Narrow" panose="020B0606020202030204" pitchFamily="34" charset="0"/>
                </a:rPr>
                <a:t>relax</a:t>
              </a:r>
            </a:p>
          </p:txBody>
        </p:sp>
      </p:grpSp>
      <p:pic>
        <p:nvPicPr>
          <p:cNvPr id="11" name="Picture 10" descr="A green and blue graph&#10;&#10;AI-generated content may be incorrect.">
            <a:extLst>
              <a:ext uri="{FF2B5EF4-FFF2-40B4-BE49-F238E27FC236}">
                <a16:creationId xmlns:a16="http://schemas.microsoft.com/office/drawing/2014/main" id="{823380C1-3DFA-C69B-A0BB-5929E7CE4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19" y="3024868"/>
            <a:ext cx="2912915" cy="28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2B11ED-F60A-02CE-351B-D19BBC248114}"/>
              </a:ext>
            </a:extLst>
          </p:cNvPr>
          <p:cNvSpPr txBox="1"/>
          <p:nvPr/>
        </p:nvSpPr>
        <p:spPr>
          <a:xfrm>
            <a:off x="3267827" y="5858177"/>
            <a:ext cx="242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80% satisfied in all periods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9F854E-CF8B-A592-4DDB-56350F02D77B}"/>
              </a:ext>
            </a:extLst>
          </p:cNvPr>
          <p:cNvSpPr txBox="1"/>
          <p:nvPr/>
        </p:nvSpPr>
        <p:spPr>
          <a:xfrm>
            <a:off x="4993321" y="2569141"/>
            <a:ext cx="264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Compliance target (X) = 0.8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319739-DAEA-7AE1-11B2-4E864CB6FCCA}"/>
              </a:ext>
            </a:extLst>
          </p:cNvPr>
          <p:cNvSpPr txBox="1"/>
          <p:nvPr/>
        </p:nvSpPr>
        <p:spPr>
          <a:xfrm>
            <a:off x="399892" y="-27159"/>
            <a:ext cx="932454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Introduction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ABAF50-2AF8-F2B9-FC9F-D48BF023B24B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100% and 24/7 Matching</a:t>
            </a:r>
          </a:p>
        </p:txBody>
      </p:sp>
    </p:spTree>
    <p:extLst>
      <p:ext uri="{BB962C8B-B14F-4D97-AF65-F5344CB8AC3E}">
        <p14:creationId xmlns:p14="http://schemas.microsoft.com/office/powerpoint/2010/main" val="115392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D8F4C-70F4-E989-F315-20890BDC2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0E00A-84FC-57C8-DEA8-CD55A6AB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4FFD-378B-4D74-8544-F65235751843}" type="datetime1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24477-5BFB-01E2-AFF3-CAB1E177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121AD-1E4A-7039-FC0A-8C4F6B0F5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D4C4A9-A93C-21C3-B998-FC7164B8F984}"/>
              </a:ext>
            </a:extLst>
          </p:cNvPr>
          <p:cNvGrpSpPr/>
          <p:nvPr/>
        </p:nvGrpSpPr>
        <p:grpSpPr>
          <a:xfrm>
            <a:off x="1043179" y="1195711"/>
            <a:ext cx="10066563" cy="1164627"/>
            <a:chOff x="1219279" y="4209255"/>
            <a:chExt cx="10066563" cy="116462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C13F41-676E-D1C8-A10E-2AD0FFE088B4}"/>
                </a:ext>
              </a:extLst>
            </p:cNvPr>
            <p:cNvSpPr txBox="1"/>
            <p:nvPr/>
          </p:nvSpPr>
          <p:spPr>
            <a:xfrm>
              <a:off x="1219279" y="4362685"/>
              <a:ext cx="1470991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 Narrow" panose="020B0606020202030204" pitchFamily="34" charset="0"/>
                </a:rPr>
                <a:t>Annual target (100% matching)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A04F2B-291E-C006-2DD2-0A8F22000F08}"/>
                </a:ext>
              </a:extLst>
            </p:cNvPr>
            <p:cNvSpPr txBox="1"/>
            <p:nvPr/>
          </p:nvSpPr>
          <p:spPr>
            <a:xfrm>
              <a:off x="3294570" y="4635218"/>
              <a:ext cx="147099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 Narrow" panose="020B0606020202030204" pitchFamily="34" charset="0"/>
                </a:rPr>
                <a:t>24/7 matching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E90724F-2B72-F1D3-E9B5-3D8109CD7C6B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2690270" y="4819884"/>
              <a:ext cx="604300" cy="446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AADBBB7-68D9-DE19-B2AA-29DC7927D875}"/>
                </a:ext>
              </a:extLst>
            </p:cNvPr>
            <p:cNvCxnSpPr>
              <a:cxnSpLocks/>
              <a:stCxn id="13" idx="3"/>
              <a:endCxn id="17" idx="1"/>
            </p:cNvCxnSpPr>
            <p:nvPr/>
          </p:nvCxnSpPr>
          <p:spPr>
            <a:xfrm flipV="1">
              <a:off x="4765561" y="4405513"/>
              <a:ext cx="735494" cy="414371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771BCD1-0F7C-3298-B064-49025D7D61DF}"/>
                </a:ext>
              </a:extLst>
            </p:cNvPr>
            <p:cNvCxnSpPr>
              <a:cxnSpLocks/>
              <a:stCxn id="13" idx="3"/>
              <a:endCxn id="18" idx="1"/>
            </p:cNvCxnSpPr>
            <p:nvPr/>
          </p:nvCxnSpPr>
          <p:spPr>
            <a:xfrm>
              <a:off x="4765561" y="4819884"/>
              <a:ext cx="735494" cy="369332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B6F50E-C5A4-B957-3B5F-733BB6A103FA}"/>
                </a:ext>
              </a:extLst>
            </p:cNvPr>
            <p:cNvSpPr txBox="1"/>
            <p:nvPr/>
          </p:nvSpPr>
          <p:spPr>
            <a:xfrm>
              <a:off x="5501055" y="4220847"/>
              <a:ext cx="165784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 Narrow" panose="020B0606020202030204" pitchFamily="34" charset="0"/>
                </a:rPr>
                <a:t>Hourly target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C93750-5399-B2FE-23F7-E7322DAD2498}"/>
                </a:ext>
              </a:extLst>
            </p:cNvPr>
            <p:cNvSpPr txBox="1"/>
            <p:nvPr/>
          </p:nvSpPr>
          <p:spPr>
            <a:xfrm>
              <a:off x="5501055" y="5004550"/>
              <a:ext cx="1657849" cy="369332"/>
            </a:xfrm>
            <a:prstGeom prst="rect">
              <a:avLst/>
            </a:prstGeom>
            <a:solidFill>
              <a:srgbClr val="B2D8B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 Narrow" panose="020B0606020202030204" pitchFamily="34" charset="0"/>
                </a:rPr>
                <a:t>Temporal target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1EE117-27EF-6065-DD67-3D7A1E4E86FA}"/>
                </a:ext>
              </a:extLst>
            </p:cNvPr>
            <p:cNvSpPr txBox="1"/>
            <p:nvPr/>
          </p:nvSpPr>
          <p:spPr>
            <a:xfrm>
              <a:off x="7158904" y="4209255"/>
              <a:ext cx="397769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 Narrow" panose="020B0606020202030204" pitchFamily="34" charset="0"/>
                </a:rPr>
                <a:t>meeting </a:t>
              </a:r>
              <a:r>
                <a:rPr lang="en-US" sz="1400" i="1" dirty="0">
                  <a:latin typeface="Arial Narrow" panose="020B0606020202030204" pitchFamily="34" charset="0"/>
                </a:rPr>
                <a:t>X</a:t>
              </a:r>
              <a:r>
                <a:rPr lang="en-US" sz="1400" dirty="0">
                  <a:latin typeface="Arial Narrow" panose="020B0606020202030204" pitchFamily="34" charset="0"/>
                </a:rPr>
                <a:t> fraction of demand in all time periods</a:t>
              </a:r>
              <a:endParaRPr lang="en-GB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E264DF-D610-AF02-BED0-EC205D1200CF}"/>
                </a:ext>
              </a:extLst>
            </p:cNvPr>
            <p:cNvSpPr txBox="1"/>
            <p:nvPr/>
          </p:nvSpPr>
          <p:spPr>
            <a:xfrm>
              <a:off x="7158904" y="5010280"/>
              <a:ext cx="4126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 Narrow" panose="020B0606020202030204" pitchFamily="34" charset="0"/>
                </a:rPr>
                <a:t>meeting demand 100% in </a:t>
              </a:r>
              <a:r>
                <a:rPr lang="en-US" sz="1400" i="1" dirty="0">
                  <a:latin typeface="Arial Narrow" panose="020B0606020202030204" pitchFamily="34" charset="0"/>
                </a:rPr>
                <a:t>X </a:t>
              </a:r>
              <a:r>
                <a:rPr lang="en-US" sz="1400" dirty="0">
                  <a:latin typeface="Arial Narrow" panose="020B0606020202030204" pitchFamily="34" charset="0"/>
                </a:rPr>
                <a:t>fraction of time periods</a:t>
              </a:r>
              <a:endParaRPr lang="en-GB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1308E7-11B6-AEFB-52B1-B88248481E19}"/>
                </a:ext>
              </a:extLst>
            </p:cNvPr>
            <p:cNvSpPr txBox="1"/>
            <p:nvPr/>
          </p:nvSpPr>
          <p:spPr>
            <a:xfrm rot="19679490">
              <a:off x="4852566" y="4386201"/>
              <a:ext cx="4783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 Narrow" panose="020B0606020202030204" pitchFamily="34" charset="0"/>
                </a:rPr>
                <a:t>relax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A9C235-938D-EC45-E72F-46AF5E93FFEB}"/>
                </a:ext>
              </a:extLst>
            </p:cNvPr>
            <p:cNvSpPr txBox="1"/>
            <p:nvPr/>
          </p:nvSpPr>
          <p:spPr>
            <a:xfrm rot="1749469">
              <a:off x="4805334" y="4923471"/>
              <a:ext cx="4783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 Narrow" panose="020B0606020202030204" pitchFamily="34" charset="0"/>
                </a:rPr>
                <a:t>relax</a:t>
              </a:r>
            </a:p>
          </p:txBody>
        </p:sp>
      </p:grpSp>
      <p:pic>
        <p:nvPicPr>
          <p:cNvPr id="11" name="Picture 10" descr="A green and blue graph&#10;&#10;AI-generated content may be incorrect.">
            <a:extLst>
              <a:ext uri="{FF2B5EF4-FFF2-40B4-BE49-F238E27FC236}">
                <a16:creationId xmlns:a16="http://schemas.microsoft.com/office/drawing/2014/main" id="{053BCCC9-878D-E080-BBF9-424185A6A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19" y="3024868"/>
            <a:ext cx="2912915" cy="2880000"/>
          </a:xfrm>
          <a:prstGeom prst="rect">
            <a:avLst/>
          </a:prstGeom>
        </p:spPr>
      </p:pic>
      <p:pic>
        <p:nvPicPr>
          <p:cNvPr id="24" name="Picture 23" descr="A graph with a line and a line&#10;&#10;AI-generated content may be incorrect.">
            <a:extLst>
              <a:ext uri="{FF2B5EF4-FFF2-40B4-BE49-F238E27FC236}">
                <a16:creationId xmlns:a16="http://schemas.microsoft.com/office/drawing/2014/main" id="{F6B0FF96-C25A-0A0F-36E5-44384B996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038" y="3026491"/>
            <a:ext cx="2889239" cy="28783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2F2DE8-D3D0-916C-AF87-C0A756506373}"/>
              </a:ext>
            </a:extLst>
          </p:cNvPr>
          <p:cNvSpPr txBox="1"/>
          <p:nvPr/>
        </p:nvSpPr>
        <p:spPr>
          <a:xfrm>
            <a:off x="3267827" y="5858177"/>
            <a:ext cx="242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80% satisfied in all periods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87EFB-3447-6C85-C1BC-AC1B22FCEE80}"/>
              </a:ext>
            </a:extLst>
          </p:cNvPr>
          <p:cNvSpPr txBox="1"/>
          <p:nvPr/>
        </p:nvSpPr>
        <p:spPr>
          <a:xfrm>
            <a:off x="6012415" y="5858177"/>
            <a:ext cx="358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100% satisfied in 80% of time periods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865DB6-5A7D-19A9-F78D-43FADA56C490}"/>
              </a:ext>
            </a:extLst>
          </p:cNvPr>
          <p:cNvSpPr txBox="1"/>
          <p:nvPr/>
        </p:nvSpPr>
        <p:spPr>
          <a:xfrm>
            <a:off x="4993321" y="2569141"/>
            <a:ext cx="264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Compliance target (X) = 0.8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CA70EA-63AF-A3C0-8192-0CD1189CDDC7}"/>
              </a:ext>
            </a:extLst>
          </p:cNvPr>
          <p:cNvSpPr txBox="1"/>
          <p:nvPr/>
        </p:nvSpPr>
        <p:spPr>
          <a:xfrm>
            <a:off x="399892" y="-27159"/>
            <a:ext cx="932454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Introduction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74478D-8205-E7B0-69F8-17395AAC9C07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100% and 24/7 Matching</a:t>
            </a:r>
          </a:p>
        </p:txBody>
      </p:sp>
    </p:spTree>
    <p:extLst>
      <p:ext uri="{BB962C8B-B14F-4D97-AF65-F5344CB8AC3E}">
        <p14:creationId xmlns:p14="http://schemas.microsoft.com/office/powerpoint/2010/main" val="3374631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A8157-FA0F-D1C8-4096-AB23A7981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7AD18E-7ADC-C3FB-CD58-3B8715C8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43B9-7F42-4361-8980-7824348F6266}" type="datetime1">
              <a:rPr lang="en-GB" smtClean="0"/>
              <a:t>30/07/2025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05881-0562-4BAB-8189-7035D527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Yurter | ICSP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2C6E8-0A54-CF64-42AB-C2A77ACFD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8E3052-3D72-CEF2-7678-3EE48E6664BC}"/>
              </a:ext>
            </a:extLst>
          </p:cNvPr>
          <p:cNvSpPr txBox="1"/>
          <p:nvPr/>
        </p:nvSpPr>
        <p:spPr>
          <a:xfrm>
            <a:off x="399892" y="390881"/>
            <a:ext cx="113515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Problem Setting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5D19D-A87F-7C12-0E01-A0F20388CB84}"/>
              </a:ext>
            </a:extLst>
          </p:cNvPr>
          <p:cNvSpPr txBox="1"/>
          <p:nvPr/>
        </p:nvSpPr>
        <p:spPr>
          <a:xfrm>
            <a:off x="2536510" y="-27159"/>
            <a:ext cx="1456068" cy="3064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Narrow" panose="020B0606020202030204" pitchFamily="34" charset="0"/>
              </a:rPr>
              <a:t>Two-Stage Problem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8EF3EAD-AF8D-6D42-9C51-29FDF3134F48}"/>
              </a:ext>
            </a:extLst>
          </p:cNvPr>
          <p:cNvSpPr/>
          <p:nvPr/>
        </p:nvSpPr>
        <p:spPr>
          <a:xfrm>
            <a:off x="3364260" y="998338"/>
            <a:ext cx="1241453" cy="1008000"/>
          </a:xfrm>
          <a:custGeom>
            <a:avLst/>
            <a:gdLst>
              <a:gd name="connsiteX0" fmla="*/ 0 w 1516097"/>
              <a:gd name="connsiteY0" fmla="*/ 75805 h 758048"/>
              <a:gd name="connsiteX1" fmla="*/ 75805 w 1516097"/>
              <a:gd name="connsiteY1" fmla="*/ 0 h 758048"/>
              <a:gd name="connsiteX2" fmla="*/ 1440292 w 1516097"/>
              <a:gd name="connsiteY2" fmla="*/ 0 h 758048"/>
              <a:gd name="connsiteX3" fmla="*/ 1516097 w 1516097"/>
              <a:gd name="connsiteY3" fmla="*/ 75805 h 758048"/>
              <a:gd name="connsiteX4" fmla="*/ 1516097 w 1516097"/>
              <a:gd name="connsiteY4" fmla="*/ 682243 h 758048"/>
              <a:gd name="connsiteX5" fmla="*/ 1440292 w 1516097"/>
              <a:gd name="connsiteY5" fmla="*/ 758048 h 758048"/>
              <a:gd name="connsiteX6" fmla="*/ 75805 w 1516097"/>
              <a:gd name="connsiteY6" fmla="*/ 758048 h 758048"/>
              <a:gd name="connsiteX7" fmla="*/ 0 w 1516097"/>
              <a:gd name="connsiteY7" fmla="*/ 682243 h 758048"/>
              <a:gd name="connsiteX8" fmla="*/ 0 w 1516097"/>
              <a:gd name="connsiteY8" fmla="*/ 75805 h 75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097" h="758048">
                <a:moveTo>
                  <a:pt x="0" y="75805"/>
                </a:moveTo>
                <a:cubicBezTo>
                  <a:pt x="0" y="33939"/>
                  <a:pt x="33939" y="0"/>
                  <a:pt x="75805" y="0"/>
                </a:cubicBezTo>
                <a:lnTo>
                  <a:pt x="1440292" y="0"/>
                </a:lnTo>
                <a:cubicBezTo>
                  <a:pt x="1482158" y="0"/>
                  <a:pt x="1516097" y="33939"/>
                  <a:pt x="1516097" y="75805"/>
                </a:cubicBezTo>
                <a:lnTo>
                  <a:pt x="1516097" y="682243"/>
                </a:lnTo>
                <a:cubicBezTo>
                  <a:pt x="1516097" y="724109"/>
                  <a:pt x="1482158" y="758048"/>
                  <a:pt x="1440292" y="758048"/>
                </a:cubicBezTo>
                <a:lnTo>
                  <a:pt x="75805" y="758048"/>
                </a:lnTo>
                <a:cubicBezTo>
                  <a:pt x="33939" y="758048"/>
                  <a:pt x="0" y="724109"/>
                  <a:pt x="0" y="682243"/>
                </a:cubicBezTo>
                <a:lnTo>
                  <a:pt x="0" y="75805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2682" tIns="42522" rIns="52682" bIns="425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Power purchase agreements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F536D9-5581-7F65-3DF3-6DABEAF4117F}"/>
              </a:ext>
            </a:extLst>
          </p:cNvPr>
          <p:cNvSpPr/>
          <p:nvPr/>
        </p:nvSpPr>
        <p:spPr>
          <a:xfrm>
            <a:off x="5474998" y="1006138"/>
            <a:ext cx="1242000" cy="1008000"/>
          </a:xfrm>
          <a:custGeom>
            <a:avLst/>
            <a:gdLst>
              <a:gd name="connsiteX0" fmla="*/ 0 w 1516097"/>
              <a:gd name="connsiteY0" fmla="*/ 75805 h 758048"/>
              <a:gd name="connsiteX1" fmla="*/ 75805 w 1516097"/>
              <a:gd name="connsiteY1" fmla="*/ 0 h 758048"/>
              <a:gd name="connsiteX2" fmla="*/ 1440292 w 1516097"/>
              <a:gd name="connsiteY2" fmla="*/ 0 h 758048"/>
              <a:gd name="connsiteX3" fmla="*/ 1516097 w 1516097"/>
              <a:gd name="connsiteY3" fmla="*/ 75805 h 758048"/>
              <a:gd name="connsiteX4" fmla="*/ 1516097 w 1516097"/>
              <a:gd name="connsiteY4" fmla="*/ 682243 h 758048"/>
              <a:gd name="connsiteX5" fmla="*/ 1440292 w 1516097"/>
              <a:gd name="connsiteY5" fmla="*/ 758048 h 758048"/>
              <a:gd name="connsiteX6" fmla="*/ 75805 w 1516097"/>
              <a:gd name="connsiteY6" fmla="*/ 758048 h 758048"/>
              <a:gd name="connsiteX7" fmla="*/ 0 w 1516097"/>
              <a:gd name="connsiteY7" fmla="*/ 682243 h 758048"/>
              <a:gd name="connsiteX8" fmla="*/ 0 w 1516097"/>
              <a:gd name="connsiteY8" fmla="*/ 75805 h 75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097" h="758048">
                <a:moveTo>
                  <a:pt x="0" y="75805"/>
                </a:moveTo>
                <a:cubicBezTo>
                  <a:pt x="0" y="33939"/>
                  <a:pt x="33939" y="0"/>
                  <a:pt x="75805" y="0"/>
                </a:cubicBezTo>
                <a:lnTo>
                  <a:pt x="1440292" y="0"/>
                </a:lnTo>
                <a:cubicBezTo>
                  <a:pt x="1482158" y="0"/>
                  <a:pt x="1516097" y="33939"/>
                  <a:pt x="1516097" y="75805"/>
                </a:cubicBezTo>
                <a:lnTo>
                  <a:pt x="1516097" y="682243"/>
                </a:lnTo>
                <a:cubicBezTo>
                  <a:pt x="1516097" y="724109"/>
                  <a:pt x="1482158" y="758048"/>
                  <a:pt x="1440292" y="758048"/>
                </a:cubicBezTo>
                <a:lnTo>
                  <a:pt x="75805" y="758048"/>
                </a:lnTo>
                <a:cubicBezTo>
                  <a:pt x="33939" y="758048"/>
                  <a:pt x="0" y="724109"/>
                  <a:pt x="0" y="682243"/>
                </a:cubicBezTo>
                <a:lnTo>
                  <a:pt x="0" y="75805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2682" tIns="42522" rIns="52682" bIns="425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Energy attribute certificates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69983C3-68EA-0731-F13E-6D8E1BA21041}"/>
              </a:ext>
            </a:extLst>
          </p:cNvPr>
          <p:cNvSpPr/>
          <p:nvPr/>
        </p:nvSpPr>
        <p:spPr>
          <a:xfrm>
            <a:off x="7586283" y="1006138"/>
            <a:ext cx="1242000" cy="1008000"/>
          </a:xfrm>
          <a:custGeom>
            <a:avLst/>
            <a:gdLst>
              <a:gd name="connsiteX0" fmla="*/ 0 w 1516097"/>
              <a:gd name="connsiteY0" fmla="*/ 75805 h 758048"/>
              <a:gd name="connsiteX1" fmla="*/ 75805 w 1516097"/>
              <a:gd name="connsiteY1" fmla="*/ 0 h 758048"/>
              <a:gd name="connsiteX2" fmla="*/ 1440292 w 1516097"/>
              <a:gd name="connsiteY2" fmla="*/ 0 h 758048"/>
              <a:gd name="connsiteX3" fmla="*/ 1516097 w 1516097"/>
              <a:gd name="connsiteY3" fmla="*/ 75805 h 758048"/>
              <a:gd name="connsiteX4" fmla="*/ 1516097 w 1516097"/>
              <a:gd name="connsiteY4" fmla="*/ 682243 h 758048"/>
              <a:gd name="connsiteX5" fmla="*/ 1440292 w 1516097"/>
              <a:gd name="connsiteY5" fmla="*/ 758048 h 758048"/>
              <a:gd name="connsiteX6" fmla="*/ 75805 w 1516097"/>
              <a:gd name="connsiteY6" fmla="*/ 758048 h 758048"/>
              <a:gd name="connsiteX7" fmla="*/ 0 w 1516097"/>
              <a:gd name="connsiteY7" fmla="*/ 682243 h 758048"/>
              <a:gd name="connsiteX8" fmla="*/ 0 w 1516097"/>
              <a:gd name="connsiteY8" fmla="*/ 75805 h 75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097" h="758048">
                <a:moveTo>
                  <a:pt x="0" y="75805"/>
                </a:moveTo>
                <a:cubicBezTo>
                  <a:pt x="0" y="33939"/>
                  <a:pt x="33939" y="0"/>
                  <a:pt x="75805" y="0"/>
                </a:cubicBezTo>
                <a:lnTo>
                  <a:pt x="1440292" y="0"/>
                </a:lnTo>
                <a:cubicBezTo>
                  <a:pt x="1482158" y="0"/>
                  <a:pt x="1516097" y="33939"/>
                  <a:pt x="1516097" y="75805"/>
                </a:cubicBezTo>
                <a:lnTo>
                  <a:pt x="1516097" y="682243"/>
                </a:lnTo>
                <a:cubicBezTo>
                  <a:pt x="1516097" y="724109"/>
                  <a:pt x="1482158" y="758048"/>
                  <a:pt x="1440292" y="758048"/>
                </a:cubicBezTo>
                <a:lnTo>
                  <a:pt x="75805" y="758048"/>
                </a:lnTo>
                <a:cubicBezTo>
                  <a:pt x="33939" y="758048"/>
                  <a:pt x="0" y="724109"/>
                  <a:pt x="0" y="682243"/>
                </a:cubicBezTo>
                <a:lnTo>
                  <a:pt x="0" y="75805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52682" tIns="42522" rIns="52682" bIns="425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Energy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storage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6382809E-7E42-CA80-B0B0-380B9FDA51A6}"/>
              </a:ext>
            </a:extLst>
          </p:cNvPr>
          <p:cNvSpPr/>
          <p:nvPr/>
        </p:nvSpPr>
        <p:spPr>
          <a:xfrm>
            <a:off x="4894682" y="1373186"/>
            <a:ext cx="291346" cy="273903"/>
          </a:xfrm>
          <a:prstGeom prst="mathPlus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us Sign 20">
            <a:extLst>
              <a:ext uri="{FF2B5EF4-FFF2-40B4-BE49-F238E27FC236}">
                <a16:creationId xmlns:a16="http://schemas.microsoft.com/office/drawing/2014/main" id="{E3753D8E-E446-923A-AD71-93D42E0589CA}"/>
              </a:ext>
            </a:extLst>
          </p:cNvPr>
          <p:cNvSpPr/>
          <p:nvPr/>
        </p:nvSpPr>
        <p:spPr>
          <a:xfrm>
            <a:off x="7005967" y="1373186"/>
            <a:ext cx="291346" cy="273903"/>
          </a:xfrm>
          <a:prstGeom prst="mathPlus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64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89,351"/>
  <p:tag name="ORIGINALWIDTH" val="4293,213"/>
  <p:tag name="OUTPUTTYPE" val="PNG"/>
  <p:tag name="IGUANATEXVERSION" val="161"/>
  <p:tag name="LATEXADDIN" val="\documentclass{article}&#10;\usepackage{amsthm}&#10;&#10;% Define the proposition environment&#10;\newtheorem{proposition}{Proposition}&#10;&#10;% Reduce spacing around the equations&#10;\setlength{\abovedisplayskip}{0pt}&#10;\setlength{\belowdisplayskip}{0pt}&#10;&#10;\begin{document}&#10;\begin{proposition}&#10;    For all \( X \in (0,1) \) and \( \gamma &gt; 0 \), there exist instances \( I, I' \) such that:&#10;    \[&#10;    (a) \quad C_{T,X}^*(I) &gt; \gamma + \, C_{H,X}^*(I) &#10;    \] and&#10;    \[&#10;    (b) \quad C_{H,X}^*(I') &gt; \gamma + \, C_{T,X}^*(I').&#10;    \]&#10;\end{proposition}&#10;\end{document}"/>
  <p:tag name="IGUANATEXSIZE" val="20"/>
  <p:tag name="IGUANATEXCURSOR" val="48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044,619"/>
  <p:tag name="OUTPUTTYPE" val="PNG"/>
  <p:tag name="IGUANATEXVERSION" val="161"/>
  <p:tag name="LATEXADDIN" val="\documentclass{article}&#10;\usepackage{amsmath}&#10;\pagestyle{empty}&#10;\begin{document}&#10;&#10;&#10;\begin{equation*}&#10; \text{min} \qquad P_Sc_S + H(C_{PPA} + C_{market} + C_{EAC} - R_{market})&#10;\end{equation*}&#10;&#10;&#10;\end{document}"/>
  <p:tag name="IGUANATEXSIZE" val="20"/>
  <p:tag name="IGUANATEXCURSOR" val="18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2,073"/>
  <p:tag name="ORIGINALWIDTH" val="3892,763"/>
  <p:tag name="OUTPUTTYPE" val="PNG"/>
  <p:tag name="IGUANATEXVERSION" val="161"/>
  <p:tag name="LATEXADDIN" val="\documentclass{article}&#10;\usepackage{amsmath}&#10;\pagestyle{empty}&#10;\begin{document}&#10;&#10;\begin{equation} \label{demand_sat}&#10; D_{t,\omega} = a_{t,\omega}^D + d_{t,\omega}^{RD} + g_{t,\omega}^{D} +  d_{t,\omega}^{ND} \qquad \forall t \in T, \omega \in \Omega&#10;\end{equation}&#10;\begin{equation} \label{ppa_cap}&#10; a_{t,\omega}^D + a_{t,\omega}^B + a_{t,\omega}^G = s_{PPA} SG_{t,\omega} + w_{PPA} WG_{t,\omega} \qquad \forall t \in T, \omega \in \Omega&#10;\end{equation}&#10;\begin{equation} \label{renewable_battery}&#10; b_{t+1,\omega}^R = b_{t,\omega}^R + \eta a_{t,\omega}^B - \frac{d_{t,\omega}^{RS} + d_{t,\omega}^{RD}}{\eta} \qquad \forall t \in T, \omega \in \Omega&#10;\end{equation}&#10;\begin{equation} \label{nonrenewable_battery}&#10; b_{t+1,\omega}^N = b_{t,\omega}^N + \eta g_{t,\omega}^B - \frac{d_{t,\omega}^{NS} + d_{t,\omega}^{ND}}{\eta} \qquad \forall t \in T, \omega \in \Omega&#10;\end{equation}&#10;\begin{equation} \label{battery_cap}&#10; b_{t+1,\omega}^R + b_{t+1,\omega}^N \leq c_S \qquad \forall t \in T, \omega \in \Omega&#10;\end{equation}&#10;\begin{equation} \label{initial_final_battery}&#10; b_{0,\omega}^R + b_{0,\omega}^N = b_{T,\omega}^R + b_{T,\omega}^N \qquad \forall \omega \in \Omega&#10;\end{equation}&#10;\begin{equation} \label{charge_cap1}&#10; a_{t,\omega}^B + g_{t,\omega}^B \leq C_C \qquad \forall t \in T, \omega \in \Omega&#10;\end{equation}&#10;\begin{equation} \label{charge_cap2}&#10; a_{t,\omega}^B + g_{t,\omega}^B \leq c_S - b_{t,\omega}^R - b_{t,\omega}^N \qquad \forall t \in T, \omega \in \Omega&#10;\end{equation}&#10;\begin{equation} \label{discharge_cap1}&#10; d_{t,\omega}^{RD} + d_{t,\omega}^{RS} \leq b_{t,w}^R \qquad \forall t \in T, \omega \in \Omega&#10;\end{equation}&#10;\begin{equation} \label{discharge_cap2}&#10; d_{t,\omega}^{ND} + d_{t,\omega}^{NS} \leq b_{t,w}^N \qquad \forall t \in T, \omega \in \Omega&#10;\end{equation}&#10;\begin{equation} \label{discharge_cap3}&#10; d_{t,\omega}^{RS} + d_{t,\omega}^{NS} + d_{t,\omega}^{RD} + d_{t,\omega}^{ND} \leq  C_D \qquad \forall t \in T, \omega \in \Omega&#10;\end{equation}&#10; \begin{equation} \label{charge_binary}&#10;  a_{t,\omega}^B + g_{t,\omega}^B \leq C_C \cdot z_{t,\omega} \qquad \forall t \in T, \omega \in \Omega&#10; \end{equation}&#10; \begin{equation} \label{discharge_binary}&#10;  d_{t,\omega}^{RS} + d_{t,\omega}^{NS} + d_{t,\omega}^{RD} + d_{t,\omega}^{ND} \leq C_D \cdot (1 - z_{t,\omega}) \qquad \forall t \in T, \omega \in \Omega&#10; \end{equation}&#10;&#10;&#10;\end{document}"/>
  <p:tag name="IGUANATEXSIZE" val="20"/>
  <p:tag name="IGUANATEXCURSOR" val="234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,7158"/>
  <p:tag name="ORIGINALWIDTH" val="3574,053"/>
  <p:tag name="OUTPUTTYPE" val="PNG"/>
  <p:tag name="IGUANATEXVERSION" val="161"/>
  <p:tag name="LATEXADDIN" val="\documentclass{article}&#10;\usepackage{amsmath}&#10;\pagestyle{empty}&#10;\begin{document}&#10;\begin{equation} \tag{AC}&#10; \sum_{t\in\mathcal{T}} (a_{t,\omega}^D + a_{t,\omega}^B + a_{t,\omega}^G + e_{t,\omega}) \geq X \cdot \sum_{t\in\mathcal{T}} D_{t,\omega} \quad \forall \omega \in \Omega&#10;\end{equation}&#10;&#10;\end{document}"/>
  <p:tag name="IGUANATEXSIZE" val="20"/>
  <p:tag name="IGUANATEXCURSOR" val="18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,9802"/>
  <p:tag name="ORIGINALWIDTH" val="3393,326"/>
  <p:tag name="OUTPUTTYPE" val="PNG"/>
  <p:tag name="IGUANATEXVERSION" val="161"/>
  <p:tag name="LATEXADDIN" val="\documentclass{article}&#10;\usepackage{amsmath}&#10;\pagestyle{empty}&#10;\begin{document}&#10;&#10;\begin{equation} \tag{HC}&#10; a_{t,\omega}^D + d_{t,\omega}^{RD} + e_{t,\omega} \geq X \cdot D_{t,\omega} \qquad \forall t \in T, \omega \in \Omega&#10;\end{equation}&#10;&#10;&#10;\end{document}"/>
  <p:tag name="IGUANATEXSIZE" val="20"/>
  <p:tag name="IGUANATEXCURSOR" val="14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2,6659"/>
  <p:tag name="ORIGINALWIDTH" val="3596,551"/>
  <p:tag name="OUTPUTTYPE" val="PNG"/>
  <p:tag name="IGUANATEXVERSION" val="161"/>
  <p:tag name="LATEXADDIN" val="\documentclass{article}&#10;\usepackage{amsmath}&#10;\pagestyle{empty}&#10;\begin{document}&#10;&#10;&#10;\begin{equation} \tag{TC}&#10;g_{t,\omega}^{D} + d_{t,\omega}^{ND} - e_{t,\omega} \leq D_{t,\omega} (1-q_{t,\omega}) \qquad \forall t \in T, \, \forall \omega \in \Omega&#10;\end{equation}&#10;&#10;\begin{equation} \tag{TC}&#10; \frac{\sum_{t=1}^{T} q_{t,\omega}}{|T|} \geq X \qquad \forall \omega \in \Omega&#10;\end{equation}&#10;&#10;&#10;\end{document}"/>
  <p:tag name="IGUANATEXSIZE" val="20"/>
  <p:tag name="IGUANATEXCURSOR" val="14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1959,505"/>
  <p:tag name="OUTPUTTYPE" val="PNG"/>
  <p:tag name="IGUANATEXVERSION" val="161"/>
  <p:tag name="LATEXADDIN" val="\documentclass{article}&#10;\usepackage{amsmath}&#10;\pagestyle{empty}&#10;\begin{document}&#10;&#10;\begin{equation*}&#10; q_{t,\omega} = &#10; \begin{cases}&#10;  1, &amp; \text{if } g_{t,\omega}^D + d_{t,\omega}^{ND} - e_{t,\omega} \leq 0 \\&#10;  0, &amp; \text{otherwise}&#10; \end{cases}&#10;\end{equation*}&#10;&#10;\end{document}"/>
  <p:tag name="IGUANATEXSIZE" val="20"/>
  <p:tag name="IGUANATEXCURSOR" val="18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4493</TotalTime>
  <Words>1927</Words>
  <Application>Microsoft Office PowerPoint</Application>
  <PresentationFormat>Widescreen</PresentationFormat>
  <Paragraphs>358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Aptos</vt:lpstr>
      <vt:lpstr>Aptos Display</vt:lpstr>
      <vt:lpstr>Arial</vt:lpstr>
      <vt:lpstr>Arial Narrow</vt:lpstr>
      <vt:lpstr>Cambria Math</vt:lpstr>
      <vt:lpstr>Courier New</vt:lpstr>
      <vt:lpstr>Office Theme</vt:lpstr>
      <vt:lpstr>1_Custom Design</vt:lpstr>
      <vt:lpstr>Custom Design</vt:lpstr>
      <vt:lpstr>2_Office Theme</vt:lpstr>
      <vt:lpstr>Stochastic Programming for Energy Procurement with Targets: 24/7 Matching and Its Relaxations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&amp; 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Twente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Yurter, Gülin (UT-BMS)</dc:creator>
  <cp:lastModifiedBy>Yurter, Gülin (UT-BMS)</cp:lastModifiedBy>
  <cp:revision>2</cp:revision>
  <dcterms:created xsi:type="dcterms:W3CDTF">2025-07-03T12:57:55Z</dcterms:created>
  <dcterms:modified xsi:type="dcterms:W3CDTF">2025-07-30T08:33:15Z</dcterms:modified>
</cp:coreProperties>
</file>