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330" r:id="rId3"/>
    <p:sldId id="318" r:id="rId4"/>
    <p:sldId id="335" r:id="rId5"/>
    <p:sldId id="382" r:id="rId6"/>
    <p:sldId id="319" r:id="rId7"/>
    <p:sldId id="336" r:id="rId8"/>
    <p:sldId id="383" r:id="rId9"/>
    <p:sldId id="297" r:id="rId10"/>
    <p:sldId id="296" r:id="rId11"/>
    <p:sldId id="367" r:id="rId12"/>
    <p:sldId id="368" r:id="rId13"/>
    <p:sldId id="331" r:id="rId14"/>
    <p:sldId id="320" r:id="rId15"/>
    <p:sldId id="298" r:id="rId16"/>
    <p:sldId id="299" r:id="rId17"/>
    <p:sldId id="310" r:id="rId18"/>
    <p:sldId id="322" r:id="rId19"/>
    <p:sldId id="309" r:id="rId20"/>
    <p:sldId id="311" r:id="rId21"/>
    <p:sldId id="324" r:id="rId22"/>
    <p:sldId id="325" r:id="rId23"/>
    <p:sldId id="369" r:id="rId24"/>
    <p:sldId id="327" r:id="rId25"/>
    <p:sldId id="328" r:id="rId26"/>
    <p:sldId id="366" r:id="rId27"/>
    <p:sldId id="334" r:id="rId28"/>
    <p:sldId id="337" r:id="rId29"/>
    <p:sldId id="370" r:id="rId30"/>
    <p:sldId id="338" r:id="rId31"/>
    <p:sldId id="339" r:id="rId32"/>
    <p:sldId id="340" r:id="rId33"/>
    <p:sldId id="343" r:id="rId34"/>
    <p:sldId id="347" r:id="rId35"/>
    <p:sldId id="348" r:id="rId36"/>
    <p:sldId id="377" r:id="rId37"/>
    <p:sldId id="344" r:id="rId38"/>
    <p:sldId id="350" r:id="rId39"/>
    <p:sldId id="371" r:id="rId40"/>
    <p:sldId id="372" r:id="rId41"/>
    <p:sldId id="373" r:id="rId42"/>
    <p:sldId id="374" r:id="rId43"/>
    <p:sldId id="376" r:id="rId44"/>
    <p:sldId id="375" r:id="rId45"/>
    <p:sldId id="352" r:id="rId46"/>
    <p:sldId id="378" r:id="rId47"/>
    <p:sldId id="379" r:id="rId48"/>
    <p:sldId id="354" r:id="rId49"/>
    <p:sldId id="380" r:id="rId50"/>
    <p:sldId id="381" r:id="rId51"/>
    <p:sldId id="357" r:id="rId52"/>
    <p:sldId id="358" r:id="rId53"/>
    <p:sldId id="359" r:id="rId54"/>
    <p:sldId id="360" r:id="rId55"/>
    <p:sldId id="361" r:id="rId56"/>
    <p:sldId id="362" r:id="rId57"/>
    <p:sldId id="363" r:id="rId58"/>
    <p:sldId id="364" r:id="rId59"/>
    <p:sldId id="384" r:id="rId60"/>
    <p:sldId id="284" r:id="rId61"/>
  </p:sldIdLst>
  <p:sldSz cx="9144000" cy="6858000" type="screen4x3"/>
  <p:notesSz cx="6797675" cy="9928225"/>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44" autoAdjust="0"/>
    <p:restoredTop sz="94660"/>
  </p:normalViewPr>
  <p:slideViewPr>
    <p:cSldViewPr>
      <p:cViewPr>
        <p:scale>
          <a:sx n="50" d="100"/>
          <a:sy n="50" d="100"/>
        </p:scale>
        <p:origin x="-1142" y="-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CA94BCA1-B67E-45F6-991C-65F16874ABBA}" type="datetimeFigureOut">
              <a:rPr lang="fr-FR" smtClean="0"/>
              <a:pPr/>
              <a:t>13/07/2025</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450" y="4716463"/>
            <a:ext cx="5438775" cy="4467225"/>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63E23971-40A7-44DB-A794-D5E3715CEC87}"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57DB26D6-FC10-4883-941A-ECC9B6A849B7}" type="slidenum">
              <a:rPr lang="ru-RU"/>
              <a:pPr>
                <a:defRPr/>
              </a:pPr>
              <a:t>‹N°›</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988DC11-58D2-415E-B72E-ECE3F5BA2716}" type="slidenum">
              <a:rPr lang="ru-RU"/>
              <a:pPr>
                <a:defRPr/>
              </a:pPr>
              <a:t>‹N°›</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502764D-BA92-44F2-8774-BC5874B76CBA}" type="slidenum">
              <a:rPr lang="ru-RU"/>
              <a:pPr>
                <a:defRPr/>
              </a:pPr>
              <a:t>‹N°›</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FF87AF2-9F57-402A-BFAC-FEC515E37D2B}" type="slidenum">
              <a:rPr lang="ru-RU"/>
              <a:pPr>
                <a:defRPr/>
              </a:pPr>
              <a:t>‹N°›</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32BB900-7A09-4B4F-B35A-91B5BF668752}" type="slidenum">
              <a:rPr lang="ru-RU"/>
              <a:pPr>
                <a:defRPr/>
              </a:pPr>
              <a:t>‹N°›</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797AF556-199B-4397-A2B6-B07D8AFD030C}" type="slidenum">
              <a:rPr lang="ru-RU"/>
              <a:pPr>
                <a:defRPr/>
              </a:pPr>
              <a:t>‹N°›</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E2BA2EF2-131E-4CC5-A2D2-E6E28647051D}" type="slidenum">
              <a:rPr lang="ru-RU"/>
              <a:pPr>
                <a:defRPr/>
              </a:pPr>
              <a:t>‹N°›</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3FA1563A-02FB-4242-BE89-91681F212C9F}" type="slidenum">
              <a:rPr lang="ru-RU"/>
              <a:pPr>
                <a:defRPr/>
              </a:pPr>
              <a:t>‹N°›</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0B0CB659-8719-4F7B-84EE-76DF9343AF6F}" type="slidenum">
              <a:rPr lang="ru-RU"/>
              <a:pPr>
                <a:defRPr/>
              </a:pPr>
              <a:t>‹N°›</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F39715FB-B464-4131-A310-2094C58EF276}" type="slidenum">
              <a:rPr lang="ru-RU"/>
              <a:pPr>
                <a:defRPr/>
              </a:pPr>
              <a:t>‹N°›</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F133CAF3-BAD1-4CC0-A972-E62F914624BB}" type="slidenum">
              <a:rPr lang="ru-RU"/>
              <a:pPr>
                <a:defRPr/>
              </a:pPr>
              <a:t>‹N°›</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929D617-F2E8-419E-931C-8375F0B0E3D4}" type="slidenum">
              <a:rPr lang="ru-RU"/>
              <a:pPr>
                <a:defRPr/>
              </a:pPr>
              <a:t>‹N°›</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ChangeArrowheads="1"/>
          </p:cNvSpPr>
          <p:nvPr/>
        </p:nvSpPr>
        <p:spPr bwMode="auto">
          <a:xfrm>
            <a:off x="179388" y="-223886"/>
            <a:ext cx="8785225" cy="7232749"/>
          </a:xfrm>
          <a:prstGeom prst="rect">
            <a:avLst/>
          </a:prstGeom>
          <a:noFill/>
          <a:ln w="9525">
            <a:noFill/>
            <a:miter lim="800000"/>
            <a:headEnd/>
            <a:tailEnd/>
          </a:ln>
        </p:spPr>
        <p:txBody>
          <a:bodyPr anchor="ctr">
            <a:spAutoFit/>
          </a:bodyPr>
          <a:lstStyle/>
          <a:p>
            <a:pP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lang="en-US" sz="3600" dirty="0"/>
          </a:p>
          <a:p>
            <a:pPr algn="ct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fr-FR" sz="3600" b="1" dirty="0" smtClean="0">
                <a:latin typeface="Times New Roman" pitchFamily="18" charset="0"/>
                <a:cs typeface="Times New Roman" pitchFamily="18" charset="0"/>
              </a:rPr>
              <a:t>Sur la période initiale de la biographie scientifique de N.A. </a:t>
            </a:r>
            <a:r>
              <a:rPr lang="fr-FR" sz="3600" b="1" dirty="0" err="1" smtClean="0">
                <a:latin typeface="Times New Roman" pitchFamily="18" charset="0"/>
                <a:cs typeface="Times New Roman" pitchFamily="18" charset="0"/>
              </a:rPr>
              <a:t>Shanin</a:t>
            </a:r>
            <a:r>
              <a:rPr lang="fr-FR" sz="3600" b="1" dirty="0" smtClean="0">
                <a:latin typeface="Times New Roman" pitchFamily="18" charset="0"/>
                <a:cs typeface="Times New Roman" pitchFamily="18" charset="0"/>
              </a:rPr>
              <a:t> (Chanine)</a:t>
            </a:r>
          </a:p>
          <a:p>
            <a:pPr algn="ct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lang="fr-FR" sz="3200" dirty="0" smtClean="0">
              <a:latin typeface="Times New Roman" pitchFamily="18" charset="0"/>
              <a:cs typeface="Times New Roman" pitchFamily="18" charset="0"/>
            </a:endParaRPr>
          </a:p>
          <a:p>
            <a:pPr algn="ct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lang="fr-FR" sz="3200" dirty="0">
              <a:latin typeface="Times New Roman" pitchFamily="18" charset="0"/>
              <a:cs typeface="Times New Roman" pitchFamily="18" charset="0"/>
            </a:endParaRPr>
          </a:p>
          <a:p>
            <a:pPr algn="ct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fr-FR" sz="3200" dirty="0">
                <a:latin typeface="Times New Roman" pitchFamily="18" charset="0"/>
                <a:cs typeface="Times New Roman" pitchFamily="18" charset="0"/>
              </a:rPr>
              <a:t>Sergei Soloviev</a:t>
            </a:r>
            <a:r>
              <a:rPr lang="ru-RU" sz="3200" dirty="0">
                <a:latin typeface="Times New Roman" pitchFamily="18" charset="0"/>
                <a:cs typeface="Times New Roman" pitchFamily="18" charset="0"/>
              </a:rPr>
              <a:t> </a:t>
            </a:r>
            <a:endParaRPr lang="fr-FR" sz="3200" dirty="0" smtClean="0">
              <a:latin typeface="Times New Roman" pitchFamily="18" charset="0"/>
              <a:cs typeface="Times New Roman" pitchFamily="18" charset="0"/>
            </a:endParaRPr>
          </a:p>
          <a:p>
            <a:pPr algn="ct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ru-RU" sz="3200" dirty="0" smtClean="0">
                <a:latin typeface="Times New Roman" pitchFamily="18" charset="0"/>
                <a:cs typeface="Times New Roman" pitchFamily="18" charset="0"/>
              </a:rPr>
              <a:t>(</a:t>
            </a:r>
            <a:r>
              <a:rPr lang="fr-FR" sz="3200" dirty="0" smtClean="0">
                <a:latin typeface="Times New Roman" pitchFamily="18" charset="0"/>
                <a:cs typeface="Times New Roman" pitchFamily="18" charset="0"/>
              </a:rPr>
              <a:t>IRIT, </a:t>
            </a:r>
            <a:r>
              <a:rPr lang="fr-FR" sz="3200" dirty="0" err="1" smtClean="0">
                <a:latin typeface="Times New Roman" pitchFamily="18" charset="0"/>
                <a:cs typeface="Times New Roman" pitchFamily="18" charset="0"/>
              </a:rPr>
              <a:t>University</a:t>
            </a:r>
            <a:r>
              <a:rPr lang="fr-FR" sz="3200" dirty="0" smtClean="0">
                <a:latin typeface="Times New Roman" pitchFamily="18" charset="0"/>
                <a:cs typeface="Times New Roman" pitchFamily="18" charset="0"/>
              </a:rPr>
              <a:t> of Toulouse 3</a:t>
            </a:r>
            <a:r>
              <a:rPr lang="fr-FR" sz="3200" dirty="0" smtClean="0">
                <a:latin typeface="Times New Roman" pitchFamily="18" charset="0"/>
                <a:cs typeface="Times New Roman" pitchFamily="18" charset="0"/>
              </a:rPr>
              <a:t>)</a:t>
            </a:r>
          </a:p>
          <a:p>
            <a:pPr algn="ct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fr-FR" sz="3200" dirty="0" smtClean="0">
                <a:latin typeface="Times New Roman" pitchFamily="18" charset="0"/>
                <a:cs typeface="Times New Roman" pitchFamily="18" charset="0"/>
              </a:rPr>
              <a:t>***</a:t>
            </a:r>
            <a:endParaRPr lang="fr-FR" sz="3200" dirty="0" smtClean="0">
              <a:latin typeface="Times New Roman" pitchFamily="18" charset="0"/>
              <a:cs typeface="Times New Roman" pitchFamily="18" charset="0"/>
            </a:endParaRPr>
          </a:p>
          <a:p>
            <a:pPr algn="ct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fr-FR" sz="2800" b="1" dirty="0" smtClean="0"/>
              <a:t>Ecole </a:t>
            </a:r>
            <a:r>
              <a:rPr lang="fr-FR" sz="2800" b="1" dirty="0" smtClean="0"/>
              <a:t>Thématique CNRS "Mathématiques et Philosophie Contemporaines XII" </a:t>
            </a:r>
            <a:endParaRPr lang="fr-FR" sz="2800" b="1" dirty="0" smtClean="0"/>
          </a:p>
          <a:p>
            <a:pPr algn="ct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fr-FR" sz="2800" b="1" dirty="0" smtClean="0"/>
              <a:t>St.-</a:t>
            </a:r>
            <a:r>
              <a:rPr lang="fr-FR" sz="2800" b="1" dirty="0" err="1" smtClean="0"/>
              <a:t>Ferreol</a:t>
            </a:r>
            <a:r>
              <a:rPr lang="fr-FR" sz="2800" b="1" dirty="0" smtClean="0"/>
              <a:t>, </a:t>
            </a:r>
            <a:r>
              <a:rPr lang="fr-FR" sz="2800" b="1" smtClean="0"/>
              <a:t>23-27 Juin 2025</a:t>
            </a:r>
            <a:endParaRPr lang="fr-FR" sz="2800" b="1" dirty="0" smtClean="0"/>
          </a:p>
          <a:p>
            <a:pPr algn="ct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lang="fr-FR" sz="4000" dirty="0">
              <a:latin typeface="Times New Roman" pitchFamily="18" charset="0"/>
              <a:cs typeface="Times New Roman" pitchFamily="18" charset="0"/>
            </a:endParaRPr>
          </a:p>
          <a:p>
            <a:pP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lang="fr-FR" sz="3600" dirty="0"/>
          </a:p>
          <a:p>
            <a:pP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lang="fr-FR" sz="3600" dirty="0"/>
          </a:p>
        </p:txBody>
      </p:sp>
      <p:sp>
        <p:nvSpPr>
          <p:cNvPr id="2051" name="Rectangle 5"/>
          <p:cNvSpPr>
            <a:spLocks noChangeArrowheads="1"/>
          </p:cNvSpPr>
          <p:nvPr/>
        </p:nvSpPr>
        <p:spPr bwMode="auto">
          <a:xfrm>
            <a:off x="0" y="44450"/>
            <a:ext cx="8904288" cy="368300"/>
          </a:xfrm>
          <a:prstGeom prst="rect">
            <a:avLst/>
          </a:prstGeom>
          <a:noFill/>
          <a:ln w="9525">
            <a:noFill/>
            <a:miter lim="800000"/>
            <a:headEnd/>
            <a:tailEnd/>
          </a:ln>
        </p:spPr>
        <p:txBody>
          <a:bodyPr wrap="none" anchor="ctr">
            <a:spAutoFit/>
          </a:bodyPr>
          <a:lstStyle/>
          <a:p>
            <a:r>
              <a:rPr lang="fr-FR"/>
              <a:t>                                                                                                                                        </a:t>
            </a:r>
            <a:endParaRPr lang="ru-RU"/>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0" y="404664"/>
            <a:ext cx="8676456" cy="4401205"/>
          </a:xfrm>
          <a:prstGeom prst="rect">
            <a:avLst/>
          </a:prstGeom>
          <a:noFill/>
          <a:ln w="9525">
            <a:noFill/>
            <a:miter lim="800000"/>
            <a:headEnd/>
            <a:tailEnd/>
          </a:ln>
        </p:spPr>
        <p:txBody>
          <a:bodyPr wrap="square">
            <a:spAutoFit/>
          </a:bodyPr>
          <a:lstStyle/>
          <a:p>
            <a:r>
              <a:rPr lang="fr-FR" sz="3600" b="1" dirty="0" smtClean="0">
                <a:latin typeface="Times New Roman" pitchFamily="18" charset="0"/>
                <a:cs typeface="Times New Roman" pitchFamily="18" charset="0"/>
              </a:rPr>
              <a:t>Voici un photo d’original d’un des lettres. (J’affiche des traductions après.)</a:t>
            </a:r>
          </a:p>
          <a:p>
            <a:r>
              <a:rPr lang="ru-RU" sz="3600" dirty="0" smtClean="0">
                <a:latin typeface="Times New Roman" pitchFamily="18" charset="0"/>
                <a:cs typeface="Times New Roman" pitchFamily="18" charset="0"/>
              </a:rPr>
              <a:t>	</a:t>
            </a:r>
            <a:endParaRPr lang="fr-FR" sz="3600" dirty="0" smtClean="0">
              <a:latin typeface="Times New Roman" pitchFamily="18" charset="0"/>
              <a:cs typeface="Times New Roman" pitchFamily="18" charset="0"/>
            </a:endParaRPr>
          </a:p>
          <a:p>
            <a:endParaRPr lang="fr-FR" sz="3600" dirty="0" smtClean="0">
              <a:latin typeface="Times New Roman" pitchFamily="18" charset="0"/>
              <a:cs typeface="Times New Roman" pitchFamily="18" charset="0"/>
            </a:endParaRPr>
          </a:p>
          <a:p>
            <a:endParaRPr lang="fr-FR" sz="3600" dirty="0" smtClean="0">
              <a:latin typeface="Times New Roman" pitchFamily="18" charset="0"/>
              <a:cs typeface="Times New Roman" pitchFamily="18" charset="0"/>
            </a:endParaRPr>
          </a:p>
          <a:p>
            <a:r>
              <a:rPr lang="ru-RU" sz="3600" dirty="0" smtClean="0">
                <a:latin typeface="Times New Roman" pitchFamily="18" charset="0"/>
                <a:cs typeface="Times New Roman" pitchFamily="18" charset="0"/>
              </a:rPr>
              <a:t>. </a:t>
            </a:r>
          </a:p>
          <a:p>
            <a:endParaRPr lang="ru-RU" sz="3200" dirty="0" smtClean="0"/>
          </a:p>
          <a:p>
            <a:endParaRPr lang="fr-FR" sz="3200" dirty="0"/>
          </a:p>
        </p:txBody>
      </p:sp>
      <p:pic>
        <p:nvPicPr>
          <p:cNvPr id="3" name="Image 2" descr="extr_5.12.41.JPG"/>
          <p:cNvPicPr>
            <a:picLocks noChangeAspect="1"/>
          </p:cNvPicPr>
          <p:nvPr/>
        </p:nvPicPr>
        <p:blipFill>
          <a:blip r:embed="rId2" cstate="print"/>
          <a:stretch>
            <a:fillRect/>
          </a:stretch>
        </p:blipFill>
        <p:spPr>
          <a:xfrm rot="5400000">
            <a:off x="1993251" y="318815"/>
            <a:ext cx="4797154" cy="828122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260648"/>
            <a:ext cx="8424936" cy="6370975"/>
          </a:xfrm>
          <a:prstGeom prst="rect">
            <a:avLst/>
          </a:prstGeom>
        </p:spPr>
        <p:txBody>
          <a:bodyPr wrap="square">
            <a:spAutoFit/>
          </a:bodyPr>
          <a:lstStyle/>
          <a:p>
            <a:r>
              <a:rPr lang="ru-RU" sz="2400" dirty="0" smtClean="0">
                <a:solidFill>
                  <a:srgbClr val="FF0000"/>
                </a:solidFill>
              </a:rPr>
              <a:t>«</a:t>
            </a:r>
            <a:r>
              <a:rPr lang="fr-FR" sz="2400" dirty="0" smtClean="0">
                <a:solidFill>
                  <a:srgbClr val="FF0000"/>
                </a:solidFill>
              </a:rPr>
              <a:t>Je m'empresse de répondre à vos questions. </a:t>
            </a:r>
          </a:p>
          <a:p>
            <a:pPr marL="457200" indent="-457200"/>
            <a:r>
              <a:rPr lang="fr-FR" sz="2400" dirty="0" smtClean="0">
                <a:solidFill>
                  <a:srgbClr val="FF0000"/>
                </a:solidFill>
              </a:rPr>
              <a:t>	La soutenance de votre thèse à Kazan – à l'Université ou à l'Institut de mathématiques de l'Académie des sciences &lt;…&gt; comme je l'espère, est tout à fait envisageable. Voici comment procéder : vous m'enverrez, dès qu'ils seront prêts, les manuscrits constituant votre thèse, accompagnés d'une déclaration précisant votre souhait de la soutenir à l'Institut de mathématiques de l'Académie des sciences (ou à la Faculté de physique et de mathématiques de l'Université de Kazan) – par précaution, veuillez envoyer une déclaration pour chacune de ces institutions, bien que, comme indiqué précédemment, il me semble plus probable que la soutenance ait lieu à l'Académie des sciences*. Dès réception de ces documents, je présenterai immédiatement votre dossier et je ne prévois aucune objection. &lt;…&gt; »</a:t>
            </a:r>
            <a:endParaRPr lang="fr-FR" sz="2400" dirty="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889844"/>
            <a:ext cx="7776864" cy="4893647"/>
          </a:xfrm>
          <a:prstGeom prst="rect">
            <a:avLst/>
          </a:prstGeom>
        </p:spPr>
        <p:txBody>
          <a:bodyPr wrap="square">
            <a:spAutoFit/>
          </a:bodyPr>
          <a:lstStyle/>
          <a:p>
            <a:r>
              <a:rPr lang="fr-FR" sz="2400" dirty="0" smtClean="0"/>
              <a:t>	De 1941 à 1945, N.A. </a:t>
            </a:r>
            <a:r>
              <a:rPr lang="fr-FR" sz="2400" dirty="0" err="1" smtClean="0"/>
              <a:t>Shanin</a:t>
            </a:r>
            <a:r>
              <a:rPr lang="fr-FR" sz="2400" dirty="0" smtClean="0"/>
              <a:t> a servi dans l'armée [4]. On sait que, pendant la majeure partie de cette période, il a enseigné à l'Académie </a:t>
            </a:r>
            <a:r>
              <a:rPr lang="ru-RU" sz="2400" dirty="0" smtClean="0"/>
              <a:t> </a:t>
            </a:r>
            <a:r>
              <a:rPr lang="fr-FR" sz="2400" dirty="0" smtClean="0"/>
              <a:t>d’Aviation Militaire de Leningrad qui a été évacuée vers la ville de </a:t>
            </a:r>
            <a:r>
              <a:rPr lang="fr-FR" sz="2400" dirty="0" err="1" smtClean="0"/>
              <a:t>Yochkar</a:t>
            </a:r>
            <a:r>
              <a:rPr lang="fr-FR" sz="2400" dirty="0" smtClean="0"/>
              <a:t>-Ola en 1941. D'après la lettre de P.S. Alexandrov, </a:t>
            </a:r>
            <a:r>
              <a:rPr lang="fr-FR" sz="2400" dirty="0" err="1" smtClean="0"/>
              <a:t>Shanin</a:t>
            </a:r>
            <a:r>
              <a:rPr lang="fr-FR" sz="2400" dirty="0" smtClean="0"/>
              <a:t> s'y trouvait déjà en décembre 1941. </a:t>
            </a:r>
            <a:endParaRPr lang="ru-RU" sz="2400" dirty="0" smtClean="0"/>
          </a:p>
          <a:p>
            <a:r>
              <a:rPr lang="fr-FR" sz="2400" dirty="0" smtClean="0"/>
              <a:t>	Dans un documentaire consacré au soixante-dixième anniversaire de l'Institut de mathématiques, il raconte brièvement qu’il été mobilisé au début de la guerre. Leur unité a ensuite été envoyée à Vilnius, mais le train a été bombardé en cours de route, après quoi N.A. </a:t>
            </a:r>
            <a:r>
              <a:rPr lang="fr-FR" sz="2400" dirty="0" err="1" smtClean="0"/>
              <a:t>Shanin</a:t>
            </a:r>
            <a:r>
              <a:rPr lang="fr-FR" sz="2400" dirty="0" smtClean="0"/>
              <a:t>, membre d'un régiment de réserve, s'est replié sur Moscou, puis a été évacué vers Kazan.</a:t>
            </a:r>
            <a:endParaRPr lang="fr-FR"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620688"/>
            <a:ext cx="7704856" cy="5386090"/>
          </a:xfrm>
          <a:prstGeom prst="rect">
            <a:avLst/>
          </a:prstGeom>
        </p:spPr>
        <p:txBody>
          <a:bodyPr wrap="square">
            <a:spAutoFit/>
          </a:bodyPr>
          <a:lstStyle/>
          <a:p>
            <a:pPr algn="just"/>
            <a:r>
              <a:rPr lang="fr-FR" sz="2800" dirty="0" smtClean="0">
                <a:latin typeface="Times New Roman" pitchFamily="18" charset="0"/>
                <a:cs typeface="Times New Roman" pitchFamily="18" charset="0"/>
              </a:rPr>
              <a:t>	Une lettre de Markov à </a:t>
            </a:r>
            <a:r>
              <a:rPr lang="fr-FR" sz="2800" dirty="0" err="1" smtClean="0">
                <a:latin typeface="Times New Roman" pitchFamily="18" charset="0"/>
                <a:cs typeface="Times New Roman" pitchFamily="18" charset="0"/>
              </a:rPr>
              <a:t>Shanin</a:t>
            </a:r>
            <a:r>
              <a:rPr lang="ru-RU" sz="2800" b="1" dirty="0" smtClean="0">
                <a:latin typeface="Times New Roman" pitchFamily="18" charset="0"/>
                <a:cs typeface="Times New Roman" pitchFamily="18" charset="0"/>
              </a:rPr>
              <a:t> (15.5.1944</a:t>
            </a:r>
            <a:r>
              <a:rPr lang="ru-RU" sz="2800" dirty="0" smtClean="0">
                <a:latin typeface="Times New Roman" pitchFamily="18" charset="0"/>
                <a:cs typeface="Times New Roman" pitchFamily="18" charset="0"/>
              </a:rPr>
              <a:t>)</a:t>
            </a:r>
            <a:r>
              <a:rPr lang="fr-FR" sz="2800" dirty="0" smtClean="0">
                <a:latin typeface="Times New Roman" pitchFamily="18" charset="0"/>
                <a:cs typeface="Times New Roman" pitchFamily="18" charset="0"/>
              </a:rPr>
              <a:t> mentionne aussi l’endroit des son service</a:t>
            </a:r>
            <a:r>
              <a:rPr lang="fr-FR" sz="2800" b="1" dirty="0" smtClean="0">
                <a:latin typeface="Times New Roman" pitchFamily="18" charset="0"/>
                <a:cs typeface="Times New Roman" pitchFamily="18" charset="0"/>
              </a:rPr>
              <a:t> – L’Académie de l’Aviation Militaire de Leningrad.</a:t>
            </a:r>
          </a:p>
          <a:p>
            <a:pPr algn="just"/>
            <a:r>
              <a:rPr lang="fr-FR" sz="2800" dirty="0" smtClean="0">
                <a:latin typeface="Times New Roman" pitchFamily="18" charset="0"/>
                <a:cs typeface="Times New Roman" pitchFamily="18" charset="0"/>
              </a:rPr>
              <a:t>	Un extrait: </a:t>
            </a:r>
            <a:r>
              <a:rPr lang="fr-FR" sz="2800" dirty="0" smtClean="0">
                <a:solidFill>
                  <a:srgbClr val="FF0000"/>
                </a:solidFill>
                <a:latin typeface="Times New Roman" pitchFamily="18" charset="0"/>
                <a:cs typeface="Times New Roman" pitchFamily="18" charset="0"/>
              </a:rPr>
              <a:t>« Bien sûr, pour que cela se produise, vous devez retourner à Leningrad et votre Académie de l'Air vous laissera partir ou vous autorisera à travailler à temps partiel. &lt;…&gt; Nos employés se rendront peut-être à </a:t>
            </a:r>
            <a:r>
              <a:rPr lang="fr-FR" sz="2800" dirty="0" err="1" smtClean="0">
                <a:solidFill>
                  <a:srgbClr val="FF0000"/>
                </a:solidFill>
                <a:latin typeface="Times New Roman" pitchFamily="18" charset="0"/>
                <a:cs typeface="Times New Roman" pitchFamily="18" charset="0"/>
              </a:rPr>
              <a:t>Yoshkar</a:t>
            </a:r>
            <a:r>
              <a:rPr lang="fr-FR" sz="2800" dirty="0" smtClean="0">
                <a:solidFill>
                  <a:srgbClr val="FF0000"/>
                </a:solidFill>
                <a:latin typeface="Times New Roman" pitchFamily="18" charset="0"/>
                <a:cs typeface="Times New Roman" pitchFamily="18" charset="0"/>
              </a:rPr>
              <a:t>-Ola dans quelques jours pour acheter des pommes de terre. Je leur demanderai de vous rencontrer et vous pourrez leur envoyer votre réponse. »</a:t>
            </a:r>
          </a:p>
          <a:p>
            <a:endParaRPr lang="fr-FR" sz="3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404664"/>
            <a:ext cx="8280920" cy="3416320"/>
          </a:xfrm>
          <a:prstGeom prst="rect">
            <a:avLst/>
          </a:prstGeom>
        </p:spPr>
        <p:txBody>
          <a:bodyPr wrap="square">
            <a:spAutoFit/>
          </a:bodyPr>
          <a:lstStyle/>
          <a:p>
            <a:r>
              <a:rPr lang="fr-FR" sz="3600" dirty="0" smtClean="0">
                <a:latin typeface="Times New Roman" pitchFamily="18" charset="0"/>
                <a:cs typeface="Times New Roman" pitchFamily="18" charset="0"/>
              </a:rPr>
              <a:t>	Quelques photos de l’Académie de l’Aviation Militaire (en évacuation) </a:t>
            </a:r>
            <a:r>
              <a:rPr lang="fr-FR" sz="3600" u="sng" dirty="0" smtClean="0">
                <a:solidFill>
                  <a:srgbClr val="0070C0"/>
                </a:solidFill>
                <a:latin typeface="Times New Roman" pitchFamily="18" charset="0"/>
                <a:cs typeface="Times New Roman" pitchFamily="18" charset="0"/>
              </a:rPr>
              <a:t> http://i-ola-museum.ru/clauses/vystavki-i-ekspozitsii/virtualnye-vystavki/leningradskaya-voenno-vozdushnaya-akademiya-v-1941/</a:t>
            </a:r>
            <a:r>
              <a:rPr lang="ru-RU" sz="3600" u="sng" dirty="0" smtClean="0">
                <a:solidFill>
                  <a:srgbClr val="0070C0"/>
                </a:solidFill>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ChangeArrowheads="1"/>
          </p:cNvSpPr>
          <p:nvPr/>
        </p:nvSpPr>
        <p:spPr bwMode="auto">
          <a:xfrm>
            <a:off x="684213" y="476250"/>
            <a:ext cx="8064500" cy="1077218"/>
          </a:xfrm>
          <a:prstGeom prst="rect">
            <a:avLst/>
          </a:prstGeom>
          <a:noFill/>
          <a:ln w="9525">
            <a:noFill/>
            <a:miter lim="800000"/>
            <a:headEnd/>
            <a:tailEnd/>
          </a:ln>
        </p:spPr>
        <p:txBody>
          <a:bodyPr>
            <a:spAutoFit/>
          </a:bodyPr>
          <a:lstStyle/>
          <a:p>
            <a:r>
              <a:rPr lang="ru-RU" sz="3200" dirty="0" smtClean="0"/>
              <a:t>.</a:t>
            </a:r>
            <a:r>
              <a:rPr lang="fr-FR" sz="3200" dirty="0" smtClean="0"/>
              <a:t>Le faculté d’ingénierie:</a:t>
            </a:r>
            <a:endParaRPr lang="ru-RU" sz="3200" dirty="0" smtClean="0"/>
          </a:p>
          <a:p>
            <a:endParaRPr lang="fr-FR" sz="3200" dirty="0"/>
          </a:p>
        </p:txBody>
      </p:sp>
      <p:pic>
        <p:nvPicPr>
          <p:cNvPr id="4" name="Image 3" descr="zdanie_pedinstituta_1947_g_zd_v_gg_voyny_b_inzhenernyy_fakultet_akademii_2.jpg"/>
          <p:cNvPicPr>
            <a:picLocks noChangeAspect="1"/>
          </p:cNvPicPr>
          <p:nvPr/>
        </p:nvPicPr>
        <p:blipFill>
          <a:blip r:embed="rId2" cstate="print"/>
          <a:stretch>
            <a:fillRect/>
          </a:stretch>
        </p:blipFill>
        <p:spPr>
          <a:xfrm>
            <a:off x="1043607" y="1035908"/>
            <a:ext cx="6768753" cy="459083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684213" y="620713"/>
            <a:ext cx="8135937" cy="1077218"/>
          </a:xfrm>
          <a:prstGeom prst="rect">
            <a:avLst/>
          </a:prstGeom>
          <a:noFill/>
          <a:ln w="9525">
            <a:noFill/>
            <a:miter lim="800000"/>
            <a:headEnd/>
            <a:tailEnd/>
          </a:ln>
        </p:spPr>
        <p:txBody>
          <a:bodyPr>
            <a:spAutoFit/>
          </a:bodyPr>
          <a:lstStyle/>
          <a:p>
            <a:r>
              <a:rPr lang="fr-FR" sz="3200" dirty="0" smtClean="0"/>
              <a:t>Le faculté d’équipement spécialisé</a:t>
            </a:r>
            <a:endParaRPr lang="ru-RU" sz="3200" dirty="0" smtClean="0"/>
          </a:p>
          <a:p>
            <a:r>
              <a:rPr lang="fr-FR" sz="3200" dirty="0" smtClean="0"/>
              <a:t>.</a:t>
            </a:r>
            <a:endParaRPr lang="fr-FR" sz="3200" dirty="0"/>
          </a:p>
        </p:txBody>
      </p:sp>
      <p:pic>
        <p:nvPicPr>
          <p:cNvPr id="3" name="Image 2" descr="zdanie_fash_1940e_gg_zd2.jpg"/>
          <p:cNvPicPr>
            <a:picLocks noChangeAspect="1"/>
          </p:cNvPicPr>
          <p:nvPr/>
        </p:nvPicPr>
        <p:blipFill>
          <a:blip r:embed="rId2" cstate="print"/>
          <a:stretch>
            <a:fillRect/>
          </a:stretch>
        </p:blipFill>
        <p:spPr>
          <a:xfrm>
            <a:off x="755576" y="1222855"/>
            <a:ext cx="6336704" cy="431424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539750" y="549275"/>
            <a:ext cx="7920038" cy="1077218"/>
          </a:xfrm>
          <a:prstGeom prst="rect">
            <a:avLst/>
          </a:prstGeom>
          <a:noFill/>
          <a:ln w="9525">
            <a:noFill/>
            <a:miter lim="800000"/>
            <a:headEnd/>
            <a:tailEnd/>
          </a:ln>
        </p:spPr>
        <p:txBody>
          <a:bodyPr>
            <a:spAutoFit/>
          </a:bodyPr>
          <a:lstStyle/>
          <a:p>
            <a:pPr algn="just"/>
            <a:r>
              <a:rPr lang="fr-FR" sz="3200" dirty="0" smtClean="0"/>
              <a:t>L’Etat Major de l’Académie</a:t>
            </a:r>
            <a:endParaRPr lang="ru-RU" sz="3200" dirty="0" smtClean="0"/>
          </a:p>
          <a:p>
            <a:pPr algn="just"/>
            <a:endParaRPr lang="fr-FR" sz="3200" dirty="0"/>
          </a:p>
        </p:txBody>
      </p:sp>
      <p:pic>
        <p:nvPicPr>
          <p:cNvPr id="3" name="Image 2" descr="dom_krestyanina_1930_g_zdes_byl_shtab_vva_uchebnye_klassy_2.jpg"/>
          <p:cNvPicPr>
            <a:picLocks noChangeAspect="1"/>
          </p:cNvPicPr>
          <p:nvPr/>
        </p:nvPicPr>
        <p:blipFill>
          <a:blip r:embed="rId2" cstate="print"/>
          <a:stretch>
            <a:fillRect/>
          </a:stretch>
        </p:blipFill>
        <p:spPr>
          <a:xfrm>
            <a:off x="683310" y="1412776"/>
            <a:ext cx="5717490" cy="381642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539750" y="549274"/>
            <a:ext cx="7488634" cy="2062103"/>
          </a:xfrm>
          <a:prstGeom prst="rect">
            <a:avLst/>
          </a:prstGeom>
          <a:noFill/>
          <a:ln w="9525">
            <a:noFill/>
            <a:miter lim="800000"/>
            <a:headEnd/>
            <a:tailEnd/>
          </a:ln>
        </p:spPr>
        <p:txBody>
          <a:bodyPr wrap="square">
            <a:spAutoFit/>
          </a:bodyPr>
          <a:lstStyle/>
          <a:p>
            <a:pPr algn="just"/>
            <a:r>
              <a:rPr lang="fr-FR" sz="3200" b="1" dirty="0" smtClean="0">
                <a:latin typeface="Times New Roman" pitchFamily="18" charset="0"/>
                <a:cs typeface="Times New Roman" pitchFamily="18" charset="0"/>
              </a:rPr>
              <a:t>Le département des constructions aéroportuaires</a:t>
            </a:r>
            <a:r>
              <a:rPr lang="ru-RU" sz="3200" b="1" dirty="0" smtClean="0">
                <a:latin typeface="Times New Roman" pitchFamily="18" charset="0"/>
                <a:cs typeface="Times New Roman" pitchFamily="18" charset="0"/>
              </a:rPr>
              <a:t> </a:t>
            </a:r>
          </a:p>
          <a:p>
            <a:pPr algn="just"/>
            <a:endParaRPr lang="ru-RU" sz="3200" b="1" dirty="0" smtClean="0">
              <a:latin typeface="Times New Roman" pitchFamily="18" charset="0"/>
              <a:cs typeface="Times New Roman" pitchFamily="18" charset="0"/>
            </a:endParaRPr>
          </a:p>
          <a:p>
            <a:pPr algn="just"/>
            <a:endParaRPr lang="fr-FR" sz="3200" b="1" dirty="0">
              <a:latin typeface="Times New Roman" pitchFamily="18" charset="0"/>
              <a:cs typeface="Times New Roman" pitchFamily="18" charset="0"/>
            </a:endParaRPr>
          </a:p>
        </p:txBody>
      </p:sp>
      <p:pic>
        <p:nvPicPr>
          <p:cNvPr id="3" name="Image 2" descr="zhenskaya_gimnaziya_1916_g_kp_1008.jpg"/>
          <p:cNvPicPr>
            <a:picLocks noChangeAspect="1"/>
          </p:cNvPicPr>
          <p:nvPr/>
        </p:nvPicPr>
        <p:blipFill>
          <a:blip r:embed="rId2" cstate="print"/>
          <a:stretch>
            <a:fillRect/>
          </a:stretch>
        </p:blipFill>
        <p:spPr>
          <a:xfrm>
            <a:off x="971600" y="1772816"/>
            <a:ext cx="6624734" cy="468051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468313" y="549275"/>
            <a:ext cx="7991475" cy="1754326"/>
          </a:xfrm>
          <a:prstGeom prst="rect">
            <a:avLst/>
          </a:prstGeom>
          <a:noFill/>
          <a:ln w="9525">
            <a:noFill/>
            <a:miter lim="800000"/>
            <a:headEnd/>
            <a:tailEnd/>
          </a:ln>
        </p:spPr>
        <p:txBody>
          <a:bodyPr>
            <a:spAutoFit/>
          </a:bodyPr>
          <a:lstStyle/>
          <a:p>
            <a:pPr algn="just"/>
            <a:r>
              <a:rPr lang="fr-FR" sz="3600" b="1" dirty="0" smtClean="0">
                <a:latin typeface="Times New Roman" pitchFamily="18" charset="0"/>
                <a:cs typeface="Times New Roman" pitchFamily="18" charset="0"/>
              </a:rPr>
              <a:t>Résidence des étudiants</a:t>
            </a:r>
            <a:endParaRPr lang="ru-RU" sz="3600" b="1" dirty="0" smtClean="0">
              <a:latin typeface="Times New Roman" pitchFamily="18" charset="0"/>
              <a:cs typeface="Times New Roman" pitchFamily="18" charset="0"/>
            </a:endParaRPr>
          </a:p>
          <a:p>
            <a:pPr algn="just"/>
            <a:endParaRPr lang="ru-RU" sz="3600" b="1" dirty="0" smtClean="0">
              <a:latin typeface="Times New Roman" pitchFamily="18" charset="0"/>
              <a:cs typeface="Times New Roman" pitchFamily="18" charset="0"/>
            </a:endParaRPr>
          </a:p>
          <a:p>
            <a:pPr algn="just"/>
            <a:endParaRPr lang="fr-FR" sz="3600" b="1" dirty="0">
              <a:latin typeface="Times New Roman" pitchFamily="18" charset="0"/>
              <a:cs typeface="Times New Roman" pitchFamily="18" charset="0"/>
            </a:endParaRPr>
          </a:p>
        </p:txBody>
      </p:sp>
      <p:pic>
        <p:nvPicPr>
          <p:cNvPr id="3" name="Image 2" descr="12_pozdnee_shkola__10_2.jpg"/>
          <p:cNvPicPr>
            <a:picLocks noChangeAspect="1"/>
          </p:cNvPicPr>
          <p:nvPr/>
        </p:nvPicPr>
        <p:blipFill>
          <a:blip r:embed="rId2" cstate="print"/>
          <a:stretch>
            <a:fillRect/>
          </a:stretch>
        </p:blipFill>
        <p:spPr>
          <a:xfrm>
            <a:off x="523301" y="1115743"/>
            <a:ext cx="6962641" cy="447349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260648"/>
            <a:ext cx="5505856" cy="861774"/>
          </a:xfrm>
          <a:prstGeom prst="rect">
            <a:avLst/>
          </a:prstGeom>
        </p:spPr>
        <p:txBody>
          <a:bodyPr wrap="square">
            <a:spAutoFit/>
          </a:bodyPr>
          <a:lstStyle/>
          <a:p>
            <a:pPr marL="342900" indent="-342900"/>
            <a:r>
              <a:rPr lang="fr-FR" sz="3200" dirty="0" smtClean="0"/>
              <a:t>N.A. </a:t>
            </a:r>
            <a:r>
              <a:rPr lang="fr-FR" sz="3200" dirty="0" err="1" smtClean="0"/>
              <a:t>Shanin</a:t>
            </a:r>
            <a:r>
              <a:rPr lang="ru-RU" sz="3200" dirty="0" smtClean="0"/>
              <a:t> (</a:t>
            </a:r>
            <a:r>
              <a:rPr lang="fr-FR" sz="3200" dirty="0" smtClean="0"/>
              <a:t>~1950)</a:t>
            </a:r>
          </a:p>
          <a:p>
            <a:pPr marL="342900" indent="-342900">
              <a:buAutoNum type="alphaUcPeriod"/>
            </a:pPr>
            <a:endParaRPr lang="fr-FR" dirty="0"/>
          </a:p>
        </p:txBody>
      </p:sp>
      <p:pic>
        <p:nvPicPr>
          <p:cNvPr id="5" name="Image 4" descr="IMG_3334.JPG"/>
          <p:cNvPicPr>
            <a:picLocks noChangeAspect="1"/>
          </p:cNvPicPr>
          <p:nvPr/>
        </p:nvPicPr>
        <p:blipFill>
          <a:blip r:embed="rId2" cstate="print"/>
          <a:stretch>
            <a:fillRect/>
          </a:stretch>
        </p:blipFill>
        <p:spPr>
          <a:xfrm rot="5400000">
            <a:off x="2085340" y="1602740"/>
            <a:ext cx="4973320" cy="365252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755650" y="692150"/>
            <a:ext cx="8064500" cy="1077218"/>
          </a:xfrm>
          <a:prstGeom prst="rect">
            <a:avLst/>
          </a:prstGeom>
          <a:noFill/>
          <a:ln w="9525">
            <a:noFill/>
            <a:miter lim="800000"/>
            <a:headEnd/>
            <a:tailEnd/>
          </a:ln>
        </p:spPr>
        <p:txBody>
          <a:bodyPr>
            <a:spAutoFit/>
          </a:bodyPr>
          <a:lstStyle/>
          <a:p>
            <a:pPr algn="just"/>
            <a:r>
              <a:rPr lang="fr-FR" sz="3200" dirty="0" smtClean="0">
                <a:latin typeface="Times New Roman" pitchFamily="18" charset="0"/>
                <a:cs typeface="Times New Roman" pitchFamily="18" charset="0"/>
              </a:rPr>
              <a:t>Les enseignants devaient louer en privé</a:t>
            </a:r>
            <a:endParaRPr lang="ru-RU" sz="3200" dirty="0" smtClean="0">
              <a:latin typeface="Times New Roman" pitchFamily="18" charset="0"/>
              <a:cs typeface="Times New Roman" pitchFamily="18" charset="0"/>
            </a:endParaRPr>
          </a:p>
          <a:p>
            <a:pPr algn="just"/>
            <a:endParaRPr lang="fr-FR" sz="3200" dirty="0">
              <a:latin typeface="Times New Roman" pitchFamily="18" charset="0"/>
              <a:cs typeface="Times New Roman" pitchFamily="18" charset="0"/>
            </a:endParaRPr>
          </a:p>
        </p:txBody>
      </p:sp>
      <p:pic>
        <p:nvPicPr>
          <p:cNvPr id="3" name="Image 2" descr="частные-дома.jpg"/>
          <p:cNvPicPr>
            <a:picLocks noChangeAspect="1"/>
          </p:cNvPicPr>
          <p:nvPr/>
        </p:nvPicPr>
        <p:blipFill>
          <a:blip r:embed="rId2" cstate="print"/>
          <a:stretch>
            <a:fillRect/>
          </a:stretch>
        </p:blipFill>
        <p:spPr>
          <a:xfrm>
            <a:off x="1403648" y="1187506"/>
            <a:ext cx="6192688" cy="567049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0" y="260648"/>
            <a:ext cx="8820150" cy="1077218"/>
          </a:xfrm>
          <a:prstGeom prst="rect">
            <a:avLst/>
          </a:prstGeom>
          <a:noFill/>
          <a:ln w="9525">
            <a:noFill/>
            <a:miter lim="800000"/>
            <a:headEnd/>
            <a:tailEnd/>
          </a:ln>
        </p:spPr>
        <p:txBody>
          <a:bodyPr wrap="square">
            <a:spAutoFit/>
          </a:bodyPr>
          <a:lstStyle/>
          <a:p>
            <a:pPr algn="just"/>
            <a:r>
              <a:rPr lang="fr-FR" sz="3200" dirty="0" smtClean="0">
                <a:latin typeface="Times New Roman" pitchFamily="18" charset="0"/>
                <a:cs typeface="Times New Roman" pitchFamily="18" charset="0"/>
              </a:rPr>
              <a:t>Une carte postale d’</a:t>
            </a:r>
            <a:r>
              <a:rPr lang="fr-FR" sz="3200" dirty="0" err="1" smtClean="0">
                <a:latin typeface="Times New Roman" pitchFamily="18" charset="0"/>
                <a:cs typeface="Times New Roman" pitchFamily="18" charset="0"/>
              </a:rPr>
              <a:t>Alexandroff</a:t>
            </a:r>
            <a:endParaRPr lang="ru-RU" sz="3200" dirty="0" smtClean="0">
              <a:latin typeface="Times New Roman" pitchFamily="18" charset="0"/>
              <a:cs typeface="Times New Roman" pitchFamily="18" charset="0"/>
            </a:endParaRPr>
          </a:p>
          <a:p>
            <a:pPr algn="just"/>
            <a:endParaRPr lang="fr-FR" sz="3200" dirty="0">
              <a:latin typeface="Times New Roman" pitchFamily="18" charset="0"/>
              <a:cs typeface="Times New Roman" pitchFamily="18" charset="0"/>
            </a:endParaRPr>
          </a:p>
        </p:txBody>
      </p:sp>
      <p:sp>
        <p:nvSpPr>
          <p:cNvPr id="4" name="Rectangle 3"/>
          <p:cNvSpPr/>
          <p:nvPr/>
        </p:nvSpPr>
        <p:spPr>
          <a:xfrm>
            <a:off x="0" y="836712"/>
            <a:ext cx="9144000" cy="5632311"/>
          </a:xfrm>
          <a:prstGeom prst="rect">
            <a:avLst/>
          </a:prstGeom>
        </p:spPr>
        <p:txBody>
          <a:bodyPr wrap="square">
            <a:spAutoFit/>
          </a:bodyPr>
          <a:lstStyle/>
          <a:p>
            <a:pPr algn="just"/>
            <a:r>
              <a:rPr lang="fr-FR" sz="2400" dirty="0" smtClean="0">
                <a:solidFill>
                  <a:srgbClr val="FF0000"/>
                </a:solidFill>
              </a:rPr>
              <a:t>« 3/02/1942. Kazan, 21 rue </a:t>
            </a:r>
            <a:r>
              <a:rPr lang="fr-FR" sz="2400" dirty="0" err="1" smtClean="0">
                <a:solidFill>
                  <a:srgbClr val="FF0000"/>
                </a:solidFill>
              </a:rPr>
              <a:t>Akademicheskaya</a:t>
            </a:r>
            <a:r>
              <a:rPr lang="fr-FR" sz="2400" dirty="0" smtClean="0">
                <a:solidFill>
                  <a:srgbClr val="FF0000"/>
                </a:solidFill>
              </a:rPr>
              <a:t>, </a:t>
            </a:r>
            <a:r>
              <a:rPr lang="fr-FR" sz="2400" dirty="0" err="1" smtClean="0">
                <a:solidFill>
                  <a:srgbClr val="FF0000"/>
                </a:solidFill>
              </a:rPr>
              <a:t>app</a:t>
            </a:r>
            <a:r>
              <a:rPr lang="fr-FR" sz="2400" dirty="0" smtClean="0">
                <a:solidFill>
                  <a:srgbClr val="FF0000"/>
                </a:solidFill>
              </a:rPr>
              <a:t>. 2. Cher Nikolaï </a:t>
            </a:r>
            <a:r>
              <a:rPr lang="fr-FR" sz="2400" dirty="0" err="1" smtClean="0">
                <a:solidFill>
                  <a:srgbClr val="FF0000"/>
                </a:solidFill>
              </a:rPr>
              <a:t>Alexandrovitch</a:t>
            </a:r>
            <a:r>
              <a:rPr lang="fr-FR" sz="2400" dirty="0" smtClean="0">
                <a:solidFill>
                  <a:srgbClr val="FF0000"/>
                </a:solidFill>
              </a:rPr>
              <a:t> ! J’ai bien reçu votre manuscrit et, semble-t-il, toutes vos lettres. Je vous ai envoyé un télégramme vous informant que votre soutenance est prévue pour début mars et vous priant de bien vouloir m’indiquer l’adresse à laquelle je dois demander votre autorisation de venir à Kazan pour la soutenance. La soutenance se fera sur la base du manuscrit, sans aucune retranscription ; j’ai donc temporairement reporté toute question concernant la dactylographie. Si vous ne pouvez pas venir, toutes ces démarches seront bien entendu effectuées conformément à vos instructions, que je vous prie de bien vouloir réitérer, car ces instructions sont susceptibles d’être modifiées en raison de circonstances nouvelles. Les adversaires sont A. N. Tikhonov et moi-même. Il n’y a pas de soutenance par contumace, et il s’agit maintenant d’obtenir votre autorisation. »</a:t>
            </a:r>
            <a:endParaRPr lang="fr-FR" sz="2400"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755650" y="692150"/>
            <a:ext cx="8064500" cy="7663636"/>
          </a:xfrm>
          <a:prstGeom prst="rect">
            <a:avLst/>
          </a:prstGeom>
          <a:noFill/>
          <a:ln w="9525">
            <a:noFill/>
            <a:miter lim="800000"/>
            <a:headEnd/>
            <a:tailEnd/>
          </a:ln>
        </p:spPr>
        <p:txBody>
          <a:bodyPr>
            <a:spAutoFit/>
          </a:bodyPr>
          <a:lstStyle/>
          <a:p>
            <a:pPr algn="just"/>
            <a:r>
              <a:rPr lang="fr-FR" sz="3600" dirty="0" smtClean="0">
                <a:latin typeface="Times New Roman" pitchFamily="18" charset="0"/>
                <a:cs typeface="Times New Roman" pitchFamily="18" charset="0"/>
              </a:rPr>
              <a:t>	</a:t>
            </a:r>
            <a:r>
              <a:rPr lang="fr-FR" sz="2800" dirty="0" smtClean="0">
                <a:latin typeface="Times New Roman" pitchFamily="18" charset="0"/>
                <a:cs typeface="Times New Roman" pitchFamily="18" charset="0"/>
              </a:rPr>
              <a:t>Une lettre de l’Aout </a:t>
            </a:r>
            <a:r>
              <a:rPr lang="ru-RU" sz="2800" dirty="0" smtClean="0">
                <a:latin typeface="Times New Roman" pitchFamily="18" charset="0"/>
                <a:cs typeface="Times New Roman" pitchFamily="18" charset="0"/>
              </a:rPr>
              <a:t>1943, </a:t>
            </a:r>
            <a:r>
              <a:rPr lang="fr-FR" sz="2800" dirty="0" smtClean="0">
                <a:latin typeface="Times New Roman" pitchFamily="18" charset="0"/>
                <a:cs typeface="Times New Roman" pitchFamily="18" charset="0"/>
              </a:rPr>
              <a:t>parle de nouveaux résultats et d’une possibilité de préparer le « Doctorat d’Etat ».</a:t>
            </a:r>
          </a:p>
          <a:p>
            <a:pPr algn="just"/>
            <a:r>
              <a:rPr lang="fr-FR" sz="2400" dirty="0" smtClean="0"/>
              <a:t>	</a:t>
            </a:r>
            <a:r>
              <a:rPr lang="fr-FR" sz="2400" dirty="0" smtClean="0">
                <a:solidFill>
                  <a:srgbClr val="FF0000"/>
                </a:solidFill>
              </a:rPr>
              <a:t>« Moscou, le 28 août 1943.</a:t>
            </a:r>
          </a:p>
          <a:p>
            <a:pPr algn="just"/>
            <a:r>
              <a:rPr lang="fr-FR" sz="2400" dirty="0" smtClean="0">
                <a:solidFill>
                  <a:srgbClr val="FF0000"/>
                </a:solidFill>
              </a:rPr>
              <a:t>	 Cher Nikolaï </a:t>
            </a:r>
            <a:r>
              <a:rPr lang="fr-FR" sz="2400" dirty="0" err="1" smtClean="0">
                <a:solidFill>
                  <a:srgbClr val="FF0000"/>
                </a:solidFill>
              </a:rPr>
              <a:t>Alexandrovitch</a:t>
            </a:r>
            <a:r>
              <a:rPr lang="fr-FR" sz="2400" dirty="0" smtClean="0">
                <a:solidFill>
                  <a:srgbClr val="FF0000"/>
                </a:solidFill>
              </a:rPr>
              <a:t> ! </a:t>
            </a:r>
          </a:p>
          <a:p>
            <a:pPr algn="just"/>
            <a:r>
              <a:rPr lang="fr-FR" sz="2400" dirty="0" smtClean="0">
                <a:solidFill>
                  <a:srgbClr val="FF0000"/>
                </a:solidFill>
              </a:rPr>
              <a:t>Je vous ai écrit, mais ma lettre semble avoir été perdue. Dans quelques jours, je vous écrirai une lettre plus détaillée et vous l'enverrai par courrier recommandé. Tous vos résultats sur les </a:t>
            </a:r>
            <a:r>
              <a:rPr lang="fr-FR" sz="2400" dirty="0" err="1" smtClean="0">
                <a:solidFill>
                  <a:srgbClr val="FF0000"/>
                </a:solidFill>
              </a:rPr>
              <a:t>bicompactes</a:t>
            </a:r>
            <a:r>
              <a:rPr lang="fr-FR" sz="2400" dirty="0" smtClean="0">
                <a:solidFill>
                  <a:srgbClr val="FF0000"/>
                </a:solidFill>
              </a:rPr>
              <a:t> dyadiques, qui sont pour la plupart inattendus pour moi et réfutent mes hypothèses, me semblent extrêmement intéressants et j'attends avec impatience vos travaux, où ils seront présentés. Je ferai publier les travaux transmis avec le camarade </a:t>
            </a:r>
            <a:r>
              <a:rPr lang="fr-FR" sz="2400" dirty="0" err="1" smtClean="0">
                <a:solidFill>
                  <a:srgbClr val="FF0000"/>
                </a:solidFill>
              </a:rPr>
              <a:t>Korobov</a:t>
            </a:r>
            <a:r>
              <a:rPr lang="fr-FR" sz="2400" dirty="0" smtClean="0">
                <a:solidFill>
                  <a:srgbClr val="FF0000"/>
                </a:solidFill>
              </a:rPr>
              <a:t> soit dans DAN, soit dans les « Izvestia » de l'Académie des sciences. Cordialement, P. Alexandrov »</a:t>
            </a:r>
          </a:p>
          <a:p>
            <a:pPr algn="just"/>
            <a:endParaRPr lang="fr-FR" sz="3600" dirty="0" smtClean="0">
              <a:latin typeface="Times New Roman" pitchFamily="18" charset="0"/>
              <a:cs typeface="Times New Roman" pitchFamily="18" charset="0"/>
            </a:endParaRPr>
          </a:p>
          <a:p>
            <a:pPr algn="just"/>
            <a:endParaRPr lang="fr-FR"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1443840"/>
            <a:ext cx="7560840" cy="4524315"/>
          </a:xfrm>
          <a:prstGeom prst="rect">
            <a:avLst/>
          </a:prstGeom>
        </p:spPr>
        <p:txBody>
          <a:bodyPr wrap="square">
            <a:spAutoFit/>
          </a:bodyPr>
          <a:lstStyle/>
          <a:p>
            <a:pPr algn="just"/>
            <a:r>
              <a:rPr lang="fr-FR" sz="2400" dirty="0" smtClean="0"/>
              <a:t>	</a:t>
            </a:r>
            <a:r>
              <a:rPr lang="fr-FR" sz="2400" dirty="0" smtClean="0">
                <a:solidFill>
                  <a:srgbClr val="FF0000"/>
                </a:solidFill>
              </a:rPr>
              <a:t>« P.-S.: Je réponds ici à vos questions, à mon grand regret, mais sans plus de précisions : a) Concernant les études doctorales par correspondance, je n'en sais rien ; si je le sais, je vous écrirai. b) Je ne sais pas non plus si je viendrai à Kazan. Si oui, ce sera pour environ cinq jours en septembre, puis je vous enverrai un câble à l'avance. b) Concernant les travaux de </a:t>
            </a:r>
            <a:r>
              <a:rPr lang="fr-FR" sz="2400" dirty="0" err="1" smtClean="0">
                <a:solidFill>
                  <a:srgbClr val="FF0000"/>
                </a:solidFill>
              </a:rPr>
              <a:t>Perelman</a:t>
            </a:r>
            <a:r>
              <a:rPr lang="fr-FR" sz="2400" dirty="0" smtClean="0">
                <a:solidFill>
                  <a:srgbClr val="FF0000"/>
                </a:solidFill>
              </a:rPr>
              <a:t>, s'il vous plaît. contacter </a:t>
            </a:r>
            <a:r>
              <a:rPr lang="fr-FR" sz="2400" dirty="0" err="1" smtClean="0">
                <a:solidFill>
                  <a:srgbClr val="FF0000"/>
                </a:solidFill>
              </a:rPr>
              <a:t>Andr</a:t>
            </a:r>
            <a:r>
              <a:rPr lang="fr-FR" sz="2400" dirty="0" smtClean="0">
                <a:solidFill>
                  <a:srgbClr val="FF0000"/>
                </a:solidFill>
              </a:rPr>
              <a:t>. </a:t>
            </a:r>
            <a:r>
              <a:rPr lang="fr-FR" sz="2400" dirty="0" err="1" smtClean="0">
                <a:solidFill>
                  <a:srgbClr val="FF0000"/>
                </a:solidFill>
              </a:rPr>
              <a:t>Andr</a:t>
            </a:r>
            <a:r>
              <a:rPr lang="fr-FR" sz="2400" dirty="0" smtClean="0">
                <a:solidFill>
                  <a:srgbClr val="FF0000"/>
                </a:solidFill>
              </a:rPr>
              <a:t>. Markov – Kazan, </a:t>
            </a:r>
            <a:r>
              <a:rPr lang="fr-FR" sz="2400" dirty="0" err="1" smtClean="0">
                <a:solidFill>
                  <a:srgbClr val="FF0000"/>
                </a:solidFill>
              </a:rPr>
              <a:t>Tchernyshevsky</a:t>
            </a:r>
            <a:r>
              <a:rPr lang="fr-FR" sz="2400" dirty="0" smtClean="0">
                <a:solidFill>
                  <a:srgbClr val="FF0000"/>
                </a:solidFill>
              </a:rPr>
              <a:t> 18, Math. Institute de l’Académie des Sciences de l’URSS – Je ne sais pas s'ils sont publiés, </a:t>
            </a:r>
            <a:r>
              <a:rPr lang="fr-FR" sz="2400" dirty="0" err="1" smtClean="0">
                <a:solidFill>
                  <a:srgbClr val="FF0000"/>
                </a:solidFill>
              </a:rPr>
              <a:t>Andr</a:t>
            </a:r>
            <a:r>
              <a:rPr lang="fr-FR" sz="2400" dirty="0" smtClean="0">
                <a:solidFill>
                  <a:srgbClr val="FF0000"/>
                </a:solidFill>
              </a:rPr>
              <a:t>. </a:t>
            </a:r>
            <a:r>
              <a:rPr lang="fr-FR" sz="2400" dirty="0" err="1" smtClean="0">
                <a:solidFill>
                  <a:srgbClr val="FF0000"/>
                </a:solidFill>
              </a:rPr>
              <a:t>Andr</a:t>
            </a:r>
            <a:r>
              <a:rPr lang="fr-FR" sz="2400" dirty="0" smtClean="0">
                <a:solidFill>
                  <a:srgbClr val="FF0000"/>
                </a:solidFill>
              </a:rPr>
              <a:t>. le sait sûrement. »</a:t>
            </a:r>
            <a:endParaRPr lang="fr-FR" sz="2400" dirty="0">
              <a:solidFill>
                <a:srgbClr val="FF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755650" y="692150"/>
            <a:ext cx="8064500" cy="1077218"/>
          </a:xfrm>
          <a:prstGeom prst="rect">
            <a:avLst/>
          </a:prstGeom>
          <a:noFill/>
          <a:ln w="9525">
            <a:noFill/>
            <a:miter lim="800000"/>
            <a:headEnd/>
            <a:tailEnd/>
          </a:ln>
        </p:spPr>
        <p:txBody>
          <a:bodyPr>
            <a:spAutoFit/>
          </a:bodyPr>
          <a:lstStyle/>
          <a:p>
            <a:pPr algn="just"/>
            <a:endParaRPr lang="fr-FR" sz="3200" dirty="0" smtClean="0">
              <a:latin typeface="Times New Roman" pitchFamily="18" charset="0"/>
              <a:cs typeface="Times New Roman" pitchFamily="18" charset="0"/>
            </a:endParaRPr>
          </a:p>
          <a:p>
            <a:pPr algn="just"/>
            <a:endParaRPr lang="fr-FR" sz="3200" dirty="0">
              <a:latin typeface="Times New Roman" pitchFamily="18" charset="0"/>
              <a:cs typeface="Times New Roman" pitchFamily="18" charset="0"/>
            </a:endParaRPr>
          </a:p>
        </p:txBody>
      </p:sp>
      <p:sp>
        <p:nvSpPr>
          <p:cNvPr id="5" name="Rectangle 4"/>
          <p:cNvSpPr/>
          <p:nvPr/>
        </p:nvSpPr>
        <p:spPr>
          <a:xfrm>
            <a:off x="539552" y="620688"/>
            <a:ext cx="8064896" cy="1323439"/>
          </a:xfrm>
          <a:prstGeom prst="rect">
            <a:avLst/>
          </a:prstGeom>
        </p:spPr>
        <p:txBody>
          <a:bodyPr wrap="square">
            <a:spAutoFit/>
          </a:bodyPr>
          <a:lstStyle/>
          <a:p>
            <a:pPr algn="just"/>
            <a:r>
              <a:rPr lang="fr-FR" dirty="0" smtClean="0"/>
              <a:t>	</a:t>
            </a:r>
            <a:r>
              <a:rPr lang="fr-FR" sz="2000" dirty="0" err="1" smtClean="0"/>
              <a:t>Aleksandroff</a:t>
            </a:r>
            <a:r>
              <a:rPr lang="fr-FR" sz="2000" dirty="0" smtClean="0"/>
              <a:t> évoque plus en détail son intérêt pour les résultats de N.A. </a:t>
            </a:r>
            <a:r>
              <a:rPr lang="fr-FR" sz="2000" dirty="0" err="1" smtClean="0"/>
              <a:t>Shanin</a:t>
            </a:r>
            <a:r>
              <a:rPr lang="fr-FR" sz="2000" dirty="0" smtClean="0"/>
              <a:t> sur les « </a:t>
            </a:r>
            <a:r>
              <a:rPr lang="fr-FR" sz="2000" dirty="0" err="1" smtClean="0"/>
              <a:t>bicompactes</a:t>
            </a:r>
            <a:r>
              <a:rPr lang="fr-FR" sz="2000" dirty="0" smtClean="0"/>
              <a:t> dyadiques » dans une autre lettre. En voici un extrait (le texte est imprimé sur papier à en-tête d'Aleksandrov) :</a:t>
            </a:r>
            <a:endParaRPr lang="fr-FR" sz="2000" dirty="0"/>
          </a:p>
        </p:txBody>
      </p:sp>
      <p:sp>
        <p:nvSpPr>
          <p:cNvPr id="6" name="Rectangle 5"/>
          <p:cNvSpPr/>
          <p:nvPr/>
        </p:nvSpPr>
        <p:spPr>
          <a:xfrm>
            <a:off x="467544" y="1916832"/>
            <a:ext cx="8496944" cy="4401205"/>
          </a:xfrm>
          <a:prstGeom prst="rect">
            <a:avLst/>
          </a:prstGeom>
        </p:spPr>
        <p:txBody>
          <a:bodyPr wrap="square">
            <a:spAutoFit/>
          </a:bodyPr>
          <a:lstStyle/>
          <a:p>
            <a:pPr algn="just"/>
            <a:r>
              <a:rPr lang="fr-FR" sz="2000" dirty="0" smtClean="0">
                <a:solidFill>
                  <a:srgbClr val="FF0000"/>
                </a:solidFill>
              </a:rPr>
              <a:t>	« Prof. Dr. P. </a:t>
            </a:r>
            <a:r>
              <a:rPr lang="fr-FR" sz="2000" dirty="0" err="1" smtClean="0">
                <a:solidFill>
                  <a:srgbClr val="FF0000"/>
                </a:solidFill>
              </a:rPr>
              <a:t>Alexandroff</a:t>
            </a:r>
            <a:r>
              <a:rPr lang="fr-FR" sz="2000" dirty="0" smtClean="0">
                <a:solidFill>
                  <a:srgbClr val="FF0000"/>
                </a:solidFill>
              </a:rPr>
              <a:t> 2.11.1943 Moscou 6 </a:t>
            </a:r>
            <a:r>
              <a:rPr lang="fr-FR" sz="2000" dirty="0" err="1" smtClean="0">
                <a:solidFill>
                  <a:srgbClr val="FF0000"/>
                </a:solidFill>
              </a:rPr>
              <a:t>Staropimenowski</a:t>
            </a:r>
            <a:r>
              <a:rPr lang="fr-FR" sz="2000" dirty="0" smtClean="0">
                <a:solidFill>
                  <a:srgbClr val="FF0000"/>
                </a:solidFill>
              </a:rPr>
              <a:t> per.6, </a:t>
            </a:r>
            <a:r>
              <a:rPr lang="fr-FR" sz="2000" dirty="0" err="1" smtClean="0">
                <a:solidFill>
                  <a:srgbClr val="FF0000"/>
                </a:solidFill>
              </a:rPr>
              <a:t>kw</a:t>
            </a:r>
            <a:r>
              <a:rPr lang="fr-FR" sz="2000" dirty="0" smtClean="0">
                <a:solidFill>
                  <a:srgbClr val="FF0000"/>
                </a:solidFill>
              </a:rPr>
              <a:t>.8 </a:t>
            </a:r>
          </a:p>
          <a:p>
            <a:pPr algn="just"/>
            <a:r>
              <a:rPr lang="fr-FR" sz="2000" dirty="0" smtClean="0">
                <a:solidFill>
                  <a:srgbClr val="FF0000"/>
                </a:solidFill>
              </a:rPr>
              <a:t>	Cher Nikolaï </a:t>
            </a:r>
            <a:r>
              <a:rPr lang="fr-FR" sz="2000" dirty="0" err="1" smtClean="0">
                <a:solidFill>
                  <a:srgbClr val="FF0000"/>
                </a:solidFill>
              </a:rPr>
              <a:t>Alexandrovitch</a:t>
            </a:r>
            <a:r>
              <a:rPr lang="fr-FR" sz="2000" dirty="0" smtClean="0">
                <a:solidFill>
                  <a:srgbClr val="FF0000"/>
                </a:solidFill>
              </a:rPr>
              <a:t> ! Je voudrais organiser mentalement l'ensemble des résultats que vous avez obtenus récemment en théorie des espaces compacts, des extensions topologiques, etc. Je vous ai déjà écrit que je considère vos travaux sur les espaces compacts dyadiques comme très intéressants et significatifs, qu'ils visent à prouver mes hypothèses ou plutôt à les réfuter. Veuillez me faire savoir quand je peux espérer recevoir le manuscrit de ces travaux, prêt à être publié. Vos travaux sur les immersions dans une puissance d'un espace topologique m'ont également beaucoup plu ; les prochaines réunions du Cercle topologique seront consacrées à des comptes rendus de ces travaux. J'ai soumis ces travaux aux Izvestia de l'Académie des sciences pour publication. &lt;…&gt; »</a:t>
            </a:r>
            <a:endParaRPr lang="fr-FR" sz="2000" dirty="0">
              <a:solidFill>
                <a:srgbClr val="FF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0" y="476672"/>
            <a:ext cx="9144000" cy="584775"/>
          </a:xfrm>
          <a:prstGeom prst="rect">
            <a:avLst/>
          </a:prstGeom>
          <a:noFill/>
          <a:ln w="9525">
            <a:noFill/>
            <a:miter lim="800000"/>
            <a:headEnd/>
            <a:tailEnd/>
          </a:ln>
        </p:spPr>
        <p:txBody>
          <a:bodyPr wrap="square">
            <a:spAutoFit/>
          </a:bodyPr>
          <a:lstStyle/>
          <a:p>
            <a:pPr algn="just"/>
            <a:r>
              <a:rPr lang="ru-RU" sz="3200" b="1" dirty="0" smtClean="0">
                <a:latin typeface="Times New Roman" pitchFamily="18" charset="0"/>
                <a:cs typeface="Times New Roman" pitchFamily="18" charset="0"/>
              </a:rPr>
              <a:t>	</a:t>
            </a:r>
            <a:endParaRPr lang="fr-FR" sz="3200" dirty="0">
              <a:latin typeface="Times New Roman" pitchFamily="18" charset="0"/>
              <a:cs typeface="Times New Roman" pitchFamily="18" charset="0"/>
            </a:endParaRPr>
          </a:p>
        </p:txBody>
      </p:sp>
      <p:sp>
        <p:nvSpPr>
          <p:cNvPr id="3" name="Rectangle 2"/>
          <p:cNvSpPr/>
          <p:nvPr/>
        </p:nvSpPr>
        <p:spPr>
          <a:xfrm>
            <a:off x="827584" y="548680"/>
            <a:ext cx="7704856" cy="4832092"/>
          </a:xfrm>
          <a:prstGeom prst="rect">
            <a:avLst/>
          </a:prstGeom>
        </p:spPr>
        <p:txBody>
          <a:bodyPr wrap="square">
            <a:spAutoFit/>
          </a:bodyPr>
          <a:lstStyle/>
          <a:p>
            <a:pPr algn="just"/>
            <a:r>
              <a:rPr lang="fr-FR" sz="2800" dirty="0" smtClean="0"/>
              <a:t>	Explication de la terminologie. Selon la définition originale de P.S. Alexandrov et P.S. </a:t>
            </a:r>
            <a:r>
              <a:rPr lang="fr-FR" sz="2800" dirty="0" err="1" smtClean="0"/>
              <a:t>Urysohn</a:t>
            </a:r>
            <a:r>
              <a:rPr lang="fr-FR" sz="2800" dirty="0" smtClean="0"/>
              <a:t> (1923), un espace topologique est dit </a:t>
            </a:r>
            <a:r>
              <a:rPr lang="fr-FR" sz="2800" b="1" dirty="0" err="1" smtClean="0"/>
              <a:t>bicompact</a:t>
            </a:r>
            <a:r>
              <a:rPr lang="fr-FR" sz="2800" b="1" dirty="0" smtClean="0"/>
              <a:t> </a:t>
            </a:r>
            <a:r>
              <a:rPr lang="fr-FR" sz="2800" dirty="0" smtClean="0"/>
              <a:t>si chacun de ses recouvrements ouverts contient un sous-recouvrement fini. Dans ce cas, </a:t>
            </a:r>
            <a:r>
              <a:rPr lang="fr-FR" sz="2800" b="1" dirty="0" smtClean="0"/>
              <a:t>un espace de Hausdorff </a:t>
            </a:r>
            <a:r>
              <a:rPr lang="fr-FR" sz="2800" b="1" dirty="0" err="1" smtClean="0"/>
              <a:t>bicompact</a:t>
            </a:r>
            <a:r>
              <a:rPr lang="fr-FR" sz="2800" b="1" dirty="0" smtClean="0"/>
              <a:t> </a:t>
            </a:r>
            <a:r>
              <a:rPr lang="fr-FR" sz="2800" dirty="0" smtClean="0"/>
              <a:t>était appelé </a:t>
            </a:r>
            <a:r>
              <a:rPr lang="fr-FR" sz="2800" b="1" dirty="0" err="1" smtClean="0"/>
              <a:t>bicompactum</a:t>
            </a:r>
            <a:r>
              <a:rPr lang="fr-FR" sz="2800" dirty="0" smtClean="0"/>
              <a:t>. Actuellement, une terminologie différente est utilisée : un espace </a:t>
            </a:r>
            <a:r>
              <a:rPr lang="fr-FR" sz="2800" b="1" dirty="0" err="1" smtClean="0"/>
              <a:t>bicompact</a:t>
            </a:r>
            <a:r>
              <a:rPr lang="fr-FR" sz="2800" b="1" dirty="0" smtClean="0"/>
              <a:t> </a:t>
            </a:r>
            <a:r>
              <a:rPr lang="fr-FR" sz="2800" dirty="0" smtClean="0"/>
              <a:t>est dit </a:t>
            </a:r>
            <a:r>
              <a:rPr lang="fr-FR" sz="2800" b="1" dirty="0" smtClean="0"/>
              <a:t>compact</a:t>
            </a:r>
            <a:r>
              <a:rPr lang="fr-FR" sz="2800" dirty="0" smtClean="0"/>
              <a:t>, et un </a:t>
            </a:r>
            <a:r>
              <a:rPr lang="fr-FR" sz="2800" b="1" dirty="0" err="1" smtClean="0"/>
              <a:t>bicompactum</a:t>
            </a:r>
            <a:r>
              <a:rPr lang="fr-FR" sz="2800" b="1" dirty="0" smtClean="0"/>
              <a:t> e</a:t>
            </a:r>
            <a:r>
              <a:rPr lang="fr-FR" sz="2800" dirty="0" smtClean="0"/>
              <a:t>st dit </a:t>
            </a:r>
            <a:r>
              <a:rPr lang="fr-FR" sz="2800" b="1" dirty="0" smtClean="0"/>
              <a:t>compact.</a:t>
            </a:r>
            <a:endParaRPr lang="fr-FR" sz="28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755969"/>
          </a:xfrm>
          <a:prstGeom prst="rect">
            <a:avLst/>
          </a:prstGeom>
        </p:spPr>
        <p:txBody>
          <a:bodyPr wrap="square">
            <a:spAutoFit/>
          </a:bodyPr>
          <a:lstStyle/>
          <a:p>
            <a:pPr algn="just"/>
            <a:r>
              <a:rPr lang="ru-RU" sz="3200" dirty="0" smtClean="0">
                <a:latin typeface="Times New Roman" pitchFamily="18" charset="0"/>
                <a:cs typeface="Times New Roman" pitchFamily="18" charset="0"/>
              </a:rPr>
              <a:t>	</a:t>
            </a:r>
            <a:r>
              <a:rPr lang="fr-FR" sz="3200" dirty="0" smtClean="0"/>
              <a:t> En raison de la coïncidence des propriétés de compacité, de compacité dénombrable et de compacité séquentielle pour les sous-ensembles d'espaces euclidiens (ainsi que pour d'autres classes de « bons » espaces : espaces métriques, variétés, espaces étudiés en topologie algébrique), il n'est pas immédiatement apparu que les espaces compacts constituent l'extension correcte de la classe des compacts métriques. Cependant, le développement ultérieur des mathématiques et de leurs applications a confirmé l'importance fondamentale du concept de compacité. Voir </a:t>
            </a:r>
            <a:r>
              <a:rPr lang="fr-FR" sz="3200" i="1" dirty="0" smtClean="0"/>
              <a:t>http://www.lomonosov-fund.ru/enc/ru/encyclopedia:0135684</a:t>
            </a:r>
            <a:endParaRPr lang="ru-RU" sz="3200" i="1" u="sng" dirty="0" smtClean="0">
              <a:solidFill>
                <a:srgbClr val="0070C0"/>
              </a:solidFill>
              <a:latin typeface="Times New Roman" pitchFamily="18" charset="0"/>
              <a:cs typeface="Times New Roman" pitchFamily="18" charset="0"/>
            </a:endParaRPr>
          </a:p>
          <a:p>
            <a:pPr algn="just"/>
            <a:endParaRPr lang="ru-RU" sz="3200" dirty="0" smtClean="0">
              <a:latin typeface="Times New Roman" pitchFamily="18" charset="0"/>
              <a:cs typeface="Times New Roman" pitchFamily="18" charset="0"/>
            </a:endParaRPr>
          </a:p>
          <a:p>
            <a:pPr algn="just"/>
            <a:endParaRPr lang="fr-FR"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0648"/>
            <a:ext cx="9144000" cy="646331"/>
          </a:xfrm>
          <a:prstGeom prst="rect">
            <a:avLst/>
          </a:prstGeom>
        </p:spPr>
        <p:txBody>
          <a:bodyPr wrap="square">
            <a:spAutoFit/>
          </a:bodyPr>
          <a:lstStyle/>
          <a:p>
            <a:pPr algn="just"/>
            <a:r>
              <a:rPr lang="ru-RU" sz="3600" b="1" dirty="0" smtClean="0">
                <a:latin typeface="Times New Roman" pitchFamily="18" charset="0"/>
                <a:cs typeface="Times New Roman" pitchFamily="18" charset="0"/>
              </a:rPr>
              <a:t>	</a:t>
            </a:r>
            <a:endParaRPr lang="fr-FR" sz="3600" dirty="0">
              <a:latin typeface="Times New Roman" pitchFamily="18" charset="0"/>
              <a:cs typeface="Times New Roman" pitchFamily="18" charset="0"/>
            </a:endParaRPr>
          </a:p>
        </p:txBody>
      </p:sp>
      <p:sp>
        <p:nvSpPr>
          <p:cNvPr id="3" name="Rectangle 2"/>
          <p:cNvSpPr/>
          <p:nvPr/>
        </p:nvSpPr>
        <p:spPr>
          <a:xfrm>
            <a:off x="755576" y="548680"/>
            <a:ext cx="7776864" cy="5755422"/>
          </a:xfrm>
          <a:prstGeom prst="rect">
            <a:avLst/>
          </a:prstGeom>
        </p:spPr>
        <p:txBody>
          <a:bodyPr wrap="square">
            <a:spAutoFit/>
          </a:bodyPr>
          <a:lstStyle/>
          <a:p>
            <a:pPr algn="just"/>
            <a:r>
              <a:rPr lang="fr-FR" sz="2800" dirty="0" smtClean="0"/>
              <a:t>	</a:t>
            </a:r>
            <a:r>
              <a:rPr lang="fr-FR" sz="2800" dirty="0" smtClean="0">
                <a:latin typeface="Times New Roman" pitchFamily="18" charset="0"/>
                <a:cs typeface="Times New Roman" pitchFamily="18" charset="0"/>
              </a:rPr>
              <a:t>Cette lettre est particulièrement importante, car elle témoigne du niveau d'interaction scientifique entre Alexandrov et </a:t>
            </a:r>
            <a:r>
              <a:rPr lang="fr-FR" sz="2800" dirty="0" err="1" smtClean="0">
                <a:latin typeface="Times New Roman" pitchFamily="18" charset="0"/>
                <a:cs typeface="Times New Roman" pitchFamily="18" charset="0"/>
              </a:rPr>
              <a:t>Shanin</a:t>
            </a:r>
            <a:r>
              <a:rPr lang="fr-FR" sz="2800" dirty="0" smtClean="0">
                <a:latin typeface="Times New Roman" pitchFamily="18" charset="0"/>
                <a:cs typeface="Times New Roman" pitchFamily="18" charset="0"/>
              </a:rPr>
              <a:t> à cette époque. Les aspects de leur interaction avec la science mondiale sont également intéressants. Voici quelques extraits supplémentaires:</a:t>
            </a:r>
          </a:p>
          <a:p>
            <a:pPr algn="just"/>
            <a:r>
              <a:rPr lang="fr-FR" sz="2800" dirty="0" smtClean="0">
                <a:latin typeface="Times New Roman" pitchFamily="18" charset="0"/>
                <a:cs typeface="Times New Roman" pitchFamily="18" charset="0"/>
              </a:rPr>
              <a:t>	</a:t>
            </a:r>
            <a:r>
              <a:rPr lang="fr-FR" sz="2800" dirty="0" smtClean="0">
                <a:solidFill>
                  <a:srgbClr val="FF0000"/>
                </a:solidFill>
                <a:latin typeface="Times New Roman" pitchFamily="18" charset="0"/>
                <a:cs typeface="Times New Roman" pitchFamily="18" charset="0"/>
              </a:rPr>
              <a:t>« J'ai reçu l'autre jour une lettre de </a:t>
            </a:r>
            <a:r>
              <a:rPr lang="fr-FR" sz="2800" dirty="0" err="1" smtClean="0">
                <a:solidFill>
                  <a:srgbClr val="FF0000"/>
                </a:solidFill>
                <a:latin typeface="Times New Roman" pitchFamily="18" charset="0"/>
                <a:cs typeface="Times New Roman" pitchFamily="18" charset="0"/>
              </a:rPr>
              <a:t>Lefschetz</a:t>
            </a:r>
            <a:r>
              <a:rPr lang="fr-FR" sz="2800" dirty="0" smtClean="0">
                <a:solidFill>
                  <a:srgbClr val="FF0000"/>
                </a:solidFill>
                <a:latin typeface="Times New Roman" pitchFamily="18" charset="0"/>
                <a:cs typeface="Times New Roman" pitchFamily="18" charset="0"/>
              </a:rPr>
              <a:t> », écrit Alexandrov, « dans laquelle il m'informe que la traduction de mon long mémoire sur les propriétés homologiques de l'arrangement des complexes et des ensembles fermés est en cours de publication (et a donc déjà été publié) dans le numéro de septembre de Transactions Amer</a:t>
            </a:r>
            <a:r>
              <a:rPr lang="fr-FR" sz="3200" dirty="0" smtClean="0">
                <a:solidFill>
                  <a:srgbClr val="FF0000"/>
                </a:solidFill>
                <a:latin typeface="Times New Roman" pitchFamily="18" charset="0"/>
                <a:cs typeface="Times New Roman" pitchFamily="18" charset="0"/>
              </a:rPr>
              <a:t>.</a:t>
            </a:r>
            <a:endParaRPr lang="fr-FR" sz="3200" dirty="0">
              <a:solidFill>
                <a:srgbClr val="FF0000"/>
              </a:solidFill>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46331"/>
          </a:xfrm>
          <a:prstGeom prst="rect">
            <a:avLst/>
          </a:prstGeom>
        </p:spPr>
        <p:txBody>
          <a:bodyPr wrap="square">
            <a:spAutoFit/>
          </a:bodyPr>
          <a:lstStyle/>
          <a:p>
            <a:endParaRPr lang="fr-FR" b="1" dirty="0" smtClean="0">
              <a:latin typeface="Times New Roman" pitchFamily="18" charset="0"/>
              <a:cs typeface="Times New Roman" pitchFamily="18" charset="0"/>
            </a:endParaRPr>
          </a:p>
          <a:p>
            <a:endParaRPr lang="fr-FR" dirty="0"/>
          </a:p>
        </p:txBody>
      </p:sp>
      <p:sp>
        <p:nvSpPr>
          <p:cNvPr id="4" name="Rectangle 3"/>
          <p:cNvSpPr/>
          <p:nvPr/>
        </p:nvSpPr>
        <p:spPr>
          <a:xfrm>
            <a:off x="539552" y="0"/>
            <a:ext cx="7992888" cy="6555641"/>
          </a:xfrm>
          <a:prstGeom prst="rect">
            <a:avLst/>
          </a:prstGeom>
        </p:spPr>
        <p:txBody>
          <a:bodyPr wrap="square">
            <a:spAutoFit/>
          </a:bodyPr>
          <a:lstStyle/>
          <a:p>
            <a:pPr algn="just"/>
            <a:r>
              <a:rPr lang="fr-FR" sz="2800" dirty="0" smtClean="0"/>
              <a:t>	</a:t>
            </a:r>
            <a:r>
              <a:rPr lang="fr-FR" sz="2800" dirty="0" smtClean="0">
                <a:solidFill>
                  <a:srgbClr val="FF0000"/>
                </a:solidFill>
                <a:latin typeface="Times New Roman" pitchFamily="18" charset="0"/>
                <a:cs typeface="Times New Roman" pitchFamily="18" charset="0"/>
              </a:rPr>
              <a:t>Les travaux de M. S. </a:t>
            </a:r>
            <a:r>
              <a:rPr lang="fr-FR" sz="2800" dirty="0" err="1" smtClean="0">
                <a:solidFill>
                  <a:srgbClr val="FF0000"/>
                </a:solidFill>
                <a:latin typeface="Times New Roman" pitchFamily="18" charset="0"/>
                <a:cs typeface="Times New Roman" pitchFamily="18" charset="0"/>
              </a:rPr>
              <a:t>Fomin</a:t>
            </a:r>
            <a:r>
              <a:rPr lang="fr-FR" sz="2800" dirty="0" smtClean="0">
                <a:solidFill>
                  <a:srgbClr val="FF0000"/>
                </a:solidFill>
                <a:latin typeface="Times New Roman" pitchFamily="18" charset="0"/>
                <a:cs typeface="Times New Roman" pitchFamily="18" charset="0"/>
              </a:rPr>
              <a:t> sur les extensions </a:t>
            </a:r>
            <a:r>
              <a:rPr lang="fr-FR" sz="2800" dirty="0" err="1" smtClean="0">
                <a:solidFill>
                  <a:srgbClr val="FF0000"/>
                </a:solidFill>
                <a:latin typeface="Times New Roman" pitchFamily="18" charset="0"/>
                <a:cs typeface="Times New Roman" pitchFamily="18" charset="0"/>
              </a:rPr>
              <a:t>bicompacts</a:t>
            </a:r>
            <a:r>
              <a:rPr lang="fr-FR" sz="2800" dirty="0" smtClean="0">
                <a:solidFill>
                  <a:srgbClr val="FF0000"/>
                </a:solidFill>
                <a:latin typeface="Times New Roman" pitchFamily="18" charset="0"/>
                <a:cs typeface="Times New Roman" pitchFamily="18" charset="0"/>
              </a:rPr>
              <a:t> des espaces topologiques (sa thèse de doctorat, que vous avez lue à Kazan, je crois) paraîtront bientôt (ou ont peut-être déjà été publiés) dans les </a:t>
            </a:r>
            <a:r>
              <a:rPr lang="fr-FR" sz="2800" i="1" dirty="0" err="1" smtClean="0">
                <a:solidFill>
                  <a:srgbClr val="FF0000"/>
                </a:solidFill>
                <a:latin typeface="Times New Roman" pitchFamily="18" charset="0"/>
                <a:cs typeface="Times New Roman" pitchFamily="18" charset="0"/>
              </a:rPr>
              <a:t>Annals</a:t>
            </a:r>
            <a:r>
              <a:rPr lang="fr-FR" sz="2800" i="1" dirty="0" smtClean="0">
                <a:solidFill>
                  <a:srgbClr val="FF0000"/>
                </a:solidFill>
                <a:latin typeface="Times New Roman" pitchFamily="18" charset="0"/>
                <a:cs typeface="Times New Roman" pitchFamily="18" charset="0"/>
              </a:rPr>
              <a:t> of </a:t>
            </a:r>
            <a:r>
              <a:rPr lang="fr-FR" sz="2800" i="1" dirty="0" err="1" smtClean="0">
                <a:solidFill>
                  <a:srgbClr val="FF0000"/>
                </a:solidFill>
                <a:latin typeface="Times New Roman" pitchFamily="18" charset="0"/>
                <a:cs typeface="Times New Roman" pitchFamily="18" charset="0"/>
              </a:rPr>
              <a:t>Mathematics</a:t>
            </a:r>
            <a:r>
              <a:rPr lang="fr-FR" sz="2800" dirty="0" smtClean="0">
                <a:solidFill>
                  <a:srgbClr val="FF0000"/>
                </a:solidFill>
                <a:latin typeface="Times New Roman" pitchFamily="18" charset="0"/>
                <a:cs typeface="Times New Roman" pitchFamily="18" charset="0"/>
              </a:rPr>
              <a:t>. Je considérerais comme tout à fait approprié que vous rédigiez un mémoire de synthèse sur vos recherches en théorie des espaces topologiques pour publication dans l'une des revues topologiques américaines, ce qui ne contredit en rien le fait que ces résultats soient publiés en tout ou en partie dans nos publications en russe. Je pense que ce mémoire devrait inclure au moins vos résultats sur les compacta dyadiques, ainsi que les résultats que vous avez obtenus « sur les immersions dans une puissance… »</a:t>
            </a:r>
            <a:endParaRPr lang="fr-FR"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582341"/>
            <a:ext cx="8676456" cy="3970318"/>
          </a:xfrm>
          <a:prstGeom prst="rect">
            <a:avLst/>
          </a:prstGeom>
        </p:spPr>
        <p:txBody>
          <a:bodyPr wrap="square">
            <a:spAutoFit/>
          </a:bodyPr>
          <a:lstStyle/>
          <a:p>
            <a:pPr algn="just"/>
            <a:r>
              <a:rPr lang="fr-FR" sz="2800" dirty="0" smtClean="0"/>
              <a:t>	</a:t>
            </a:r>
            <a:r>
              <a:rPr lang="fr-FR" sz="2800" dirty="0" smtClean="0">
                <a:solidFill>
                  <a:srgbClr val="FF0000"/>
                </a:solidFill>
                <a:latin typeface="Times New Roman" pitchFamily="18" charset="0"/>
                <a:cs typeface="Times New Roman" pitchFamily="18" charset="0"/>
              </a:rPr>
              <a:t>Je laisse entièrement à votre discrétion le choix des autres résultats que vous jugerez nécessaires d'inclure. Dans ce mémoire. Les Américains publient rapidement : la traduction de mon ouvrage « Sur les propriétés homologiques d'un arrangement » a été envoyée en septembre 1942, reçue en février 1943 et, comme je l'ai déjà dit, publiée en septembre 1943. Ainsi, entre l'envoi et la publication, il ne s'est écoulé qu'un an – ce qui n'aurait pas été long, même en temps de paix.</a:t>
            </a:r>
            <a:endParaRPr lang="fr-FR" sz="2800" dirty="0">
              <a:solidFill>
                <a:srgbClr val="FF0000"/>
              </a:solidFill>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620688"/>
            <a:ext cx="8424936" cy="4401205"/>
          </a:xfrm>
          <a:prstGeom prst="rect">
            <a:avLst/>
          </a:prstGeom>
        </p:spPr>
        <p:txBody>
          <a:bodyPr wrap="square">
            <a:spAutoFit/>
          </a:bodyPr>
          <a:lstStyle/>
          <a:p>
            <a:pPr algn="just"/>
            <a:r>
              <a:rPr lang="fr-FR" sz="4000" dirty="0" err="1" smtClean="0">
                <a:latin typeface="Times New Roman" pitchFamily="18" charset="0"/>
                <a:cs typeface="Times New Roman" pitchFamily="18" charset="0"/>
              </a:rPr>
              <a:t>Nicolay</a:t>
            </a:r>
            <a:r>
              <a:rPr lang="fr-FR" sz="4000" dirty="0" smtClean="0">
                <a:latin typeface="Times New Roman" pitchFamily="18" charset="0"/>
                <a:cs typeface="Times New Roman" pitchFamily="18" charset="0"/>
              </a:rPr>
              <a:t> </a:t>
            </a:r>
            <a:r>
              <a:rPr lang="fr-FR" sz="4000" dirty="0" err="1" smtClean="0">
                <a:latin typeface="Times New Roman" pitchFamily="18" charset="0"/>
                <a:cs typeface="Times New Roman" pitchFamily="18" charset="0"/>
              </a:rPr>
              <a:t>Alexandrovitch</a:t>
            </a:r>
            <a:r>
              <a:rPr lang="fr-FR" sz="4000" dirty="0" smtClean="0">
                <a:latin typeface="Times New Roman" pitchFamily="18" charset="0"/>
                <a:cs typeface="Times New Roman" pitchFamily="18" charset="0"/>
              </a:rPr>
              <a:t> </a:t>
            </a:r>
            <a:r>
              <a:rPr lang="fr-FR" sz="4000" dirty="0" err="1" smtClean="0">
                <a:latin typeface="Times New Roman" pitchFamily="18" charset="0"/>
                <a:cs typeface="Times New Roman" pitchFamily="18" charset="0"/>
              </a:rPr>
              <a:t>Shanin</a:t>
            </a:r>
            <a:r>
              <a:rPr lang="ru-RU" sz="4000" dirty="0" smtClean="0">
                <a:latin typeface="Times New Roman" pitchFamily="18" charset="0"/>
                <a:cs typeface="Times New Roman" pitchFamily="18" charset="0"/>
              </a:rPr>
              <a:t>  (1919 – 2011) </a:t>
            </a:r>
            <a:r>
              <a:rPr lang="fr-FR" sz="4000" dirty="0" smtClean="0">
                <a:latin typeface="Times New Roman" pitchFamily="18" charset="0"/>
                <a:cs typeface="Times New Roman" pitchFamily="18" charset="0"/>
              </a:rPr>
              <a:t>était bien connu comme un des « chefs de file » de l’école constructiviste Russe dont le fondateur principal était </a:t>
            </a:r>
            <a:r>
              <a:rPr lang="ru-RU" sz="4000" dirty="0" smtClean="0">
                <a:latin typeface="Times New Roman" pitchFamily="18" charset="0"/>
                <a:cs typeface="Times New Roman" pitchFamily="18" charset="0"/>
              </a:rPr>
              <a:t>А.А. Ма</a:t>
            </a:r>
            <a:r>
              <a:rPr lang="fr-FR" sz="4000" dirty="0" err="1" smtClean="0">
                <a:latin typeface="Times New Roman" pitchFamily="18" charset="0"/>
                <a:cs typeface="Times New Roman" pitchFamily="18" charset="0"/>
              </a:rPr>
              <a:t>rk</a:t>
            </a:r>
            <a:r>
              <a:rPr lang="ru-RU" sz="4000" dirty="0" smtClean="0">
                <a:latin typeface="Times New Roman" pitchFamily="18" charset="0"/>
                <a:cs typeface="Times New Roman" pitchFamily="18" charset="0"/>
              </a:rPr>
              <a:t>о</a:t>
            </a:r>
            <a:r>
              <a:rPr lang="fr-FR" sz="4000" dirty="0" smtClean="0">
                <a:latin typeface="Times New Roman" pitchFamily="18" charset="0"/>
                <a:cs typeface="Times New Roman" pitchFamily="18" charset="0"/>
              </a:rPr>
              <a:t>v « junior »</a:t>
            </a:r>
            <a:r>
              <a:rPr lang="ru-RU" sz="4000" dirty="0" smtClean="0">
                <a:latin typeface="Times New Roman" pitchFamily="18" charset="0"/>
                <a:cs typeface="Times New Roman" pitchFamily="18" charset="0"/>
              </a:rPr>
              <a:t> (1903-1979)</a:t>
            </a:r>
            <a:r>
              <a:rPr lang="fr-FR" sz="4000" dirty="0" smtClean="0">
                <a:latin typeface="Times New Roman" pitchFamily="18" charset="0"/>
                <a:cs typeface="Times New Roman" pitchFamily="18" charset="0"/>
              </a:rPr>
              <a:t>, le fils de A.A. Markov « probabiliste ».</a:t>
            </a:r>
            <a:r>
              <a:rPr lang="ru-RU" sz="4000" dirty="0" smtClean="0">
                <a:latin typeface="Times New Roman" pitchFamily="18" charset="0"/>
                <a:cs typeface="Times New Roman" pitchFamily="18" charset="0"/>
              </a:rPr>
              <a:t> </a:t>
            </a:r>
            <a:endParaRPr lang="fr-FR"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416320"/>
          </a:xfrm>
          <a:prstGeom prst="rect">
            <a:avLst/>
          </a:prstGeom>
        </p:spPr>
        <p:txBody>
          <a:bodyPr wrap="square">
            <a:spAutoFit/>
          </a:bodyPr>
          <a:lstStyle/>
          <a:p>
            <a:r>
              <a:rPr lang="fr-FR" sz="3600" dirty="0" smtClean="0"/>
              <a:t>	</a:t>
            </a:r>
            <a:r>
              <a:rPr lang="fr-FR" sz="3600" dirty="0" smtClean="0">
                <a:latin typeface="Times New Roman" pitchFamily="18" charset="0"/>
                <a:cs typeface="Times New Roman" pitchFamily="18" charset="0"/>
              </a:rPr>
              <a:t>Le ton de la conversation ici rappelle la relation entre un directeur de thèse et un jeune chercheur (au niveau de la préparation à un doctorat supérieur, et non au niveau d'un doctorat universitaire).</a:t>
            </a:r>
            <a:endParaRPr lang="fr-FR" sz="3600" b="1" dirty="0" smtClean="0">
              <a:latin typeface="Times New Roman" pitchFamily="18" charset="0"/>
              <a:cs typeface="Times New Roman" pitchFamily="18" charset="0"/>
            </a:endParaRPr>
          </a:p>
          <a:p>
            <a:endParaRPr lang="fr-FR" sz="3600" dirty="0">
              <a:latin typeface="Times New Roman" pitchFamily="18" charset="0"/>
              <a:cs typeface="Times New Roman" pitchFamily="18" charset="0"/>
            </a:endParaRPr>
          </a:p>
        </p:txBody>
      </p:sp>
      <p:sp>
        <p:nvSpPr>
          <p:cNvPr id="4" name="Rectangle 3"/>
          <p:cNvSpPr/>
          <p:nvPr/>
        </p:nvSpPr>
        <p:spPr>
          <a:xfrm>
            <a:off x="0" y="2780928"/>
            <a:ext cx="9144000" cy="3046988"/>
          </a:xfrm>
          <a:prstGeom prst="rect">
            <a:avLst/>
          </a:prstGeom>
        </p:spPr>
        <p:txBody>
          <a:bodyPr wrap="square">
            <a:spAutoFit/>
          </a:bodyPr>
          <a:lstStyle/>
          <a:p>
            <a:r>
              <a:rPr lang="fr-FR" sz="3200" dirty="0" smtClean="0"/>
              <a:t>	</a:t>
            </a:r>
            <a:r>
              <a:rPr lang="fr-FR" sz="3200" dirty="0" smtClean="0">
                <a:solidFill>
                  <a:srgbClr val="FF0000"/>
                </a:solidFill>
                <a:latin typeface="Times New Roman" pitchFamily="18" charset="0"/>
                <a:cs typeface="Times New Roman" pitchFamily="18" charset="0"/>
              </a:rPr>
              <a:t>« Votre travail sur les espaces compacts serait, me semble-t-il, magnifiquement complété si vous pouviez  résoudre le problème suivant : Démontrer ou réfuter que pour tout espace compact, la dimension inductive coïncide avec la dimension définie par le recouvrement &lt;...&gt; </a:t>
            </a:r>
            <a:r>
              <a:rPr lang="fr-FR" sz="3200" dirty="0" smtClean="0"/>
              <a:t>».</a:t>
            </a:r>
            <a:endParaRPr lang="fr-FR" sz="32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0"/>
            <a:ext cx="8892480" cy="5078313"/>
          </a:xfrm>
          <a:prstGeom prst="rect">
            <a:avLst/>
          </a:prstGeom>
        </p:spPr>
        <p:txBody>
          <a:bodyPr wrap="square">
            <a:spAutoFit/>
          </a:bodyPr>
          <a:lstStyle/>
          <a:p>
            <a:pPr algn="just"/>
            <a:r>
              <a:rPr lang="fr-FR" sz="3600" dirty="0" smtClean="0"/>
              <a:t>	</a:t>
            </a:r>
            <a:r>
              <a:rPr lang="fr-FR" sz="3600" dirty="0" smtClean="0">
                <a:latin typeface="Times New Roman" pitchFamily="18" charset="0"/>
                <a:cs typeface="Times New Roman" pitchFamily="18" charset="0"/>
              </a:rPr>
              <a:t>Les questions techniques sont ensuite abordées en détail. Alexandrov évoque également son hypothèse concernant les propriétés de la dimensionnalité et ajoute que </a:t>
            </a:r>
            <a:r>
              <a:rPr lang="fr-FR" sz="3600" dirty="0" err="1" smtClean="0">
                <a:latin typeface="Times New Roman" pitchFamily="18" charset="0"/>
                <a:cs typeface="Times New Roman" pitchFamily="18" charset="0"/>
              </a:rPr>
              <a:t>Shanin</a:t>
            </a:r>
            <a:r>
              <a:rPr lang="fr-FR" sz="3600" dirty="0" smtClean="0">
                <a:latin typeface="Times New Roman" pitchFamily="18" charset="0"/>
                <a:cs typeface="Times New Roman" pitchFamily="18" charset="0"/>
              </a:rPr>
              <a:t> pourrait la réfuter, mais que le résultat soit positif ou négatif importe peu, l'important étant que cela éclaircisse la question. Il promet d'envoyer certains de ses articles et termine par une question sur les études doctorales.</a:t>
            </a:r>
            <a:endParaRPr lang="fr-FR"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2656"/>
            <a:ext cx="8892480" cy="7048083"/>
          </a:xfrm>
          <a:prstGeom prst="rect">
            <a:avLst/>
          </a:prstGeom>
        </p:spPr>
        <p:txBody>
          <a:bodyPr wrap="square">
            <a:spAutoFit/>
          </a:bodyPr>
          <a:lstStyle/>
          <a:p>
            <a:pPr algn="just"/>
            <a:r>
              <a:rPr lang="fr-FR" sz="3200" b="1" dirty="0" smtClean="0">
                <a:latin typeface="Times New Roman" pitchFamily="18" charset="0"/>
                <a:cs typeface="Times New Roman" pitchFamily="18" charset="0"/>
              </a:rPr>
              <a:t>	</a:t>
            </a:r>
            <a:r>
              <a:rPr lang="fr-FR" sz="3200" b="1" dirty="0" smtClean="0">
                <a:solidFill>
                  <a:srgbClr val="FF0000"/>
                </a:solidFill>
                <a:latin typeface="Times New Roman" pitchFamily="18" charset="0"/>
                <a:cs typeface="Times New Roman" pitchFamily="18" charset="0"/>
              </a:rPr>
              <a:t>« La question de thèse </a:t>
            </a:r>
            <a:r>
              <a:rPr lang="fr-FR" sz="3200" b="1" dirty="0" err="1" smtClean="0">
                <a:solidFill>
                  <a:srgbClr val="FF0000"/>
                </a:solidFill>
                <a:latin typeface="Times New Roman" pitchFamily="18" charset="0"/>
                <a:cs typeface="Times New Roman" pitchFamily="18" charset="0"/>
              </a:rPr>
              <a:t>D.Sci</a:t>
            </a:r>
            <a:r>
              <a:rPr lang="fr-FR" sz="3200" b="1" dirty="0" smtClean="0">
                <a:solidFill>
                  <a:srgbClr val="FF0000"/>
                </a:solidFill>
                <a:latin typeface="Times New Roman" pitchFamily="18" charset="0"/>
                <a:cs typeface="Times New Roman" pitchFamily="18" charset="0"/>
              </a:rPr>
              <a:t>.</a:t>
            </a:r>
            <a:r>
              <a:rPr lang="ru-RU" sz="3200" b="1" dirty="0" smtClean="0">
                <a:solidFill>
                  <a:srgbClr val="FF0000"/>
                </a:solidFill>
                <a:latin typeface="Times New Roman" pitchFamily="18" charset="0"/>
                <a:cs typeface="Times New Roman" pitchFamily="18" charset="0"/>
              </a:rPr>
              <a:t>:</a:t>
            </a:r>
            <a:r>
              <a:rPr lang="fr-FR" sz="3200" dirty="0" smtClean="0">
                <a:solidFill>
                  <a:srgbClr val="FF0000"/>
                </a:solidFill>
              </a:rPr>
              <a:t> À propos, il me semble que vous avez abordé la question de vos études doctorales avec un pessimisme excessif : il semble que l’Académie des sciences parvienne parfois à recruter des doctorants ayant exactement votre statut officiel. Réfléchissez-y et, si vous m’envoyez un [dossier de] candidature correspondant, adressé à l’Institut de mathématiques de l’Académie des sciences, vous pouvez être absolument certain(e) d’un soutien intensif (sic !) de ma part et de celle d’A.N. Kolmogorov, ce qui, bien sûr, ne garantit pas encore son succès. » </a:t>
            </a:r>
            <a:endParaRPr lang="ru-RU" sz="3200" b="1" dirty="0" smtClean="0">
              <a:solidFill>
                <a:srgbClr val="FF0000"/>
              </a:solidFill>
              <a:latin typeface="Times New Roman" pitchFamily="18" charset="0"/>
              <a:cs typeface="Times New Roman" pitchFamily="18" charset="0"/>
            </a:endParaRPr>
          </a:p>
          <a:p>
            <a:endParaRPr lang="fr-FR" sz="36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568" y="836712"/>
            <a:ext cx="7488832" cy="6247864"/>
          </a:xfrm>
          <a:prstGeom prst="rect">
            <a:avLst/>
          </a:prstGeom>
        </p:spPr>
        <p:txBody>
          <a:bodyPr wrap="square">
            <a:spAutoFit/>
          </a:bodyPr>
          <a:lstStyle/>
          <a:p>
            <a:pPr algn="just"/>
            <a:r>
              <a:rPr lang="fr-FR" dirty="0" smtClean="0"/>
              <a:t>	</a:t>
            </a:r>
            <a:r>
              <a:rPr lang="fr-FR" sz="2000" dirty="0" smtClean="0"/>
              <a:t>On peut également ajouter l’appréciation enthousiaste d'Alexandrov (15.8.44) du résultat de </a:t>
            </a:r>
            <a:r>
              <a:rPr lang="fr-FR" sz="2000" dirty="0" err="1" smtClean="0"/>
              <a:t>Shanin</a:t>
            </a:r>
            <a:endParaRPr lang="fr-FR" sz="2000" dirty="0" smtClean="0"/>
          </a:p>
          <a:p>
            <a:pPr algn="just"/>
            <a:r>
              <a:rPr lang="fr-FR" sz="2000" dirty="0" smtClean="0"/>
              <a:t>	</a:t>
            </a:r>
            <a:r>
              <a:rPr lang="fr-FR" sz="2000" dirty="0" smtClean="0">
                <a:solidFill>
                  <a:srgbClr val="FF0000"/>
                </a:solidFill>
              </a:rPr>
              <a:t>« Cher Nikolaï </a:t>
            </a:r>
            <a:r>
              <a:rPr lang="fr-FR" sz="2000" dirty="0" err="1" smtClean="0">
                <a:solidFill>
                  <a:srgbClr val="FF0000"/>
                </a:solidFill>
              </a:rPr>
              <a:t>Aleksandrovitch</a:t>
            </a:r>
            <a:r>
              <a:rPr lang="fr-FR" sz="2000" dirty="0" smtClean="0">
                <a:solidFill>
                  <a:srgbClr val="FF0000"/>
                </a:solidFill>
              </a:rPr>
              <a:t> ! J’ai bien reçu toutes vos lettres. Je considère vos résultats comme un grand succès et une avancée majeure dans la théorie des espaces compacts. Je n’ai jamais cru que l’hypothèse de non-représentabilité comme sommes croissantes bien ordonnées d’ensembles fermés nulle part denses soit vraie pour tout espace compact. Au contraire, j’ai longtemps supposé qu’elle l’était pour les espaces compacts dyadiques (c’est ainsi que je propose d’appeler les espaces compacts qui sont des images continues de $D^*$). Ainsi, votre résultat confirme exactement ce que j’espérais et ce que je souhaitais voir démontré. Je ne comprends absolument pas comment, après le remarquable théorème que vous avez démontré, vous pouvez encore vous laisser aller au découragement et être insatisfait de ces résultats obtenus après plusieurs mois de travail ; quant à moi, je serais heureux d’avoir prouvé ces choses, après y avoir consacré au moins un an de travail. &lt;…&gt;».</a:t>
            </a:r>
          </a:p>
          <a:p>
            <a:endParaRPr lang="fr-FR" sz="2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200329"/>
          </a:xfrm>
          <a:prstGeom prst="rect">
            <a:avLst/>
          </a:prstGeom>
        </p:spPr>
        <p:txBody>
          <a:bodyPr wrap="square">
            <a:spAutoFit/>
          </a:bodyPr>
          <a:lstStyle/>
          <a:p>
            <a:endParaRPr lang="ru-RU" sz="3600" dirty="0" smtClean="0">
              <a:latin typeface="Times New Roman" pitchFamily="18" charset="0"/>
              <a:cs typeface="Times New Roman" pitchFamily="18" charset="0"/>
            </a:endParaRPr>
          </a:p>
          <a:p>
            <a:endParaRPr lang="fr-FR" sz="3600" dirty="0"/>
          </a:p>
        </p:txBody>
      </p:sp>
      <p:sp>
        <p:nvSpPr>
          <p:cNvPr id="5" name="Rectangle 4"/>
          <p:cNvSpPr/>
          <p:nvPr/>
        </p:nvSpPr>
        <p:spPr>
          <a:xfrm>
            <a:off x="395536" y="0"/>
            <a:ext cx="8352928" cy="1200329"/>
          </a:xfrm>
          <a:prstGeom prst="rect">
            <a:avLst/>
          </a:prstGeom>
        </p:spPr>
        <p:txBody>
          <a:bodyPr wrap="square">
            <a:spAutoFit/>
          </a:bodyPr>
          <a:lstStyle/>
          <a:p>
            <a:r>
              <a:rPr lang="fr-FR" sz="2400" dirty="0" smtClean="0"/>
              <a:t>	</a:t>
            </a:r>
            <a:r>
              <a:rPr lang="fr-FR" sz="2400" dirty="0" smtClean="0">
                <a:latin typeface="Times New Roman" pitchFamily="18" charset="0"/>
                <a:cs typeface="Times New Roman" pitchFamily="18" charset="0"/>
              </a:rPr>
              <a:t>Plusieurs lettres d'A.A. Markov, datées de 1944, traitent principalement de l'emploi de N.A. </a:t>
            </a:r>
            <a:r>
              <a:rPr lang="fr-FR" sz="2400" dirty="0" err="1" smtClean="0">
                <a:latin typeface="Times New Roman" pitchFamily="18" charset="0"/>
                <a:cs typeface="Times New Roman" pitchFamily="18" charset="0"/>
              </a:rPr>
              <a:t>Shanin</a:t>
            </a:r>
            <a:r>
              <a:rPr lang="fr-FR" sz="2400" dirty="0" smtClean="0">
                <a:latin typeface="Times New Roman" pitchFamily="18" charset="0"/>
                <a:cs typeface="Times New Roman" pitchFamily="18" charset="0"/>
              </a:rPr>
              <a:t> à Leningrad. Lettre du 7 juin :</a:t>
            </a:r>
            <a:endParaRPr lang="fr-FR" sz="2400" dirty="0">
              <a:latin typeface="Times New Roman" pitchFamily="18" charset="0"/>
              <a:cs typeface="Times New Roman" pitchFamily="18" charset="0"/>
            </a:endParaRPr>
          </a:p>
        </p:txBody>
      </p:sp>
      <p:sp>
        <p:nvSpPr>
          <p:cNvPr id="6" name="Rectangle 5"/>
          <p:cNvSpPr/>
          <p:nvPr/>
        </p:nvSpPr>
        <p:spPr>
          <a:xfrm>
            <a:off x="251520" y="1340768"/>
            <a:ext cx="8892480" cy="4524315"/>
          </a:xfrm>
          <a:prstGeom prst="rect">
            <a:avLst/>
          </a:prstGeom>
        </p:spPr>
        <p:txBody>
          <a:bodyPr wrap="square">
            <a:spAutoFit/>
          </a:bodyPr>
          <a:lstStyle/>
          <a:p>
            <a:pPr algn="just"/>
            <a:r>
              <a:rPr lang="fr-FR" sz="2000" dirty="0" smtClean="0"/>
              <a:t>	</a:t>
            </a:r>
            <a:r>
              <a:rPr lang="fr-FR" sz="2400" dirty="0" smtClean="0">
                <a:solidFill>
                  <a:srgbClr val="FF0000"/>
                </a:solidFill>
                <a:latin typeface="Times New Roman" pitchFamily="18" charset="0"/>
                <a:cs typeface="Times New Roman" pitchFamily="18" charset="0"/>
              </a:rPr>
              <a:t>« Cher Nikolaï </a:t>
            </a:r>
            <a:r>
              <a:rPr lang="fr-FR" sz="2400" dirty="0" err="1" smtClean="0">
                <a:solidFill>
                  <a:srgbClr val="FF0000"/>
                </a:solidFill>
                <a:latin typeface="Times New Roman" pitchFamily="18" charset="0"/>
                <a:cs typeface="Times New Roman" pitchFamily="18" charset="0"/>
              </a:rPr>
              <a:t>Aleksandrovitch</a:t>
            </a:r>
            <a:r>
              <a:rPr lang="fr-FR" sz="2400" dirty="0" smtClean="0">
                <a:solidFill>
                  <a:srgbClr val="FF0000"/>
                </a:solidFill>
                <a:latin typeface="Times New Roman" pitchFamily="18" charset="0"/>
                <a:cs typeface="Times New Roman" pitchFamily="18" charset="0"/>
              </a:rPr>
              <a:t> ! J’ai bien reçu votre lettre, mais je n’y ai pas répondu immédiatement, car j’attendais le retour d’A. D. Aleksandrov* de Saratov, envoyé là-bas pour clarifier des questions universitaires (permis pour les familles, etc.). Il est maintenant arrivé et il s’avère qu’en juillet, nous tous, </a:t>
            </a:r>
            <a:r>
              <a:rPr lang="fr-FR" sz="2400" dirty="0" err="1" smtClean="0">
                <a:solidFill>
                  <a:srgbClr val="FF0000"/>
                </a:solidFill>
                <a:latin typeface="Times New Roman" pitchFamily="18" charset="0"/>
                <a:cs typeface="Times New Roman" pitchFamily="18" charset="0"/>
              </a:rPr>
              <a:t>Kazanais</a:t>
            </a:r>
            <a:r>
              <a:rPr lang="fr-FR" sz="2400" dirty="0" smtClean="0">
                <a:solidFill>
                  <a:srgbClr val="FF0000"/>
                </a:solidFill>
                <a:latin typeface="Times New Roman" pitchFamily="18" charset="0"/>
                <a:cs typeface="Times New Roman" pitchFamily="18" charset="0"/>
              </a:rPr>
              <a:t> d’origine </a:t>
            </a:r>
            <a:r>
              <a:rPr lang="fr-FR" sz="2400" dirty="0" err="1" smtClean="0">
                <a:solidFill>
                  <a:srgbClr val="FF0000"/>
                </a:solidFill>
                <a:latin typeface="Times New Roman" pitchFamily="18" charset="0"/>
                <a:cs typeface="Times New Roman" pitchFamily="18" charset="0"/>
              </a:rPr>
              <a:t>léningradienne</a:t>
            </a:r>
            <a:r>
              <a:rPr lang="fr-FR" sz="2400" dirty="0" smtClean="0">
                <a:solidFill>
                  <a:srgbClr val="FF0000"/>
                </a:solidFill>
                <a:latin typeface="Times New Roman" pitchFamily="18" charset="0"/>
                <a:cs typeface="Times New Roman" pitchFamily="18" charset="0"/>
              </a:rPr>
              <a:t>, mathématiciens de profession, devons nous rendre à Leningrad pour clarifier diverses questions, notamment celle de la division des départements. </a:t>
            </a:r>
          </a:p>
          <a:p>
            <a:pPr algn="just"/>
            <a:r>
              <a:rPr lang="fr-FR" sz="2400" dirty="0" smtClean="0">
                <a:solidFill>
                  <a:srgbClr val="FF0000"/>
                </a:solidFill>
                <a:latin typeface="Times New Roman" pitchFamily="18" charset="0"/>
                <a:cs typeface="Times New Roman" pitchFamily="18" charset="0"/>
              </a:rPr>
              <a:t>	J’aimerais donc, si possible, savoir plus précisément si je peux compter sur votre présence à Leningrad d’ici le 1/X (date prévue de la rentrée à l’Université d’État de Leningrad) et si vous pourrez commencer à travailler au département de topologie. </a:t>
            </a:r>
            <a:endParaRPr lang="fr-FR" sz="24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36712"/>
            <a:ext cx="9144000" cy="1754326"/>
          </a:xfrm>
          <a:prstGeom prst="rect">
            <a:avLst/>
          </a:prstGeom>
        </p:spPr>
        <p:txBody>
          <a:bodyPr wrap="square">
            <a:spAutoFit/>
          </a:bodyPr>
          <a:lstStyle/>
          <a:p>
            <a:endParaRPr lang="fr-FR" sz="3600" b="1" dirty="0" smtClean="0">
              <a:latin typeface="Times New Roman" pitchFamily="18" charset="0"/>
              <a:cs typeface="Times New Roman" pitchFamily="18" charset="0"/>
            </a:endParaRPr>
          </a:p>
          <a:p>
            <a:endParaRPr lang="ru-RU" sz="3600" b="1" dirty="0" smtClean="0">
              <a:latin typeface="Times New Roman" pitchFamily="18" charset="0"/>
              <a:cs typeface="Times New Roman" pitchFamily="18" charset="0"/>
            </a:endParaRPr>
          </a:p>
          <a:p>
            <a:endParaRPr lang="fr-FR" sz="3600" dirty="0"/>
          </a:p>
        </p:txBody>
      </p:sp>
      <p:sp>
        <p:nvSpPr>
          <p:cNvPr id="5" name="Rectangle 4"/>
          <p:cNvSpPr/>
          <p:nvPr/>
        </p:nvSpPr>
        <p:spPr>
          <a:xfrm>
            <a:off x="611560" y="751344"/>
            <a:ext cx="8532440" cy="6124754"/>
          </a:xfrm>
          <a:prstGeom prst="rect">
            <a:avLst/>
          </a:prstGeom>
        </p:spPr>
        <p:txBody>
          <a:bodyPr wrap="square">
            <a:spAutoFit/>
          </a:bodyPr>
          <a:lstStyle/>
          <a:p>
            <a:pPr algn="just"/>
            <a:r>
              <a:rPr lang="fr-FR" sz="2400" dirty="0" smtClean="0"/>
              <a:t>	</a:t>
            </a:r>
            <a:r>
              <a:rPr lang="fr-FR" sz="2800" dirty="0" smtClean="0">
                <a:solidFill>
                  <a:srgbClr val="FF0000"/>
                </a:solidFill>
                <a:latin typeface="Times New Roman" pitchFamily="18" charset="0"/>
                <a:cs typeface="Times New Roman" pitchFamily="18" charset="0"/>
              </a:rPr>
              <a:t>J'aimerais beaucoup vous compter parmi les employés du LOMI, mais s'il vous est impossible de travailler à la fois à la LSU et au LOMI avant la fin de la guerre, je préférerais que vous vous inscriviez à la LSU.</a:t>
            </a:r>
          </a:p>
          <a:p>
            <a:pPr algn="just"/>
            <a:r>
              <a:rPr lang="fr-FR" sz="2800" dirty="0" smtClean="0">
                <a:solidFill>
                  <a:srgbClr val="FF0000"/>
                </a:solidFill>
                <a:latin typeface="Times New Roman" pitchFamily="18" charset="0"/>
                <a:cs typeface="Times New Roman" pitchFamily="18" charset="0"/>
              </a:rPr>
              <a:t> 	En substance, il n'y aura pas beaucoup de différence, car votre charge de travail sera minimale, proche de zéro. Bien sûr, je comprends que vous ne puissiez pas donner de réponse définitive à la question posée pour le moment. Je me contenterai donc d'une réponse probabiliste, dans l'esprit de la physique moderne. J'espère cependant que cette réponse sera affirmative et que nous reprendrons bientôt contact. Transmettez mes salutations à votre mère et à Sergueï </a:t>
            </a:r>
            <a:r>
              <a:rPr lang="fr-FR" sz="2800" dirty="0" err="1" smtClean="0">
                <a:solidFill>
                  <a:srgbClr val="FF0000"/>
                </a:solidFill>
                <a:latin typeface="Times New Roman" pitchFamily="18" charset="0"/>
                <a:cs typeface="Times New Roman" pitchFamily="18" charset="0"/>
              </a:rPr>
              <a:t>Mikhaïlovitch</a:t>
            </a:r>
            <a:r>
              <a:rPr lang="fr-FR" sz="2800" dirty="0" smtClean="0">
                <a:solidFill>
                  <a:srgbClr val="FF0000"/>
                </a:solidFill>
                <a:latin typeface="Times New Roman" pitchFamily="18" charset="0"/>
                <a:cs typeface="Times New Roman" pitchFamily="18" charset="0"/>
              </a:rPr>
              <a:t>. Sincères salutations, A. Markov. »</a:t>
            </a:r>
            <a:endParaRPr lang="fr-FR"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576" y="980729"/>
            <a:ext cx="8136904" cy="4401205"/>
          </a:xfrm>
          <a:prstGeom prst="rect">
            <a:avLst/>
          </a:prstGeom>
        </p:spPr>
        <p:txBody>
          <a:bodyPr wrap="square">
            <a:spAutoFit/>
          </a:bodyPr>
          <a:lstStyle/>
          <a:p>
            <a:pPr algn="just"/>
            <a:r>
              <a:rPr lang="fr-FR" sz="2800" dirty="0" smtClean="0"/>
              <a:t>	</a:t>
            </a:r>
            <a:r>
              <a:rPr lang="fr-FR" sz="2800" dirty="0" smtClean="0">
                <a:latin typeface="Times New Roman" pitchFamily="18" charset="0"/>
                <a:cs typeface="Times New Roman" pitchFamily="18" charset="0"/>
              </a:rPr>
              <a:t>* A. D. Aleksandrov (1912-1999), physicien et mathématicien, de 1938 à 1953 - chercheur principal à LOMI Académie des sciences de l'URSS, depuis 1944 professeur à la Faculté de mathématiques et de mécanique de l'Université d'État de Leningrad (depuis 1945 au Département de géométrie), membre correspondant de l'Académie des sciences de l'URSS (1946), académicien de l'Académie des sciences de l'URSS (1964), recteur de l'Université d'État de Leningrad en 1952-1964.</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32656"/>
            <a:ext cx="8820472" cy="5078313"/>
          </a:xfrm>
          <a:prstGeom prst="rect">
            <a:avLst/>
          </a:prstGeom>
        </p:spPr>
        <p:txBody>
          <a:bodyPr wrap="square">
            <a:spAutoFit/>
          </a:bodyPr>
          <a:lstStyle/>
          <a:p>
            <a:pPr algn="just"/>
            <a:r>
              <a:rPr lang="ru-RU" sz="3600" dirty="0" smtClean="0">
                <a:latin typeface="Times New Roman" pitchFamily="18" charset="0"/>
                <a:cs typeface="Times New Roman" pitchFamily="18" charset="0"/>
              </a:rPr>
              <a:t>	 </a:t>
            </a:r>
            <a:r>
              <a:rPr lang="fr-FR" sz="3200" dirty="0" smtClean="0">
                <a:latin typeface="Times New Roman" pitchFamily="18" charset="0"/>
                <a:cs typeface="Times New Roman" pitchFamily="18" charset="0"/>
              </a:rPr>
              <a:t>Sur la base des résultats obtenus par N.A. </a:t>
            </a:r>
            <a:r>
              <a:rPr lang="fr-FR" sz="3200" dirty="0" err="1" smtClean="0">
                <a:latin typeface="Times New Roman" pitchFamily="18" charset="0"/>
                <a:cs typeface="Times New Roman" pitchFamily="18" charset="0"/>
              </a:rPr>
              <a:t>Shanin</a:t>
            </a:r>
            <a:r>
              <a:rPr lang="fr-FR" sz="3200" dirty="0" smtClean="0">
                <a:latin typeface="Times New Roman" pitchFamily="18" charset="0"/>
                <a:cs typeface="Times New Roman" pitchFamily="18" charset="0"/>
              </a:rPr>
              <a:t>, une thèse de doctorat d’Etat a été préparée. </a:t>
            </a:r>
          </a:p>
          <a:p>
            <a:pPr algn="just"/>
            <a:r>
              <a:rPr lang="fr-FR" sz="3200" dirty="0" smtClean="0">
                <a:latin typeface="Times New Roman" pitchFamily="18" charset="0"/>
                <a:cs typeface="Times New Roman" pitchFamily="18" charset="0"/>
              </a:rPr>
              <a:t>	En 1945, </a:t>
            </a:r>
            <a:r>
              <a:rPr lang="fr-FR" sz="3200" dirty="0" err="1" smtClean="0">
                <a:latin typeface="Times New Roman" pitchFamily="18" charset="0"/>
                <a:cs typeface="Times New Roman" pitchFamily="18" charset="0"/>
              </a:rPr>
              <a:t>Shanine</a:t>
            </a:r>
            <a:r>
              <a:rPr lang="fr-FR" sz="3200" dirty="0" smtClean="0">
                <a:latin typeface="Times New Roman" pitchFamily="18" charset="0"/>
                <a:cs typeface="Times New Roman" pitchFamily="18" charset="0"/>
              </a:rPr>
              <a:t> est revenu à Leningrad. 	Les documents préservés contiennent également un rapport positif d'A.A. Markov sur cette thèse (1945). </a:t>
            </a:r>
          </a:p>
          <a:p>
            <a:pPr algn="just"/>
            <a:r>
              <a:rPr lang="fr-FR" sz="3200" dirty="0" smtClean="0">
                <a:latin typeface="Times New Roman" pitchFamily="18" charset="0"/>
                <a:cs typeface="Times New Roman" pitchFamily="18" charset="0"/>
              </a:rPr>
              <a:t>	À ce stade, Markov n'a pas encore critiqué les résultats obtenus dans le cadre de la topologie ensembliste. Il est donc pertinent de présenter cette critique dans son intégralité.</a:t>
            </a:r>
            <a:endParaRPr lang="fr-FR"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0"/>
            <a:ext cx="7992888" cy="4093428"/>
          </a:xfrm>
          <a:prstGeom prst="rect">
            <a:avLst/>
          </a:prstGeom>
        </p:spPr>
        <p:txBody>
          <a:bodyPr wrap="square">
            <a:spAutoFit/>
          </a:bodyPr>
          <a:lstStyle/>
          <a:p>
            <a:pPr algn="just"/>
            <a:r>
              <a:rPr lang="fr-FR" sz="3600" dirty="0" smtClean="0"/>
              <a:t>	 </a:t>
            </a:r>
            <a:r>
              <a:rPr lang="fr-FR" sz="3200" dirty="0" smtClean="0">
                <a:latin typeface="Times New Roman" pitchFamily="18" charset="0"/>
                <a:cs typeface="Times New Roman" pitchFamily="18" charset="0"/>
              </a:rPr>
              <a:t>Comme on le voit, à cette époque, Markov ne s'opposait pas encore ouvertement au paradigme de la théorie des ensembles. </a:t>
            </a:r>
          </a:p>
          <a:p>
            <a:pPr algn="just"/>
            <a:r>
              <a:rPr lang="fr-FR" sz="3200" dirty="0" smtClean="0">
                <a:latin typeface="Times New Roman" pitchFamily="18" charset="0"/>
                <a:cs typeface="Times New Roman" pitchFamily="18" charset="0"/>
              </a:rPr>
              <a:t>	La soutenance eut lieu fin 1945.</a:t>
            </a:r>
          </a:p>
          <a:p>
            <a:pPr algn="just"/>
            <a:r>
              <a:rPr lang="fr-FR" sz="3200" dirty="0" smtClean="0">
                <a:latin typeface="Times New Roman" pitchFamily="18" charset="0"/>
                <a:cs typeface="Times New Roman" pitchFamily="18" charset="0"/>
              </a:rPr>
              <a:t>	« Rapport sur la thèse de N.A. </a:t>
            </a:r>
            <a:r>
              <a:rPr lang="fr-FR" sz="3200" dirty="0" err="1" smtClean="0">
                <a:latin typeface="Times New Roman" pitchFamily="18" charset="0"/>
                <a:cs typeface="Times New Roman" pitchFamily="18" charset="0"/>
              </a:rPr>
              <a:t>Shanin</a:t>
            </a:r>
            <a:r>
              <a:rPr lang="fr-FR" sz="3200" dirty="0" smtClean="0">
                <a:latin typeface="Times New Roman" pitchFamily="18" charset="0"/>
                <a:cs typeface="Times New Roman" pitchFamily="18" charset="0"/>
              </a:rPr>
              <a:t> « Sur le produit d'espaces topologiques », présentée afin d'obtention du doctorat es sciences physiques et mathématiques</a:t>
            </a:r>
            <a:r>
              <a:rPr lang="fr-FR" sz="3200" dirty="0" smtClean="0"/>
              <a:t>. 	</a:t>
            </a:r>
            <a:endParaRPr lang="ru-RU" sz="3200" dirty="0" smtClean="0">
              <a:latin typeface="Times New Roman"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889844"/>
            <a:ext cx="8352928" cy="4339650"/>
          </a:xfrm>
          <a:prstGeom prst="rect">
            <a:avLst/>
          </a:prstGeom>
        </p:spPr>
        <p:txBody>
          <a:bodyPr wrap="square">
            <a:spAutoFit/>
          </a:bodyPr>
          <a:lstStyle/>
          <a:p>
            <a:r>
              <a:rPr lang="fr-FR" sz="2400" dirty="0" smtClean="0"/>
              <a:t>	</a:t>
            </a:r>
          </a:p>
          <a:p>
            <a:pPr algn="just"/>
            <a:r>
              <a:rPr lang="fr-FR" sz="2400" dirty="0" smtClean="0"/>
              <a:t>	</a:t>
            </a:r>
            <a:r>
              <a:rPr lang="fr-FR" sz="2800" dirty="0" smtClean="0">
                <a:latin typeface="Times New Roman" pitchFamily="18" charset="0"/>
                <a:cs typeface="Times New Roman" pitchFamily="18" charset="0"/>
              </a:rPr>
              <a:t>La thèse de N.A. </a:t>
            </a:r>
            <a:r>
              <a:rPr lang="fr-FR" sz="2800" dirty="0" err="1" smtClean="0">
                <a:latin typeface="Times New Roman" pitchFamily="18" charset="0"/>
                <a:cs typeface="Times New Roman" pitchFamily="18" charset="0"/>
              </a:rPr>
              <a:t>Shanin</a:t>
            </a:r>
            <a:r>
              <a:rPr lang="fr-FR" sz="2800" dirty="0" smtClean="0">
                <a:latin typeface="Times New Roman" pitchFamily="18" charset="0"/>
                <a:cs typeface="Times New Roman" pitchFamily="18" charset="0"/>
              </a:rPr>
              <a:t> est consacrée à des problèmes complexes liés au produit d'espaces topologiques. Il s'agit principalement de questions sur l'intersection d'ensembles ouverts. Ce type de questions joue un rôle important en topologie ensembliste. Il suffit de rappeler le théorème bien connu et fréquemment utilisé selon lequel, dans un espace métrique complet, toute suite d'ensembles ouverts denses possède une intersection dense. </a:t>
            </a:r>
            <a:endParaRPr lang="fr-FR" sz="28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0"/>
            <a:ext cx="8568952" cy="5632311"/>
          </a:xfrm>
          <a:prstGeom prst="rect">
            <a:avLst/>
          </a:prstGeom>
        </p:spPr>
        <p:txBody>
          <a:bodyPr wrap="square">
            <a:spAutoFit/>
          </a:bodyPr>
          <a:lstStyle/>
          <a:p>
            <a:pPr algn="just"/>
            <a:r>
              <a:rPr lang="ru-RU" sz="3600" dirty="0" smtClean="0">
                <a:latin typeface="Times New Roman" pitchFamily="18" charset="0"/>
                <a:cs typeface="Times New Roman" pitchFamily="18" charset="0"/>
              </a:rPr>
              <a:t>	</a:t>
            </a:r>
            <a:r>
              <a:rPr lang="fr-FR" sz="3600" dirty="0" smtClean="0">
                <a:latin typeface="Times New Roman" pitchFamily="18" charset="0"/>
                <a:cs typeface="Times New Roman" pitchFamily="18" charset="0"/>
              </a:rPr>
              <a:t>Le talent mathématique de N.A. </a:t>
            </a:r>
            <a:r>
              <a:rPr lang="fr-FR" sz="3600" dirty="0" err="1" smtClean="0">
                <a:latin typeface="Times New Roman" pitchFamily="18" charset="0"/>
                <a:cs typeface="Times New Roman" pitchFamily="18" charset="0"/>
              </a:rPr>
              <a:t>Shanin</a:t>
            </a:r>
            <a:r>
              <a:rPr lang="fr-FR" sz="3600" dirty="0" smtClean="0">
                <a:latin typeface="Times New Roman" pitchFamily="18" charset="0"/>
                <a:cs typeface="Times New Roman" pitchFamily="18" charset="0"/>
              </a:rPr>
              <a:t> se manifeste tôt</a:t>
            </a:r>
            <a:r>
              <a:rPr lang="ru-RU" sz="3600" dirty="0" smtClean="0">
                <a:latin typeface="Times New Roman" pitchFamily="18" charset="0"/>
                <a:cs typeface="Times New Roman" pitchFamily="18" charset="0"/>
              </a:rPr>
              <a:t>: </a:t>
            </a:r>
            <a:r>
              <a:rPr lang="fr-FR" sz="3600" dirty="0" smtClean="0">
                <a:latin typeface="Times New Roman" pitchFamily="18" charset="0"/>
                <a:cs typeface="Times New Roman" pitchFamily="18" charset="0"/>
              </a:rPr>
              <a:t>il entre la faculté de maths de l’Université de Leningrad en</a:t>
            </a:r>
            <a:r>
              <a:rPr lang="ru-RU" sz="3600" dirty="0" smtClean="0">
                <a:latin typeface="Times New Roman" pitchFamily="18" charset="0"/>
                <a:cs typeface="Times New Roman" pitchFamily="18" charset="0"/>
              </a:rPr>
              <a:t> 1935 г., </a:t>
            </a:r>
            <a:r>
              <a:rPr lang="fr-FR" sz="3600" dirty="0" smtClean="0">
                <a:latin typeface="Times New Roman" pitchFamily="18" charset="0"/>
                <a:cs typeface="Times New Roman" pitchFamily="18" charset="0"/>
              </a:rPr>
              <a:t>en</a:t>
            </a:r>
            <a:r>
              <a:rPr lang="ru-RU" sz="3600" dirty="0" smtClean="0">
                <a:latin typeface="Times New Roman" pitchFamily="18" charset="0"/>
                <a:cs typeface="Times New Roman" pitchFamily="18" charset="0"/>
              </a:rPr>
              <a:t> 1939 </a:t>
            </a:r>
            <a:r>
              <a:rPr lang="fr-FR" sz="3600" dirty="0" smtClean="0">
                <a:latin typeface="Times New Roman" pitchFamily="18" charset="0"/>
                <a:cs typeface="Times New Roman" pitchFamily="18" charset="0"/>
              </a:rPr>
              <a:t>il est accepté à l’Ecole doctorale; </a:t>
            </a:r>
            <a:r>
              <a:rPr lang="ru-RU" sz="3600" dirty="0" smtClean="0">
                <a:latin typeface="Times New Roman" pitchFamily="18" charset="0"/>
                <a:cs typeface="Times New Roman" pitchFamily="18" charset="0"/>
              </a:rPr>
              <a:t> </a:t>
            </a:r>
            <a:r>
              <a:rPr lang="fr-FR" sz="3600" dirty="0" smtClean="0">
                <a:latin typeface="Times New Roman" pitchFamily="18" charset="0"/>
                <a:cs typeface="Times New Roman" pitchFamily="18" charset="0"/>
              </a:rPr>
              <a:t>son chef de thèse en ce moment est </a:t>
            </a:r>
            <a:r>
              <a:rPr lang="ru-RU" sz="3600" dirty="0" smtClean="0">
                <a:latin typeface="Times New Roman" pitchFamily="18" charset="0"/>
                <a:cs typeface="Times New Roman" pitchFamily="18" charset="0"/>
              </a:rPr>
              <a:t>А.А. Ма</a:t>
            </a:r>
            <a:r>
              <a:rPr lang="fr-FR" sz="3600" dirty="0" err="1" smtClean="0">
                <a:latin typeface="Times New Roman" pitchFamily="18" charset="0"/>
                <a:cs typeface="Times New Roman" pitchFamily="18" charset="0"/>
              </a:rPr>
              <a:t>rkov</a:t>
            </a:r>
            <a:r>
              <a:rPr lang="fr-FR" sz="3600" dirty="0" smtClean="0">
                <a:latin typeface="Times New Roman" pitchFamily="18" charset="0"/>
                <a:cs typeface="Times New Roman" pitchFamily="18" charset="0"/>
              </a:rPr>
              <a:t>*</a:t>
            </a:r>
            <a:r>
              <a:rPr lang="ru-RU" sz="3600" dirty="0" smtClean="0">
                <a:latin typeface="Times New Roman" pitchFamily="18" charset="0"/>
                <a:cs typeface="Times New Roman" pitchFamily="18" charset="0"/>
              </a:rPr>
              <a:t>  </a:t>
            </a:r>
            <a:r>
              <a:rPr lang="fr-FR" sz="3600" dirty="0" smtClean="0">
                <a:latin typeface="Times New Roman" pitchFamily="18" charset="0"/>
                <a:cs typeface="Times New Roman" pitchFamily="18" charset="0"/>
              </a:rPr>
              <a:t>[1]</a:t>
            </a:r>
            <a:r>
              <a:rPr lang="ru-RU" sz="3600" dirty="0" smtClean="0">
                <a:latin typeface="Times New Roman" pitchFamily="18" charset="0"/>
                <a:cs typeface="Times New Roman" pitchFamily="18" charset="0"/>
              </a:rPr>
              <a:t>. </a:t>
            </a:r>
            <a:r>
              <a:rPr lang="fr-FR" sz="3600" dirty="0" smtClean="0">
                <a:latin typeface="Times New Roman" pitchFamily="18" charset="0"/>
                <a:cs typeface="Times New Roman" pitchFamily="18" charset="0"/>
              </a:rPr>
              <a:t>Il est noté en [1] que l’activité scientifique de </a:t>
            </a:r>
            <a:r>
              <a:rPr lang="fr-FR" sz="3600" dirty="0" err="1" smtClean="0">
                <a:latin typeface="Times New Roman" pitchFamily="18" charset="0"/>
                <a:cs typeface="Times New Roman" pitchFamily="18" charset="0"/>
              </a:rPr>
              <a:t>Shanin</a:t>
            </a:r>
            <a:r>
              <a:rPr lang="ru-RU" sz="3600" dirty="0" smtClean="0">
                <a:latin typeface="Times New Roman" pitchFamily="18" charset="0"/>
                <a:cs typeface="Times New Roman" pitchFamily="18" charset="0"/>
              </a:rPr>
              <a:t> </a:t>
            </a:r>
            <a:r>
              <a:rPr lang="ru-RU" sz="3600" dirty="0" smtClean="0">
                <a:solidFill>
                  <a:srgbClr val="FF0000"/>
                </a:solidFill>
                <a:latin typeface="Times New Roman" pitchFamily="18" charset="0"/>
                <a:cs typeface="Times New Roman" pitchFamily="18" charset="0"/>
              </a:rPr>
              <a:t>«</a:t>
            </a:r>
            <a:r>
              <a:rPr lang="fr-FR" sz="3600" dirty="0" smtClean="0">
                <a:solidFill>
                  <a:srgbClr val="FF0000"/>
                </a:solidFill>
                <a:latin typeface="Times New Roman" pitchFamily="18" charset="0"/>
                <a:cs typeface="Times New Roman" pitchFamily="18" charset="0"/>
              </a:rPr>
              <a:t>peut être divisée clairement en deux périodes</a:t>
            </a:r>
            <a:r>
              <a:rPr lang="ru-RU" sz="3600" dirty="0" smtClean="0">
                <a:solidFill>
                  <a:srgbClr val="FF0000"/>
                </a:solidFill>
                <a:latin typeface="Times New Roman" pitchFamily="18" charset="0"/>
                <a:cs typeface="Times New Roman" pitchFamily="18" charset="0"/>
              </a:rPr>
              <a:t> — </a:t>
            </a:r>
            <a:r>
              <a:rPr lang="fr-FR" sz="3600" dirty="0" smtClean="0">
                <a:solidFill>
                  <a:srgbClr val="FF0000"/>
                </a:solidFill>
                <a:latin typeface="Times New Roman" pitchFamily="18" charset="0"/>
                <a:cs typeface="Times New Roman" pitchFamily="18" charset="0"/>
              </a:rPr>
              <a:t>topologique et constructiviste</a:t>
            </a:r>
            <a:r>
              <a:rPr lang="ru-RU" sz="3600" dirty="0" smtClean="0">
                <a:solidFill>
                  <a:srgbClr val="FF0000"/>
                </a:solidFill>
                <a:latin typeface="Times New Roman" pitchFamily="18" charset="0"/>
                <a:cs typeface="Times New Roman" pitchFamily="18" charset="0"/>
              </a:rPr>
              <a:t>», </a:t>
            </a:r>
            <a:r>
              <a:rPr lang="fr-FR" sz="3600" dirty="0" smtClean="0">
                <a:latin typeface="Times New Roman" pitchFamily="18" charset="0"/>
                <a:cs typeface="Times New Roman" pitchFamily="18" charset="0"/>
              </a:rPr>
              <a:t>avant et après la fin des années 40es</a:t>
            </a:r>
            <a:r>
              <a:rPr lang="ru-RU" sz="3600" dirty="0" smtClean="0">
                <a:latin typeface="Times New Roman" pitchFamily="18" charset="0"/>
                <a:cs typeface="Times New Roman" pitchFamily="18" charset="0"/>
              </a:rPr>
              <a:t>.</a:t>
            </a:r>
            <a:endParaRPr lang="fr-FR"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908720"/>
            <a:ext cx="8208912" cy="4801314"/>
          </a:xfrm>
          <a:prstGeom prst="rect">
            <a:avLst/>
          </a:prstGeom>
        </p:spPr>
        <p:txBody>
          <a:bodyPr wrap="square">
            <a:spAutoFit/>
          </a:bodyPr>
          <a:lstStyle/>
          <a:p>
            <a:pPr algn="just"/>
            <a:r>
              <a:rPr lang="fr-FR" dirty="0" smtClean="0"/>
              <a:t>	</a:t>
            </a:r>
            <a:r>
              <a:rPr lang="fr-FR" sz="2400" dirty="0" smtClean="0"/>
              <a:t> </a:t>
            </a:r>
            <a:r>
              <a:rPr lang="fr-FR" sz="2400" dirty="0" smtClean="0">
                <a:latin typeface="Times New Roman" pitchFamily="18" charset="0"/>
                <a:cs typeface="Times New Roman" pitchFamily="18" charset="0"/>
              </a:rPr>
              <a:t>Parmi les résultats plus récents, on peut citer le théorème d'E. </a:t>
            </a:r>
            <a:r>
              <a:rPr lang="fr-FR" sz="2400" dirty="0" err="1" smtClean="0">
                <a:latin typeface="Times New Roman" pitchFamily="18" charset="0"/>
                <a:cs typeface="Times New Roman" pitchFamily="18" charset="0"/>
              </a:rPr>
              <a:t>Szpilrajn</a:t>
            </a:r>
            <a:r>
              <a:rPr lang="fr-FR" sz="2400" dirty="0" smtClean="0">
                <a:latin typeface="Times New Roman" pitchFamily="18" charset="0"/>
                <a:cs typeface="Times New Roman" pitchFamily="18" charset="0"/>
              </a:rPr>
              <a:t>* : « Dans le produit d'espaces topologiques de poids dénombrable, toute famille non-dénombrable d'ensembles ouverts contient une paire d'ensembles qui se coupent. » </a:t>
            </a:r>
          </a:p>
          <a:p>
            <a:pPr algn="just"/>
            <a:r>
              <a:rPr lang="fr-FR" sz="2400" dirty="0" smtClean="0">
                <a:latin typeface="Times New Roman" pitchFamily="18" charset="0"/>
                <a:cs typeface="Times New Roman" pitchFamily="18" charset="0"/>
              </a:rPr>
              <a:t>	Les recherches de N.A. </a:t>
            </a:r>
            <a:r>
              <a:rPr lang="fr-FR" sz="2400" dirty="0" err="1" smtClean="0">
                <a:latin typeface="Times New Roman" pitchFamily="18" charset="0"/>
                <a:cs typeface="Times New Roman" pitchFamily="18" charset="0"/>
              </a:rPr>
              <a:t>Shanin</a:t>
            </a:r>
            <a:r>
              <a:rPr lang="fr-FR" sz="2400" dirty="0" smtClean="0">
                <a:latin typeface="Times New Roman" pitchFamily="18" charset="0"/>
                <a:cs typeface="Times New Roman" pitchFamily="18" charset="0"/>
              </a:rPr>
              <a:t> sont, dans une certaine mesure, liées à ces deux résultats. Le cœur de cette recherche est le concept de « calibre » d'un espace topologique, introduit par N.A. </a:t>
            </a:r>
            <a:r>
              <a:rPr lang="fr-FR" sz="2400" dirty="0" err="1" smtClean="0">
                <a:latin typeface="Times New Roman" pitchFamily="18" charset="0"/>
                <a:cs typeface="Times New Roman" pitchFamily="18" charset="0"/>
              </a:rPr>
              <a:t>Shanin</a:t>
            </a:r>
            <a:r>
              <a:rPr lang="fr-FR" sz="2400" dirty="0" smtClean="0">
                <a:latin typeface="Times New Roman" pitchFamily="18" charset="0"/>
                <a:cs typeface="Times New Roman" pitchFamily="18" charset="0"/>
              </a:rPr>
              <a:t>, qui permet de formuler de manière concise les résultats les plus importants. Un nombre cardinal </a:t>
            </a:r>
            <a:r>
              <a:rPr lang="fr-FR" sz="2400" dirty="0" smtClean="0">
                <a:latin typeface="Times New Roman" pitchFamily="18" charset="0"/>
                <a:cs typeface="Times New Roman" pitchFamily="18" charset="0"/>
                <a:sym typeface="Symbol"/>
              </a:rPr>
              <a:t></a:t>
            </a:r>
            <a:r>
              <a:rPr lang="fr-FR" sz="2400" dirty="0" smtClean="0">
                <a:latin typeface="Times New Roman" pitchFamily="18" charset="0"/>
                <a:cs typeface="Times New Roman" pitchFamily="18" charset="0"/>
              </a:rPr>
              <a:t> est appelé calibre d'un espace topologique si, dans cet espace, toute famille d'ouverts de cardinal </a:t>
            </a:r>
            <a:r>
              <a:rPr lang="fr-FR" sz="2400" dirty="0" smtClean="0">
                <a:latin typeface="Times New Roman" pitchFamily="18" charset="0"/>
                <a:cs typeface="Times New Roman" pitchFamily="18" charset="0"/>
                <a:sym typeface="Symbol"/>
              </a:rPr>
              <a:t></a:t>
            </a:r>
            <a:r>
              <a:rPr lang="fr-FR" sz="2400" dirty="0" smtClean="0">
                <a:latin typeface="Times New Roman" pitchFamily="18" charset="0"/>
                <a:cs typeface="Times New Roman" pitchFamily="18" charset="0"/>
              </a:rPr>
              <a:t> possède une sous-famille de même cardinal ayant une intersection non vide. </a:t>
            </a:r>
          </a:p>
          <a:p>
            <a:endParaRPr lang="fr-F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1305342"/>
            <a:ext cx="7704856" cy="5262979"/>
          </a:xfrm>
          <a:prstGeom prst="rect">
            <a:avLst/>
          </a:prstGeom>
        </p:spPr>
        <p:txBody>
          <a:bodyPr wrap="square">
            <a:spAutoFit/>
          </a:bodyPr>
          <a:lstStyle/>
          <a:p>
            <a:pPr algn="just"/>
            <a:r>
              <a:rPr lang="fr-FR" dirty="0" smtClean="0"/>
              <a:t>	</a:t>
            </a:r>
            <a:r>
              <a:rPr lang="fr-FR" sz="2800" dirty="0" smtClean="0">
                <a:latin typeface="Times New Roman" pitchFamily="18" charset="0"/>
                <a:cs typeface="Times New Roman" pitchFamily="18" charset="0"/>
              </a:rPr>
              <a:t>N.A. </a:t>
            </a:r>
            <a:r>
              <a:rPr lang="fr-FR" sz="2800" dirty="0" err="1" smtClean="0">
                <a:latin typeface="Times New Roman" pitchFamily="18" charset="0"/>
                <a:cs typeface="Times New Roman" pitchFamily="18" charset="0"/>
              </a:rPr>
              <a:t>Shanin</a:t>
            </a:r>
            <a:r>
              <a:rPr lang="fr-FR" sz="2800" dirty="0" smtClean="0">
                <a:latin typeface="Times New Roman" pitchFamily="18" charset="0"/>
                <a:cs typeface="Times New Roman" pitchFamily="18" charset="0"/>
              </a:rPr>
              <a:t> pose et résout avec succès le problème de la détermination des calibres d'un produit d'un système d'espaces par les calibres des espaces factoriels. La clé de la résolution de ce problème est un remarquable théorème ensembliste sur la décomposition d'une application à k valeurs en applications de type normal, démontré par N.A. </a:t>
            </a:r>
            <a:r>
              <a:rPr lang="fr-FR" sz="2800" dirty="0" err="1" smtClean="0">
                <a:latin typeface="Times New Roman" pitchFamily="18" charset="0"/>
                <a:cs typeface="Times New Roman" pitchFamily="18" charset="0"/>
              </a:rPr>
              <a:t>Shanin</a:t>
            </a:r>
            <a:r>
              <a:rPr lang="fr-FR" sz="2800" dirty="0" smtClean="0">
                <a:latin typeface="Times New Roman" pitchFamily="18" charset="0"/>
                <a:cs typeface="Times New Roman" pitchFamily="18" charset="0"/>
              </a:rPr>
              <a:t> avec brio (théorème 6). Ce théorème est particulièrement intéressant car il présente un intérêt indépendant. Grâce à lui, N.A. </a:t>
            </a:r>
            <a:r>
              <a:rPr lang="fr-FR" sz="2800" dirty="0" err="1" smtClean="0">
                <a:latin typeface="Times New Roman" pitchFamily="18" charset="0"/>
                <a:cs typeface="Times New Roman" pitchFamily="18" charset="0"/>
              </a:rPr>
              <a:t>Shanin</a:t>
            </a:r>
            <a:r>
              <a:rPr lang="fr-FR" sz="2800" dirty="0" smtClean="0">
                <a:latin typeface="Times New Roman" pitchFamily="18" charset="0"/>
                <a:cs typeface="Times New Roman" pitchFamily="18" charset="0"/>
              </a:rPr>
              <a:t> démontre plusieurs résultats relatifs aux calibres d'un produit d'espaces topologiques.</a:t>
            </a:r>
            <a:endParaRPr lang="fr-FR" sz="2800" dirty="0">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97346"/>
            <a:ext cx="8208912" cy="5262979"/>
          </a:xfrm>
          <a:prstGeom prst="rect">
            <a:avLst/>
          </a:prstGeom>
        </p:spPr>
        <p:txBody>
          <a:bodyPr wrap="square">
            <a:spAutoFit/>
          </a:bodyPr>
          <a:lstStyle/>
          <a:p>
            <a:pPr algn="just"/>
            <a:r>
              <a:rPr lang="fr-FR" sz="2400" dirty="0" smtClean="0"/>
              <a:t>	</a:t>
            </a:r>
            <a:r>
              <a:rPr lang="fr-FR" sz="2400" dirty="0" smtClean="0">
                <a:latin typeface="Times New Roman" pitchFamily="18" charset="0"/>
                <a:cs typeface="Times New Roman" pitchFamily="18" charset="0"/>
              </a:rPr>
              <a:t>Le principal de ces résultats est le théorème 16, qui établit les conditions nécessaires et suffisantes pour qu'un nombre cardinal régulier indénombrable soit le calibre d'un produit d'un système d'espaces. Cette condition, en réalité, réside uniquement dans le fait que ce nombre soit le calibre de chacun des espaces facteurs. Les théorèmes 18 et 14 sont également des résultats importants. Le premier établit les conditions nécessaires et suffisantes pour qu'un nombre cardinal soit le calibre d'un produit d'espaces de poids dénombrable et renforce significativement le théorème cité d'E. </a:t>
            </a:r>
            <a:r>
              <a:rPr lang="fr-FR" sz="2400" dirty="0" err="1" smtClean="0">
                <a:latin typeface="Times New Roman" pitchFamily="18" charset="0"/>
                <a:cs typeface="Times New Roman" pitchFamily="18" charset="0"/>
              </a:rPr>
              <a:t>Szpilrajn</a:t>
            </a:r>
            <a:r>
              <a:rPr lang="fr-FR" sz="2400" dirty="0" smtClean="0">
                <a:latin typeface="Times New Roman" pitchFamily="18" charset="0"/>
                <a:cs typeface="Times New Roman" pitchFamily="18" charset="0"/>
              </a:rPr>
              <a:t>. Le second renforce également le théorème de </a:t>
            </a:r>
            <a:r>
              <a:rPr lang="fr-FR" sz="2400" dirty="0" err="1" smtClean="0">
                <a:latin typeface="Times New Roman" pitchFamily="18" charset="0"/>
                <a:cs typeface="Times New Roman" pitchFamily="18" charset="0"/>
              </a:rPr>
              <a:t>Szpilrajn</a:t>
            </a:r>
            <a:r>
              <a:rPr lang="fr-FR" sz="2400" dirty="0" smtClean="0">
                <a:latin typeface="Times New Roman" pitchFamily="18" charset="0"/>
                <a:cs typeface="Times New Roman" pitchFamily="18" charset="0"/>
              </a:rPr>
              <a:t>, mais dans le sens où le « poids » d'un espace est remplacé dans ce théorème par une autre caractéristique cardinale, le « pseudo-poids ». C'est le nom donné au plus petit cardinal des ensembles denses dans un espace.</a:t>
            </a:r>
            <a:endParaRPr lang="fr-FR" sz="2400" dirty="0">
              <a:latin typeface="Times New Roman"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332656"/>
            <a:ext cx="8280920" cy="6555641"/>
          </a:xfrm>
          <a:prstGeom prst="rect">
            <a:avLst/>
          </a:prstGeom>
        </p:spPr>
        <p:txBody>
          <a:bodyPr wrap="square">
            <a:spAutoFit/>
          </a:bodyPr>
          <a:lstStyle/>
          <a:p>
            <a:pPr algn="just"/>
            <a:r>
              <a:rPr lang="fr-FR" sz="2400" dirty="0" smtClean="0"/>
              <a:t>	</a:t>
            </a:r>
            <a:r>
              <a:rPr lang="fr-FR" sz="2400" b="1" dirty="0" smtClean="0"/>
              <a:t>Comme conclusion</a:t>
            </a:r>
            <a:r>
              <a:rPr lang="fr-FR" sz="2400" dirty="0" smtClean="0"/>
              <a:t>: </a:t>
            </a:r>
            <a:r>
              <a:rPr lang="fr-FR" sz="2800" dirty="0" smtClean="0">
                <a:solidFill>
                  <a:srgbClr val="FF0000"/>
                </a:solidFill>
                <a:latin typeface="Times New Roman" pitchFamily="18" charset="0"/>
                <a:cs typeface="Times New Roman" pitchFamily="18" charset="0"/>
              </a:rPr>
              <a:t>« L'auteur applique ensuite les résultats généraux obtenus à la théorie des « </a:t>
            </a:r>
            <a:r>
              <a:rPr lang="fr-FR" sz="2800" dirty="0" err="1" smtClean="0">
                <a:solidFill>
                  <a:srgbClr val="FF0000"/>
                </a:solidFill>
                <a:latin typeface="Times New Roman" pitchFamily="18" charset="0"/>
                <a:cs typeface="Times New Roman" pitchFamily="18" charset="0"/>
              </a:rPr>
              <a:t>bicompactes</a:t>
            </a:r>
            <a:r>
              <a:rPr lang="fr-FR" sz="2800" dirty="0" smtClean="0">
                <a:solidFill>
                  <a:srgbClr val="FF0000"/>
                </a:solidFill>
                <a:latin typeface="Times New Roman" pitchFamily="18" charset="0"/>
                <a:cs typeface="Times New Roman" pitchFamily="18" charset="0"/>
              </a:rPr>
              <a:t> dyadiques ». &lt;...&gt; </a:t>
            </a:r>
          </a:p>
          <a:p>
            <a:pPr algn="just"/>
            <a:r>
              <a:rPr lang="fr-FR" sz="2400" dirty="0" smtClean="0"/>
              <a:t>	</a:t>
            </a:r>
            <a:r>
              <a:rPr lang="fr-FR" sz="2400" dirty="0" smtClean="0">
                <a:solidFill>
                  <a:srgbClr val="FF0000"/>
                </a:solidFill>
                <a:latin typeface="Times New Roman" pitchFamily="18" charset="0"/>
                <a:cs typeface="Times New Roman" pitchFamily="18" charset="0"/>
              </a:rPr>
              <a:t>Dans le chapitre sur les </a:t>
            </a:r>
            <a:r>
              <a:rPr lang="fr-FR" sz="2400" dirty="0" err="1" smtClean="0">
                <a:solidFill>
                  <a:srgbClr val="FF0000"/>
                </a:solidFill>
                <a:latin typeface="Times New Roman" pitchFamily="18" charset="0"/>
                <a:cs typeface="Times New Roman" pitchFamily="18" charset="0"/>
              </a:rPr>
              <a:t>bicompactes</a:t>
            </a:r>
            <a:r>
              <a:rPr lang="fr-FR" sz="2400" dirty="0" smtClean="0">
                <a:solidFill>
                  <a:srgbClr val="FF0000"/>
                </a:solidFill>
                <a:latin typeface="Times New Roman" pitchFamily="18" charset="0"/>
                <a:cs typeface="Times New Roman" pitchFamily="18" charset="0"/>
              </a:rPr>
              <a:t> dyadiques, il convient de souligner le théorème 45, qui affirme que tout </a:t>
            </a:r>
            <a:r>
              <a:rPr lang="fr-FR" sz="2400" dirty="0" err="1" smtClean="0">
                <a:solidFill>
                  <a:srgbClr val="FF0000"/>
                </a:solidFill>
                <a:latin typeface="Times New Roman" pitchFamily="18" charset="0"/>
                <a:cs typeface="Times New Roman" pitchFamily="18" charset="0"/>
              </a:rPr>
              <a:t>bicompacte</a:t>
            </a:r>
            <a:r>
              <a:rPr lang="fr-FR" sz="2400" dirty="0" smtClean="0">
                <a:solidFill>
                  <a:srgbClr val="FF0000"/>
                </a:solidFill>
                <a:latin typeface="Times New Roman" pitchFamily="18" charset="0"/>
                <a:cs typeface="Times New Roman" pitchFamily="18" charset="0"/>
              </a:rPr>
              <a:t> dyadique ordonné est semblable à l'ensemble des nombres réels. Dans la démonstration magistrale de ce résultat, le théorème de l'auteur sur les applications à n valeurs est réutilisé. Le dernier chapitre, consacré à la question de l'immersion topologique d'un espace dans une puissance d'un autre espace, se distingue quelque peu. L'auteur y révèle la racine commune de nombreux « théorèmes d'immersion » déjà connus (A.N. Tikhonov, P.S. Aleksandrov et autres) et démontre de nouveaux théorèmes d'immersion. Se distinguant par la simplicité et l'élégance de sa construction, cette théorie de l'auteur permet de couvrir sous un seul aspect de nombreux résultats essentiels de la topologie ensembliste. » </a:t>
            </a:r>
            <a:r>
              <a:rPr lang="fr-FR" sz="2000" dirty="0" smtClean="0"/>
              <a:t>	</a:t>
            </a:r>
            <a:endParaRPr lang="fr-FR" sz="20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764704"/>
            <a:ext cx="8352928" cy="5693866"/>
          </a:xfrm>
          <a:prstGeom prst="rect">
            <a:avLst/>
          </a:prstGeom>
        </p:spPr>
        <p:txBody>
          <a:bodyPr wrap="square">
            <a:spAutoFit/>
          </a:bodyPr>
          <a:lstStyle/>
          <a:p>
            <a:pPr algn="just"/>
            <a:r>
              <a:rPr lang="fr-FR" sz="2800" dirty="0" smtClean="0"/>
              <a:t>	</a:t>
            </a:r>
            <a:r>
              <a:rPr lang="fr-FR" sz="2800" dirty="0" smtClean="0">
                <a:latin typeface="Times New Roman" pitchFamily="18" charset="0"/>
                <a:cs typeface="Times New Roman" pitchFamily="18" charset="0"/>
              </a:rPr>
              <a:t>Comme d’habitude, le rapport se termine par les mots suivants : </a:t>
            </a:r>
            <a:r>
              <a:rPr lang="fr-FR" sz="2800" dirty="0" smtClean="0">
                <a:solidFill>
                  <a:srgbClr val="FF0000"/>
                </a:solidFill>
                <a:latin typeface="Times New Roman" pitchFamily="18" charset="0"/>
                <a:cs typeface="Times New Roman" pitchFamily="18" charset="0"/>
              </a:rPr>
              <a:t>« N.A. </a:t>
            </a:r>
            <a:r>
              <a:rPr lang="fr-FR" sz="2800" dirty="0" err="1" smtClean="0">
                <a:solidFill>
                  <a:srgbClr val="FF0000"/>
                </a:solidFill>
                <a:latin typeface="Times New Roman" pitchFamily="18" charset="0"/>
                <a:cs typeface="Times New Roman" pitchFamily="18" charset="0"/>
              </a:rPr>
              <a:t>Shanin</a:t>
            </a:r>
            <a:r>
              <a:rPr lang="fr-FR" sz="2800" dirty="0" smtClean="0">
                <a:solidFill>
                  <a:srgbClr val="FF0000"/>
                </a:solidFill>
                <a:latin typeface="Times New Roman" pitchFamily="18" charset="0"/>
                <a:cs typeface="Times New Roman" pitchFamily="18" charset="0"/>
              </a:rPr>
              <a:t> mérite pleinement de se voir décerner le grade de docteur en sciences physiques et mathématiques. »</a:t>
            </a:r>
          </a:p>
          <a:p>
            <a:pPr algn="just"/>
            <a:r>
              <a:rPr lang="fr-FR" sz="2800" dirty="0" smtClean="0">
                <a:latin typeface="Times New Roman" pitchFamily="18" charset="0"/>
                <a:cs typeface="Times New Roman" pitchFamily="18" charset="0"/>
              </a:rPr>
              <a:t>	*</a:t>
            </a:r>
            <a:r>
              <a:rPr lang="fr-FR" sz="2800" i="1" dirty="0" smtClean="0">
                <a:latin typeface="Times New Roman" pitchFamily="18" charset="0"/>
                <a:cs typeface="Times New Roman" pitchFamily="18" charset="0"/>
              </a:rPr>
              <a:t>Edward </a:t>
            </a:r>
            <a:r>
              <a:rPr lang="fr-FR" sz="2800" i="1" dirty="0" err="1" smtClean="0">
                <a:latin typeface="Times New Roman" pitchFamily="18" charset="0"/>
                <a:cs typeface="Times New Roman" pitchFamily="18" charset="0"/>
              </a:rPr>
              <a:t>Szpilrajn</a:t>
            </a:r>
            <a:r>
              <a:rPr lang="fr-FR" sz="2800" i="1" dirty="0" smtClean="0">
                <a:latin typeface="Times New Roman" pitchFamily="18" charset="0"/>
                <a:cs typeface="Times New Roman" pitchFamily="18" charset="0"/>
              </a:rPr>
              <a:t> (1907-1976), mathématicien polonais. Également connu sous le nom d'Edward </a:t>
            </a:r>
            <a:r>
              <a:rPr lang="fr-FR" sz="2800" i="1" dirty="0" err="1" smtClean="0">
                <a:latin typeface="Times New Roman" pitchFamily="18" charset="0"/>
                <a:cs typeface="Times New Roman" pitchFamily="18" charset="0"/>
              </a:rPr>
              <a:t>Marczewski</a:t>
            </a:r>
            <a:r>
              <a:rPr lang="fr-FR" sz="2800" i="1" dirty="0" smtClean="0">
                <a:latin typeface="Times New Roman" pitchFamily="18" charset="0"/>
                <a:cs typeface="Times New Roman" pitchFamily="18" charset="0"/>
              </a:rPr>
              <a:t>.</a:t>
            </a:r>
          </a:p>
          <a:p>
            <a:pPr algn="just"/>
            <a:r>
              <a:rPr lang="fr-FR" sz="2800" dirty="0" smtClean="0">
                <a:latin typeface="Times New Roman" pitchFamily="18" charset="0"/>
                <a:cs typeface="Times New Roman" pitchFamily="18" charset="0"/>
              </a:rPr>
              <a:t>	Nous citerons également des extraits du rapport de P.S. Aleksandrov, daté du 1er décembre 1945. Il est intéressant de constater que dans certains propos d'Aleksandrov (et non de Markov), on trouve une preuve indirecte que le tournant de </a:t>
            </a:r>
            <a:r>
              <a:rPr lang="fr-FR" sz="2800" dirty="0" err="1" smtClean="0">
                <a:latin typeface="Times New Roman" pitchFamily="18" charset="0"/>
                <a:cs typeface="Times New Roman" pitchFamily="18" charset="0"/>
              </a:rPr>
              <a:t>Shanin</a:t>
            </a:r>
            <a:r>
              <a:rPr lang="fr-FR" sz="2800" dirty="0" smtClean="0">
                <a:latin typeface="Times New Roman" pitchFamily="18" charset="0"/>
                <a:cs typeface="Times New Roman" pitchFamily="18" charset="0"/>
              </a:rPr>
              <a:t> vers le constructivisme a commencé à cette époque.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548680"/>
            <a:ext cx="8280920" cy="4401205"/>
          </a:xfrm>
          <a:prstGeom prst="rect">
            <a:avLst/>
          </a:prstGeom>
        </p:spPr>
        <p:txBody>
          <a:bodyPr wrap="square">
            <a:spAutoFit/>
          </a:bodyPr>
          <a:lstStyle/>
          <a:p>
            <a:pPr algn="just"/>
            <a:r>
              <a:rPr lang="fr-FR" sz="2800" dirty="0" smtClean="0"/>
              <a:t>	</a:t>
            </a:r>
            <a:r>
              <a:rPr lang="fr-FR" sz="3600" dirty="0" smtClean="0">
                <a:solidFill>
                  <a:srgbClr val="FF0000"/>
                </a:solidFill>
                <a:latin typeface="Times New Roman" pitchFamily="18" charset="0"/>
                <a:cs typeface="Times New Roman" pitchFamily="18" charset="0"/>
              </a:rPr>
              <a:t>«Avec l'aide de la théorie des calibres, l'auteur résout un certain nombre de problèmes intéressants et difficiles, qui - je considère nécessaire de le souligner - se posent en dehors des théories de systématisation - souvent complexes - de N.A. </a:t>
            </a:r>
            <a:r>
              <a:rPr lang="fr-FR" sz="3600" dirty="0" err="1" smtClean="0">
                <a:solidFill>
                  <a:srgbClr val="FF0000"/>
                </a:solidFill>
                <a:latin typeface="Times New Roman" pitchFamily="18" charset="0"/>
                <a:cs typeface="Times New Roman" pitchFamily="18" charset="0"/>
              </a:rPr>
              <a:t>Shanin</a:t>
            </a:r>
            <a:r>
              <a:rPr lang="fr-FR" sz="3600" dirty="0" smtClean="0">
                <a:solidFill>
                  <a:srgbClr val="FF0000"/>
                </a:solidFill>
                <a:latin typeface="Times New Roman" pitchFamily="18" charset="0"/>
                <a:cs typeface="Times New Roman" pitchFamily="18" charset="0"/>
              </a:rPr>
              <a:t>...»</a:t>
            </a:r>
          </a:p>
          <a:p>
            <a:endParaRPr lang="fr-FR" sz="28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305342"/>
            <a:ext cx="8280920" cy="5262979"/>
          </a:xfrm>
          <a:prstGeom prst="rect">
            <a:avLst/>
          </a:prstGeom>
        </p:spPr>
        <p:txBody>
          <a:bodyPr wrap="square">
            <a:spAutoFit/>
          </a:bodyPr>
          <a:lstStyle/>
          <a:p>
            <a:pPr algn="just"/>
            <a:r>
              <a:rPr lang="fr-FR" sz="2800" dirty="0" smtClean="0"/>
              <a:t>	</a:t>
            </a:r>
            <a:r>
              <a:rPr lang="fr-FR" sz="2800" dirty="0" smtClean="0">
                <a:latin typeface="Times New Roman" pitchFamily="18" charset="0"/>
                <a:cs typeface="Times New Roman" pitchFamily="18" charset="0"/>
              </a:rPr>
              <a:t>Aleksandrov (comme Markov) souligne également l’importance de théorème 16 : </a:t>
            </a:r>
            <a:r>
              <a:rPr lang="fr-FR" sz="2800" dirty="0" smtClean="0">
                <a:solidFill>
                  <a:srgbClr val="FF0000"/>
                </a:solidFill>
                <a:latin typeface="Times New Roman" pitchFamily="18" charset="0"/>
                <a:cs typeface="Times New Roman" pitchFamily="18" charset="0"/>
              </a:rPr>
              <a:t>« À l’aide de considérations très subtiles, N.A. </a:t>
            </a:r>
            <a:r>
              <a:rPr lang="fr-FR" sz="2800" dirty="0" err="1" smtClean="0">
                <a:solidFill>
                  <a:srgbClr val="FF0000"/>
                </a:solidFill>
                <a:latin typeface="Times New Roman" pitchFamily="18" charset="0"/>
                <a:cs typeface="Times New Roman" pitchFamily="18" charset="0"/>
              </a:rPr>
              <a:t>Shanine</a:t>
            </a:r>
            <a:r>
              <a:rPr lang="fr-FR" sz="2800" dirty="0" smtClean="0">
                <a:solidFill>
                  <a:srgbClr val="FF0000"/>
                </a:solidFill>
                <a:latin typeface="Times New Roman" pitchFamily="18" charset="0"/>
                <a:cs typeface="Times New Roman" pitchFamily="18" charset="0"/>
              </a:rPr>
              <a:t>, dans la première partie de son ouvrage, établit les calibres du produit d’espaces topologiques par les calibres et certaines autres caractéristiques des facteurs, et apporte une réponse exhaustive à la question de savoir quels nombres cardinaux peuvent servir de calibres aux espaces topologiques produits d’espaces de poids dénombrable. En particulier, pour qu’un nombre cardinal soit le calibre d’un produit, il est nécessaire et suffisant qu’il soit le calibre de chacun des facteurs. »</a:t>
            </a:r>
            <a:endParaRPr lang="fr-FR" sz="2800" dirty="0">
              <a:solidFill>
                <a:srgbClr val="FF0000"/>
              </a:solidFill>
              <a:latin typeface="Times New Roman" pitchFamily="18" charset="0"/>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260648"/>
            <a:ext cx="8748464" cy="6001643"/>
          </a:xfrm>
          <a:prstGeom prst="rect">
            <a:avLst/>
          </a:prstGeom>
        </p:spPr>
        <p:txBody>
          <a:bodyPr wrap="square">
            <a:spAutoFit/>
          </a:bodyPr>
          <a:lstStyle/>
          <a:p>
            <a:pPr algn="just"/>
            <a:r>
              <a:rPr lang="fr-FR" sz="2400" dirty="0" smtClean="0">
                <a:latin typeface="Times New Roman" pitchFamily="18" charset="0"/>
                <a:cs typeface="Times New Roman" pitchFamily="18" charset="0"/>
              </a:rPr>
              <a:t>	Il met aussi en évidence un théorème sur le lien entre les espaces compacts dyadiques et les nombres réels (th. 51) : </a:t>
            </a:r>
          </a:p>
          <a:p>
            <a:pPr algn="just"/>
            <a:r>
              <a:rPr lang="fr-FR" sz="2400" dirty="0" smtClean="0">
                <a:latin typeface="Times New Roman" pitchFamily="18" charset="0"/>
                <a:cs typeface="Times New Roman" pitchFamily="18" charset="0"/>
              </a:rPr>
              <a:t>	</a:t>
            </a:r>
            <a:r>
              <a:rPr lang="fr-FR" sz="2400" dirty="0" smtClean="0">
                <a:solidFill>
                  <a:srgbClr val="FF0000"/>
                </a:solidFill>
                <a:latin typeface="Times New Roman" pitchFamily="18" charset="0"/>
                <a:cs typeface="Times New Roman" pitchFamily="18" charset="0"/>
              </a:rPr>
              <a:t>« Tout espace compact dyadique ordonné est semblable à un ensemble fermé borné de nombres réels (ce qui signifie que tout ensemble ordonné connexe qui est un espace compact dyadique est semblable à un segment de la droite numérique. »). </a:t>
            </a:r>
          </a:p>
          <a:p>
            <a:pPr algn="just"/>
            <a:r>
              <a:rPr lang="fr-FR" sz="2400" dirty="0" smtClean="0">
                <a:solidFill>
                  <a:srgbClr val="FF0000"/>
                </a:solidFill>
                <a:latin typeface="Times New Roman" pitchFamily="18" charset="0"/>
                <a:cs typeface="Times New Roman" pitchFamily="18" charset="0"/>
              </a:rPr>
              <a:t>	Un reflet indirect des controverses qui ont conduit à l'émergence d'une orientation constructive en mathématiques peut être trouvé dans le fait qu'Aleksandrov souligne particulièrement dans sa critique l'importance de la « topologie abstraite », et même le choix des mots pour une évaluation positive de l'œuvre de </a:t>
            </a:r>
            <a:r>
              <a:rPr lang="fr-FR" sz="2400" dirty="0" err="1" smtClean="0">
                <a:solidFill>
                  <a:srgbClr val="FF0000"/>
                </a:solidFill>
                <a:latin typeface="Times New Roman" pitchFamily="18" charset="0"/>
                <a:cs typeface="Times New Roman" pitchFamily="18" charset="0"/>
              </a:rPr>
              <a:t>Shanine</a:t>
            </a:r>
            <a:r>
              <a:rPr lang="fr-FR" sz="2400" dirty="0" smtClean="0">
                <a:solidFill>
                  <a:srgbClr val="FF0000"/>
                </a:solidFill>
                <a:latin typeface="Times New Roman" pitchFamily="18" charset="0"/>
                <a:cs typeface="Times New Roman" pitchFamily="18" charset="0"/>
              </a:rPr>
              <a:t> : « Dans l'œuvre de </a:t>
            </a:r>
            <a:r>
              <a:rPr lang="fr-FR" sz="2400" dirty="0" err="1" smtClean="0">
                <a:solidFill>
                  <a:srgbClr val="FF0000"/>
                </a:solidFill>
                <a:latin typeface="Times New Roman" pitchFamily="18" charset="0"/>
                <a:cs typeface="Times New Roman" pitchFamily="18" charset="0"/>
              </a:rPr>
              <a:t>Shanine</a:t>
            </a:r>
            <a:r>
              <a:rPr lang="fr-FR" sz="2400" dirty="0" smtClean="0">
                <a:solidFill>
                  <a:srgbClr val="FF0000"/>
                </a:solidFill>
                <a:latin typeface="Times New Roman" pitchFamily="18" charset="0"/>
                <a:cs typeface="Times New Roman" pitchFamily="18" charset="0"/>
              </a:rPr>
              <a:t>, la topologie abstraite rencontre pour la première fois des problèmes d'une difficulté peut-être déjà transcendantale ; d'autre part, elle résout des problèmes dont il n'était pas certain qu'ils puissent être résolus par les moyens modernes de la topologie ensembliste. »</a:t>
            </a:r>
            <a:endParaRPr lang="fr-FR" sz="2400" dirty="0">
              <a:solidFill>
                <a:srgbClr val="FF0000"/>
              </a:solidFill>
              <a:latin typeface="Times New Roman" pitchFamily="18" charset="0"/>
              <a:cs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88640"/>
            <a:ext cx="7992888" cy="5632311"/>
          </a:xfrm>
          <a:prstGeom prst="rect">
            <a:avLst/>
          </a:prstGeom>
        </p:spPr>
        <p:txBody>
          <a:bodyPr wrap="square">
            <a:spAutoFit/>
          </a:bodyPr>
          <a:lstStyle/>
          <a:p>
            <a:endParaRPr lang="fr-FR" sz="3600" dirty="0" smtClean="0"/>
          </a:p>
          <a:p>
            <a:endParaRPr lang="fr-FR" sz="3600" dirty="0" smtClean="0"/>
          </a:p>
          <a:p>
            <a:endParaRPr lang="fr-FR" sz="3600" dirty="0" smtClean="0"/>
          </a:p>
          <a:p>
            <a:endParaRPr lang="fr-FR" sz="3600" dirty="0" smtClean="0"/>
          </a:p>
          <a:p>
            <a:endParaRPr lang="fr-FR" sz="3600" dirty="0" smtClean="0"/>
          </a:p>
          <a:p>
            <a:endParaRPr lang="fr-FR" sz="3600" dirty="0" smtClean="0"/>
          </a:p>
          <a:p>
            <a:endParaRPr lang="fr-FR" sz="3600" dirty="0" smtClean="0"/>
          </a:p>
          <a:p>
            <a:endParaRPr lang="fr-FR" sz="3600" dirty="0" smtClean="0"/>
          </a:p>
          <a:p>
            <a:endParaRPr lang="fr-FR" sz="3600" dirty="0" smtClean="0"/>
          </a:p>
          <a:p>
            <a:endParaRPr lang="ru-RU" sz="3600" dirty="0" smtClean="0"/>
          </a:p>
        </p:txBody>
      </p:sp>
      <p:sp>
        <p:nvSpPr>
          <p:cNvPr id="4" name="Rectangle 3"/>
          <p:cNvSpPr/>
          <p:nvPr/>
        </p:nvSpPr>
        <p:spPr>
          <a:xfrm>
            <a:off x="467544" y="476673"/>
            <a:ext cx="8064896" cy="6124754"/>
          </a:xfrm>
          <a:prstGeom prst="rect">
            <a:avLst/>
          </a:prstGeom>
        </p:spPr>
        <p:txBody>
          <a:bodyPr wrap="square">
            <a:spAutoFit/>
          </a:bodyPr>
          <a:lstStyle/>
          <a:p>
            <a:pPr algn="just"/>
            <a:r>
              <a:rPr lang="fr-FR" dirty="0" smtClean="0"/>
              <a:t>	</a:t>
            </a:r>
            <a:r>
              <a:rPr lang="fr-FR" sz="2800" dirty="0" smtClean="0">
                <a:latin typeface="Times New Roman" pitchFamily="18" charset="0"/>
                <a:cs typeface="Times New Roman" pitchFamily="18" charset="0"/>
              </a:rPr>
              <a:t>Parmi les lettres relatives à cette période, on trouve une autre lettre de P.S. Aleksandrov (01.06.1947), qui illustre l'évolution de la crise créatrice qui a conduit N.A. </a:t>
            </a:r>
            <a:r>
              <a:rPr lang="fr-FR" sz="2800" dirty="0" err="1" smtClean="0">
                <a:latin typeface="Times New Roman" pitchFamily="18" charset="0"/>
                <a:cs typeface="Times New Roman" pitchFamily="18" charset="0"/>
              </a:rPr>
              <a:t>Shanine</a:t>
            </a:r>
            <a:r>
              <a:rPr lang="fr-FR" sz="2800" dirty="0" smtClean="0">
                <a:latin typeface="Times New Roman" pitchFamily="18" charset="0"/>
                <a:cs typeface="Times New Roman" pitchFamily="18" charset="0"/>
              </a:rPr>
              <a:t> au constructivisme. Quelques extraits :</a:t>
            </a:r>
          </a:p>
          <a:p>
            <a:pPr algn="just"/>
            <a:r>
              <a:rPr lang="fr-FR" sz="2800" dirty="0" smtClean="0">
                <a:latin typeface="Times New Roman" pitchFamily="18" charset="0"/>
                <a:cs typeface="Times New Roman" pitchFamily="18" charset="0"/>
              </a:rPr>
              <a:t>	</a:t>
            </a:r>
            <a:r>
              <a:rPr lang="fr-FR" sz="2800" dirty="0" smtClean="0">
                <a:solidFill>
                  <a:srgbClr val="FF0000"/>
                </a:solidFill>
                <a:latin typeface="Times New Roman" pitchFamily="18" charset="0"/>
                <a:cs typeface="Times New Roman" pitchFamily="18" charset="0"/>
              </a:rPr>
              <a:t>« Cher Nikolaï </a:t>
            </a:r>
            <a:r>
              <a:rPr lang="fr-FR" sz="2800" dirty="0" err="1" smtClean="0">
                <a:solidFill>
                  <a:srgbClr val="FF0000"/>
                </a:solidFill>
                <a:latin typeface="Times New Roman" pitchFamily="18" charset="0"/>
                <a:cs typeface="Times New Roman" pitchFamily="18" charset="0"/>
              </a:rPr>
              <a:t>Aleksandrovitch</a:t>
            </a:r>
            <a:r>
              <a:rPr lang="fr-FR" sz="2800" dirty="0" smtClean="0">
                <a:solidFill>
                  <a:srgbClr val="FF0000"/>
                </a:solidFill>
                <a:latin typeface="Times New Roman" pitchFamily="18" charset="0"/>
                <a:cs typeface="Times New Roman" pitchFamily="18" charset="0"/>
              </a:rPr>
              <a:t> ! Pardonnez-moi de répondre à votre lettre avec un certain retard : votre lettre, de par sa nature même, ne nécessite aucune réponse hâtive. Pour vous concentrer et répondre, après avoir rassemblé vos pensées, il faut du temps. J’ai donc dû attendre d’avoir au moins un peu de temps libre, libéré des tâches et des soucis du quotidien… »</a:t>
            </a:r>
          </a:p>
          <a:p>
            <a:endParaRPr lang="fr-FR" sz="2800" dirty="0">
              <a:solidFill>
                <a:srgbClr val="FF000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197346"/>
            <a:ext cx="8568952" cy="6555641"/>
          </a:xfrm>
          <a:prstGeom prst="rect">
            <a:avLst/>
          </a:prstGeom>
        </p:spPr>
        <p:txBody>
          <a:bodyPr wrap="square">
            <a:spAutoFit/>
          </a:bodyPr>
          <a:lstStyle/>
          <a:p>
            <a:pPr algn="just"/>
            <a:r>
              <a:rPr lang="fr-FR" sz="2400" dirty="0" smtClean="0"/>
              <a:t>	</a:t>
            </a:r>
            <a:r>
              <a:rPr lang="fr-FR" sz="2800" dirty="0" smtClean="0">
                <a:solidFill>
                  <a:srgbClr val="FF0000"/>
                </a:solidFill>
                <a:latin typeface="Times New Roman" pitchFamily="18" charset="0"/>
                <a:cs typeface="Times New Roman" pitchFamily="18" charset="0"/>
              </a:rPr>
              <a:t>Vous m'écrivez que votre </a:t>
            </a:r>
            <a:r>
              <a:rPr lang="fr-FR" sz="2800" b="1" dirty="0" smtClean="0">
                <a:solidFill>
                  <a:srgbClr val="FF0000"/>
                </a:solidFill>
                <a:latin typeface="Times New Roman" pitchFamily="18" charset="0"/>
                <a:cs typeface="Times New Roman" pitchFamily="18" charset="0"/>
              </a:rPr>
              <a:t>« travail mathématique récent est insatisfaisant à tous égards ». </a:t>
            </a:r>
            <a:r>
              <a:rPr lang="fr-FR" sz="2800" dirty="0" smtClean="0">
                <a:solidFill>
                  <a:srgbClr val="FF0000"/>
                </a:solidFill>
                <a:latin typeface="Times New Roman" pitchFamily="18" charset="0"/>
                <a:cs typeface="Times New Roman" pitchFamily="18" charset="0"/>
              </a:rPr>
              <a:t>Il me semble que cette formulation est non seulement grandement exagérée, mais aussi tout simplement injuste : vous avez récemment terminé un travail important et plutôt difficile, après quoi vous vous êtes tourné vers un domaine totalement nouveau pour vous et, comme vous le dites vous-même, vous vous êtes familiarisé avec ce nouveau domaine. Autrement dit, vous avez accompli beaucoup de choses ces dernières années, tant en termes de créativité personnelle qu'en termes de maîtrise de nouveaux domaines des mathématiques. De quel genre d'échec peut-on parler alors ? Après tout, les résultats mathématiques ne sont pas des crêpes, ils apparaissent de temps en temps, et non pas en tas, les uns après les autres, sans interruption.</a:t>
            </a:r>
            <a:endParaRPr lang="fr-FR" sz="2800" dirty="0">
              <a:solidFill>
                <a:srgbClr val="FF0000"/>
              </a:solidFill>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4441996" y="105489"/>
            <a:ext cx="260008"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8851" name="Rectangle 3"/>
          <p:cNvSpPr>
            <a:spLocks noChangeArrowheads="1"/>
          </p:cNvSpPr>
          <p:nvPr/>
        </p:nvSpPr>
        <p:spPr bwMode="auto">
          <a:xfrm>
            <a:off x="251520" y="258422"/>
            <a:ext cx="8712968"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*A.A. Markov-junior (1903-1977), a correspondent member of the Soviet Academy of Sciences since 1953. In 1936-42 and 1943-53 the head of the chair of geometry at the University of Leningrad. Until 1942 he remained in Leningrad under blockade. In 1939-1972 he also worked as a researcher at V.A.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Steklov</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Mathematical Institute. During the period considered in this paper he was deputy director, first of the Mathematical Institute itself, and since 1943, back from evacuation (the Institute was evacuated to Kazan), of its Leningrad Branch.</a:t>
            </a:r>
            <a:endParaRPr kumimoji="0" lang="fr-FR"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536" y="474345"/>
            <a:ext cx="8352928" cy="5262979"/>
          </a:xfrm>
          <a:prstGeom prst="rect">
            <a:avLst/>
          </a:prstGeom>
        </p:spPr>
        <p:txBody>
          <a:bodyPr wrap="square">
            <a:spAutoFit/>
          </a:bodyPr>
          <a:lstStyle/>
          <a:p>
            <a:pPr algn="just"/>
            <a:r>
              <a:rPr lang="fr-FR" sz="2400" dirty="0" smtClean="0"/>
              <a:t>	</a:t>
            </a:r>
            <a:r>
              <a:rPr lang="fr-FR" sz="2400" dirty="0" smtClean="0">
                <a:solidFill>
                  <a:srgbClr val="FF0000"/>
                </a:solidFill>
                <a:latin typeface="Times New Roman" pitchFamily="18" charset="0"/>
                <a:cs typeface="Times New Roman" pitchFamily="18" charset="0"/>
              </a:rPr>
              <a:t>Ainsi, </a:t>
            </a:r>
            <a:r>
              <a:rPr lang="fr-FR" sz="2400" b="1" dirty="0" smtClean="0">
                <a:solidFill>
                  <a:srgbClr val="FF0000"/>
                </a:solidFill>
                <a:latin typeface="Times New Roman" pitchFamily="18" charset="0"/>
                <a:cs typeface="Times New Roman" pitchFamily="18" charset="0"/>
              </a:rPr>
              <a:t>tout en rejetant catégoriquement la formulation même de la question de vos échecs</a:t>
            </a:r>
            <a:r>
              <a:rPr lang="fr-FR" sz="2400" dirty="0" smtClean="0">
                <a:solidFill>
                  <a:srgbClr val="FF0000"/>
                </a:solidFill>
                <a:latin typeface="Times New Roman" pitchFamily="18" charset="0"/>
                <a:cs typeface="Times New Roman" pitchFamily="18" charset="0"/>
              </a:rPr>
              <a:t>, je partagerai volontiers avec vous mes réflexions sur les possibilités actuelles en topologie. Il va sans dire que ces réflexions seront subjectives et exprimeront en grande partie mes propres goûts scientifiques. Mais il ne peut en être autrement : la question de ce qui est « prometteur » et de ce qui ne l’est pas, de ce qui se situe sur la voie principale du développement scientifique et de ce qui se trouve, pour ainsi dire, dans les ruelles latérales de cette voie principale, est à laisser à l’histoire : l’expérience montre que toutes ces questions de « perspectives » reçoivent, dans le développement actuel des mathématiques, une solution qui n’est pas du tout celle qui semble correcte à un moment donné, même aux mathématiciens les plus influents…</a:t>
            </a:r>
            <a:endParaRPr lang="fr-FR" sz="2400" dirty="0">
              <a:solidFill>
                <a:srgbClr val="FF0000"/>
              </a:solidFill>
              <a:latin typeface="Times New Roman" pitchFamily="18" charset="0"/>
              <a:cs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0"/>
            <a:ext cx="7992888" cy="6186309"/>
          </a:xfrm>
          <a:prstGeom prst="rect">
            <a:avLst/>
          </a:prstGeom>
        </p:spPr>
        <p:txBody>
          <a:bodyPr wrap="square">
            <a:spAutoFit/>
          </a:bodyPr>
          <a:lstStyle/>
          <a:p>
            <a:pPr algn="just"/>
            <a:r>
              <a:rPr lang="ru-RU" sz="3600" dirty="0" smtClean="0"/>
              <a:t>	</a:t>
            </a:r>
            <a:r>
              <a:rPr lang="fr-FR" sz="3600" dirty="0" smtClean="0">
                <a:latin typeface="Times New Roman" pitchFamily="18" charset="0"/>
                <a:cs typeface="Times New Roman" pitchFamily="18" charset="0"/>
              </a:rPr>
              <a:t>D'un point de vue général, ces mots d'Aleksandrov sont dictés par le bon sens et le souci de l'avenir du jeune mathématicien talentueux. </a:t>
            </a:r>
          </a:p>
          <a:p>
            <a:pPr algn="just"/>
            <a:r>
              <a:rPr lang="fr-FR" sz="3600" dirty="0" smtClean="0">
                <a:latin typeface="Times New Roman" pitchFamily="18" charset="0"/>
                <a:cs typeface="Times New Roman" pitchFamily="18" charset="0"/>
              </a:rPr>
              <a:t>	</a:t>
            </a:r>
            <a:r>
              <a:rPr lang="fr-FR" sz="3600" dirty="0" smtClean="0">
                <a:solidFill>
                  <a:srgbClr val="FF0000"/>
                </a:solidFill>
                <a:latin typeface="Times New Roman" pitchFamily="18" charset="0"/>
                <a:cs typeface="Times New Roman" pitchFamily="18" charset="0"/>
              </a:rPr>
              <a:t>«Eh bien, maintenant»,</a:t>
            </a:r>
            <a:r>
              <a:rPr lang="fr-FR" sz="3600" dirty="0" smtClean="0">
                <a:latin typeface="Times New Roman" pitchFamily="18" charset="0"/>
                <a:cs typeface="Times New Roman" pitchFamily="18" charset="0"/>
              </a:rPr>
              <a:t> écrit Aleksandrov, </a:t>
            </a:r>
            <a:r>
              <a:rPr lang="fr-FR" sz="3600" dirty="0" smtClean="0">
                <a:solidFill>
                  <a:srgbClr val="FF0000"/>
                </a:solidFill>
                <a:latin typeface="Times New Roman" pitchFamily="18" charset="0"/>
                <a:cs typeface="Times New Roman" pitchFamily="18" charset="0"/>
              </a:rPr>
              <a:t>«après toutes ces préfaces, je vais enfin passer aux choses sérieuses. Comme vous le savez, je ne crois absolument pas à l'existence d'une quelconque «topologie ensembliste» particulière. »</a:t>
            </a:r>
            <a:endParaRPr lang="ru-RU" sz="3600" dirty="0" smtClean="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0"/>
            <a:ext cx="7992888" cy="5632311"/>
          </a:xfrm>
          <a:prstGeom prst="rect">
            <a:avLst/>
          </a:prstGeom>
        </p:spPr>
        <p:txBody>
          <a:bodyPr wrap="square">
            <a:spAutoFit/>
          </a:bodyPr>
          <a:lstStyle/>
          <a:p>
            <a:pPr algn="just"/>
            <a:r>
              <a:rPr lang="fr-FR" sz="3200" dirty="0" smtClean="0"/>
              <a:t>	</a:t>
            </a:r>
            <a:r>
              <a:rPr lang="fr-FR" sz="3600" dirty="0" smtClean="0">
                <a:solidFill>
                  <a:srgbClr val="FF0000"/>
                </a:solidFill>
                <a:latin typeface="Times New Roman" pitchFamily="18" charset="0"/>
                <a:cs typeface="Times New Roman" pitchFamily="18" charset="0"/>
              </a:rPr>
              <a:t>Il est très difficile de trouver aujourd'hui en topologie des questions d'un grand intérêt, que l'on puisse espérer résoudre par des méthodes purement ensemblistes. Je suis même fier que, dans votre premier travail de thèse, j'aie, me semble-t-il, réussi à identifier plusieurs de ces questions et à les ajouter à celles que vous aviez trouvées de manière totalement indépendante.</a:t>
            </a:r>
            <a:endParaRPr lang="ru-RU" sz="3600" dirty="0" smtClean="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0"/>
            <a:ext cx="8964488" cy="5632311"/>
          </a:xfrm>
          <a:prstGeom prst="rect">
            <a:avLst/>
          </a:prstGeom>
        </p:spPr>
        <p:txBody>
          <a:bodyPr wrap="square">
            <a:spAutoFit/>
          </a:bodyPr>
          <a:lstStyle/>
          <a:p>
            <a:pPr algn="just"/>
            <a:r>
              <a:rPr lang="fr-FR" sz="3600" dirty="0" smtClean="0"/>
              <a:t>	</a:t>
            </a:r>
            <a:r>
              <a:rPr lang="fr-FR" sz="3600" dirty="0" smtClean="0">
                <a:solidFill>
                  <a:srgbClr val="FF0000"/>
                </a:solidFill>
                <a:latin typeface="Times New Roman" pitchFamily="18" charset="0"/>
                <a:cs typeface="Times New Roman" pitchFamily="18" charset="0"/>
              </a:rPr>
              <a:t>Bien que je considère les résultats que vous avez obtenus comme significatifs et intéressants, je vous comprends en même temps lorsque vous dites que l’éventail de ces questions est plutôt étroit : il est étroit parce qu’il provient d’un désir pas tout à fait naturel de délimiter l’éventail des questions de telle manière que, Dieu nous en préserve, il ne soit pas nécessaire d’utiliser des méthodes combinatoires pour les résoudre. »</a:t>
            </a:r>
            <a:endParaRPr lang="ru-RU" sz="3600" dirty="0" smtClean="0">
              <a:solidFill>
                <a:srgbClr val="FF0000"/>
              </a:solidFill>
              <a:latin typeface="Times New Roman" pitchFamily="18" charset="0"/>
              <a:cs typeface="Times New Roman"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0"/>
            <a:ext cx="7992888" cy="6186309"/>
          </a:xfrm>
          <a:prstGeom prst="rect">
            <a:avLst/>
          </a:prstGeom>
        </p:spPr>
        <p:txBody>
          <a:bodyPr wrap="square">
            <a:spAutoFit/>
          </a:bodyPr>
          <a:lstStyle/>
          <a:p>
            <a:pPr algn="just"/>
            <a:r>
              <a:rPr lang="fr-FR" sz="3600" dirty="0" smtClean="0">
                <a:solidFill>
                  <a:srgbClr val="FF0000"/>
                </a:solidFill>
                <a:latin typeface="Times New Roman" pitchFamily="18" charset="0"/>
                <a:cs typeface="Times New Roman" pitchFamily="18" charset="0"/>
              </a:rPr>
              <a:t>« C'est la même chose que dans la topologie dite « purement combinatoire » (qui est tout aussi raffinée, sinon plus, que la « purement ensembliste » !) : on ne s'intéresse qu'aux problèmes pour la solution desquels, Dieu nous en préserve, il ne serait jamais nécessaire d'invoquer des considérations de nature ensembliste : alors, dans cette topologie combinatoire, il ne reste que le problème des quatre couleurs, et peut-être aussi des nœuds. »</a:t>
            </a:r>
            <a:endParaRPr lang="ru-RU" sz="3600" dirty="0" smtClean="0">
              <a:solidFill>
                <a:srgbClr val="FF0000"/>
              </a:solidFill>
              <a:latin typeface="Times New Roman" pitchFamily="18" charset="0"/>
              <a:cs typeface="Times New Roman"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32656"/>
            <a:ext cx="7920880" cy="3970318"/>
          </a:xfrm>
          <a:prstGeom prst="rect">
            <a:avLst/>
          </a:prstGeom>
        </p:spPr>
        <p:txBody>
          <a:bodyPr wrap="square">
            <a:spAutoFit/>
          </a:bodyPr>
          <a:lstStyle/>
          <a:p>
            <a:pPr algn="just"/>
            <a:r>
              <a:rPr lang="fr-FR" sz="3600" dirty="0" smtClean="0">
                <a:solidFill>
                  <a:srgbClr val="FF0000"/>
                </a:solidFill>
                <a:latin typeface="Times New Roman" pitchFamily="18" charset="0"/>
                <a:cs typeface="Times New Roman" pitchFamily="18" charset="0"/>
              </a:rPr>
              <a:t>En attendant, si nous ne nous limitons pas aux obstacles complètement artificiels de la « pureté de la méthode » (ensembliste ou combinatoire), alors nous ne pouvons qu’être étonnés de l’abondance de nouvelles choses intéressantes qui se produisent maintenant en topologie. »</a:t>
            </a:r>
            <a:endParaRPr lang="fr-FR" sz="3600" b="1" dirty="0">
              <a:solidFill>
                <a:srgbClr val="FF0000"/>
              </a:solidFill>
              <a:latin typeface="Times New Roman" pitchFamily="18" charset="0"/>
              <a:cs typeface="Times New Roman"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2656"/>
            <a:ext cx="8424936" cy="6186309"/>
          </a:xfrm>
          <a:prstGeom prst="rect">
            <a:avLst/>
          </a:prstGeom>
        </p:spPr>
        <p:txBody>
          <a:bodyPr wrap="square">
            <a:spAutoFit/>
          </a:bodyPr>
          <a:lstStyle/>
          <a:p>
            <a:pPr algn="just"/>
            <a:r>
              <a:rPr lang="fr-FR" sz="3600" dirty="0" smtClean="0">
                <a:latin typeface="Times New Roman" pitchFamily="18" charset="0"/>
                <a:cs typeface="Times New Roman" pitchFamily="18" charset="0"/>
              </a:rPr>
              <a:t>Pour conclure – encore un conseil « universel » : « Mais je ne vous demande qu'une chose : que les pistes de recherche topologique que je vous propose vous attirent ou non – en tout cas, ne perdez pas une minute votre énergie de travail – je suis absolument certain qu'après quelques hésitations, inévitables dans la biographie scientifique de tout mathématicien qui se pose des problèmes sérieux et ne suit pas les sentiers battus &lt;…&gt; vous</a:t>
            </a:r>
            <a:endParaRPr lang="fr-FR" sz="3600" dirty="0">
              <a:latin typeface="Times New Roman" pitchFamily="18" charset="0"/>
              <a:cs typeface="Times New Roman"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548680"/>
            <a:ext cx="8208912" cy="5262979"/>
          </a:xfrm>
          <a:prstGeom prst="rect">
            <a:avLst/>
          </a:prstGeom>
        </p:spPr>
        <p:txBody>
          <a:bodyPr wrap="square">
            <a:spAutoFit/>
          </a:bodyPr>
          <a:lstStyle/>
          <a:p>
            <a:pPr algn="just"/>
            <a:r>
              <a:rPr lang="fr-FR" sz="2800" dirty="0" smtClean="0">
                <a:solidFill>
                  <a:srgbClr val="FF0000"/>
                </a:solidFill>
                <a:latin typeface="Times New Roman" pitchFamily="18" charset="0"/>
                <a:cs typeface="Times New Roman" pitchFamily="18" charset="0"/>
              </a:rPr>
              <a:t>trouverez votre propre voie créative : votre individualité créatrice est suffisamment forte et s'appuie sur des qualités très prononcées de votre personnalité pour surmonter avec une confiance totale toutes vos « crises » scientifiques. Et la présence même de ces soi-disant « crises » me réjouit profondément : c'est en elles que je vois la garantie de votre « grand voyage scientifique » à venir : l'expérience montre que ceux qui n'ont pas connu de telles crises ne sont capables que de consigner des détails dans leurs travaux scientifiques. </a:t>
            </a:r>
          </a:p>
          <a:p>
            <a:pPr algn="just"/>
            <a:r>
              <a:rPr lang="fr-FR" sz="2800" dirty="0" smtClean="0">
                <a:solidFill>
                  <a:srgbClr val="FF0000"/>
                </a:solidFill>
                <a:latin typeface="Times New Roman" pitchFamily="18" charset="0"/>
                <a:cs typeface="Times New Roman" pitchFamily="18" charset="0"/>
              </a:rPr>
              <a:t>	Je vous adresse mes plus sincères salutations. Votre P. Alexandrov"</a:t>
            </a:r>
            <a:endParaRPr lang="fr-FR"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0"/>
            <a:ext cx="8640960" cy="646331"/>
          </a:xfrm>
          <a:prstGeom prst="rect">
            <a:avLst/>
          </a:prstGeom>
        </p:spPr>
        <p:txBody>
          <a:bodyPr wrap="square">
            <a:spAutoFit/>
          </a:bodyPr>
          <a:lstStyle/>
          <a:p>
            <a:pPr algn="just"/>
            <a:r>
              <a:rPr lang="ru-RU" sz="3600" dirty="0" smtClean="0">
                <a:latin typeface="Times New Roman" pitchFamily="18" charset="0"/>
                <a:cs typeface="Times New Roman" pitchFamily="18" charset="0"/>
              </a:rPr>
              <a:t>	</a:t>
            </a:r>
            <a:endParaRPr lang="fr-FR" sz="3600" b="1" dirty="0">
              <a:latin typeface="Times New Roman" pitchFamily="18" charset="0"/>
              <a:cs typeface="Times New Roman" pitchFamily="18" charset="0"/>
            </a:endParaRPr>
          </a:p>
        </p:txBody>
      </p:sp>
      <p:sp>
        <p:nvSpPr>
          <p:cNvPr id="3" name="Rectangle 2"/>
          <p:cNvSpPr/>
          <p:nvPr/>
        </p:nvSpPr>
        <p:spPr>
          <a:xfrm>
            <a:off x="323528" y="476672"/>
            <a:ext cx="8496944" cy="5078313"/>
          </a:xfrm>
          <a:prstGeom prst="rect">
            <a:avLst/>
          </a:prstGeom>
        </p:spPr>
        <p:txBody>
          <a:bodyPr wrap="square">
            <a:spAutoFit/>
          </a:bodyPr>
          <a:lstStyle/>
          <a:p>
            <a:pPr algn="just"/>
            <a:r>
              <a:rPr lang="fr-FR" sz="3600" dirty="0" smtClean="0"/>
              <a:t>	</a:t>
            </a:r>
            <a:r>
              <a:rPr lang="fr-FR" sz="3600" dirty="0" smtClean="0">
                <a:latin typeface="Times New Roman" pitchFamily="18" charset="0"/>
                <a:cs typeface="Times New Roman" pitchFamily="18" charset="0"/>
              </a:rPr>
              <a:t>Evidemment, Aleksandrov percevait la crise comme davantage psychologique qu’un crise d’idées, voire « idéologique ». Opposant (comme extrêmes) la topologie ensembliste à la topologie combinatoire, il ne remarque pas l'opposition entre l'idée d'infini actuel et potentiel, essentielle pour les constructivistes, ainsi que l'infini et le fini en général (dans le finitisme).</a:t>
            </a:r>
            <a:endParaRPr lang="fr-FR"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332657"/>
            <a:ext cx="8640960" cy="6186309"/>
          </a:xfrm>
          <a:prstGeom prst="rect">
            <a:avLst/>
          </a:prstGeom>
        </p:spPr>
        <p:txBody>
          <a:bodyPr wrap="square">
            <a:spAutoFit/>
          </a:bodyPr>
          <a:lstStyle/>
          <a:p>
            <a:pPr algn="ctr"/>
            <a:r>
              <a:rPr lang="fr-FR" sz="4400" smtClean="0">
                <a:latin typeface="Times New Roman" pitchFamily="18" charset="0"/>
                <a:cs typeface="Times New Roman" pitchFamily="18" charset="0"/>
              </a:rPr>
              <a:t>Merci pour </a:t>
            </a:r>
            <a:r>
              <a:rPr lang="fr-FR" sz="4400" dirty="0" smtClean="0">
                <a:latin typeface="Times New Roman" pitchFamily="18" charset="0"/>
                <a:cs typeface="Times New Roman" pitchFamily="18" charset="0"/>
              </a:rPr>
              <a:t>votre attention! </a:t>
            </a:r>
          </a:p>
          <a:p>
            <a:pPr algn="ctr"/>
            <a:endParaRPr lang="fr-FR" sz="4400" dirty="0" smtClean="0">
              <a:latin typeface="Times New Roman" pitchFamily="18" charset="0"/>
              <a:cs typeface="Times New Roman" pitchFamily="18" charset="0"/>
            </a:endParaRPr>
          </a:p>
          <a:p>
            <a:pPr algn="ctr"/>
            <a:r>
              <a:rPr lang="fr-FR" sz="4400" dirty="0" smtClean="0">
                <a:latin typeface="Times New Roman" pitchFamily="18" charset="0"/>
                <a:cs typeface="Times New Roman" pitchFamily="18" charset="0"/>
              </a:rPr>
              <a:t>On peut aussi regarder un Appendice sur les Théorèmes topologiques de N.A. </a:t>
            </a:r>
            <a:r>
              <a:rPr lang="fr-FR" sz="4400" dirty="0" err="1" smtClean="0">
                <a:latin typeface="Times New Roman" pitchFamily="18" charset="0"/>
                <a:cs typeface="Times New Roman" pitchFamily="18" charset="0"/>
              </a:rPr>
              <a:t>Shanin</a:t>
            </a:r>
            <a:r>
              <a:rPr lang="fr-FR" sz="4400" dirty="0" smtClean="0">
                <a:latin typeface="Times New Roman" pitchFamily="18" charset="0"/>
                <a:cs typeface="Times New Roman" pitchFamily="18" charset="0"/>
              </a:rPr>
              <a:t>. </a:t>
            </a:r>
          </a:p>
          <a:p>
            <a:pPr algn="ctr"/>
            <a:endParaRPr lang="fr-FR" sz="4400" dirty="0" smtClean="0">
              <a:latin typeface="Times New Roman" pitchFamily="18" charset="0"/>
              <a:cs typeface="Times New Roman" pitchFamily="18" charset="0"/>
            </a:endParaRPr>
          </a:p>
          <a:p>
            <a:pPr algn="ctr"/>
            <a:r>
              <a:rPr lang="fr-FR" sz="4400" dirty="0" smtClean="0">
                <a:latin typeface="Times New Roman" pitchFamily="18" charset="0"/>
                <a:cs typeface="Times New Roman" pitchFamily="18" charset="0"/>
              </a:rPr>
              <a:t>Désolé de ne pas complètement « synchronisé » l’orthographie des noms…</a:t>
            </a:r>
            <a:endParaRPr lang="fr-FR"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476672"/>
            <a:ext cx="8280920" cy="7478970"/>
          </a:xfrm>
          <a:prstGeom prst="rect">
            <a:avLst/>
          </a:prstGeom>
        </p:spPr>
        <p:txBody>
          <a:bodyPr wrap="square">
            <a:spAutoFit/>
          </a:bodyPr>
          <a:lstStyle/>
          <a:p>
            <a:pPr algn="just"/>
            <a:r>
              <a:rPr lang="fr-FR" sz="4000" dirty="0" smtClean="0">
                <a:latin typeface="Times New Roman" pitchFamily="18" charset="0"/>
                <a:cs typeface="Times New Roman" pitchFamily="18" charset="0"/>
              </a:rPr>
              <a:t>	</a:t>
            </a:r>
            <a:r>
              <a:rPr lang="ru-RU" sz="4000" dirty="0" smtClean="0">
                <a:latin typeface="Times New Roman" pitchFamily="18" charset="0"/>
                <a:cs typeface="Times New Roman" pitchFamily="18" charset="0"/>
              </a:rPr>
              <a:t>А.А. Ма</a:t>
            </a:r>
            <a:r>
              <a:rPr lang="fr-FR" sz="4000" dirty="0" err="1" smtClean="0">
                <a:latin typeface="Times New Roman" pitchFamily="18" charset="0"/>
                <a:cs typeface="Times New Roman" pitchFamily="18" charset="0"/>
              </a:rPr>
              <a:t>rkov</a:t>
            </a:r>
            <a:r>
              <a:rPr lang="fr-FR" sz="4000" dirty="0" smtClean="0">
                <a:latin typeface="Times New Roman" pitchFamily="18" charset="0"/>
                <a:cs typeface="Times New Roman" pitchFamily="18" charset="0"/>
              </a:rPr>
              <a:t> tourne vers constructivisme en ~ 1946. </a:t>
            </a:r>
            <a:r>
              <a:rPr lang="fr-FR" sz="4000" dirty="0" err="1" smtClean="0">
                <a:latin typeface="Times New Roman" pitchFamily="18" charset="0"/>
                <a:cs typeface="Times New Roman" pitchFamily="18" charset="0"/>
              </a:rPr>
              <a:t>Shanin</a:t>
            </a:r>
            <a:r>
              <a:rPr lang="fr-FR" sz="4000" dirty="0" smtClean="0">
                <a:latin typeface="Times New Roman" pitchFamily="18" charset="0"/>
                <a:cs typeface="Times New Roman" pitchFamily="18" charset="0"/>
              </a:rPr>
              <a:t> va vite le joindre.</a:t>
            </a:r>
          </a:p>
          <a:p>
            <a:pPr algn="just"/>
            <a:r>
              <a:rPr lang="fr-FR" sz="4000" dirty="0" smtClean="0">
                <a:latin typeface="Times New Roman" pitchFamily="18" charset="0"/>
                <a:cs typeface="Times New Roman" pitchFamily="18" charset="0"/>
              </a:rPr>
              <a:t>	</a:t>
            </a:r>
            <a:r>
              <a:rPr lang="ru-RU" sz="4000" dirty="0" smtClean="0">
                <a:latin typeface="Times New Roman" pitchFamily="18" charset="0"/>
                <a:cs typeface="Times New Roman" pitchFamily="18" charset="0"/>
              </a:rPr>
              <a:t> </a:t>
            </a:r>
            <a:r>
              <a:rPr lang="fr-FR" sz="4000" dirty="0" smtClean="0">
                <a:latin typeface="Times New Roman" pitchFamily="18" charset="0"/>
                <a:cs typeface="Times New Roman" pitchFamily="18" charset="0"/>
              </a:rPr>
              <a:t>Avant ce tournant son intérêt portait essentiellement sur la topologie générale, basée sur la théorie des ensembles classique.  Il a soutenu deux thèses « topologiques »: candidate (~doctorat universitaire), en 1942; doctorat d’Etat, en 1946.</a:t>
            </a:r>
          </a:p>
          <a:p>
            <a:pPr algn="just"/>
            <a:endParaRPr lang="fr-FR" sz="4000" dirty="0" smtClean="0">
              <a:latin typeface="Times New Roman" pitchFamily="18" charset="0"/>
              <a:cs typeface="Times New Roman" pitchFamily="18" charset="0"/>
            </a:endParaRPr>
          </a:p>
          <a:p>
            <a:pPr algn="just"/>
            <a:endParaRPr lang="ru-RU" sz="4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4" y="404664"/>
            <a:ext cx="7776864" cy="4524315"/>
          </a:xfrm>
          <a:prstGeom prst="rect">
            <a:avLst/>
          </a:prstGeom>
        </p:spPr>
        <p:txBody>
          <a:bodyPr wrap="square">
            <a:spAutoFit/>
          </a:bodyPr>
          <a:lstStyle/>
          <a:p>
            <a:pPr algn="just"/>
            <a:r>
              <a:rPr lang="ru-RU" sz="2400" b="1" dirty="0" smtClean="0">
                <a:latin typeface="Times New Roman" pitchFamily="18" charset="0"/>
                <a:cs typeface="Times New Roman" pitchFamily="18" charset="0"/>
              </a:rPr>
              <a:t>1. </a:t>
            </a:r>
            <a:r>
              <a:rPr lang="fr-FR" sz="2400" dirty="0" smtClean="0">
                <a:latin typeface="Times New Roman" pitchFamily="18" charset="0"/>
                <a:cs typeface="Times New Roman" pitchFamily="18" charset="0"/>
              </a:rPr>
              <a:t>S</a:t>
            </a:r>
            <a:r>
              <a:rPr lang="ru-RU" sz="2400" dirty="0" smtClean="0">
                <a:latin typeface="Times New Roman" pitchFamily="18" charset="0"/>
                <a:cs typeface="Times New Roman" pitchFamily="18" charset="0"/>
              </a:rPr>
              <a:t>. </a:t>
            </a:r>
            <a:r>
              <a:rPr lang="fr-FR" sz="2400" dirty="0" err="1" smtClean="0">
                <a:latin typeface="Times New Roman" pitchFamily="18" charset="0"/>
                <a:cs typeface="Times New Roman" pitchFamily="18" charset="0"/>
              </a:rPr>
              <a:t>Yu</a:t>
            </a:r>
            <a:r>
              <a:rPr lang="ru-RU" sz="2400" dirty="0" smtClean="0">
                <a:latin typeface="Times New Roman" pitchFamily="18" charset="0"/>
                <a:cs typeface="Times New Roman" pitchFamily="18" charset="0"/>
              </a:rPr>
              <a:t>. </a:t>
            </a:r>
            <a:r>
              <a:rPr lang="fr-FR" sz="2400" dirty="0" err="1" smtClean="0">
                <a:latin typeface="Times New Roman" pitchFamily="18" charset="0"/>
                <a:cs typeface="Times New Roman" pitchFamily="18" charset="0"/>
              </a:rPr>
              <a:t>Maslov</a:t>
            </a:r>
            <a:r>
              <a:rPr lang="ru-RU" sz="2400" dirty="0" smtClean="0">
                <a:latin typeface="Times New Roman" pitchFamily="18" charset="0"/>
                <a:cs typeface="Times New Roman" pitchFamily="18" charset="0"/>
              </a:rPr>
              <a:t>, </a:t>
            </a:r>
            <a:r>
              <a:rPr lang="fr-FR" sz="2400" dirty="0" err="1" smtClean="0">
                <a:latin typeface="Times New Roman" pitchFamily="18" charset="0"/>
                <a:cs typeface="Times New Roman" pitchFamily="18" charset="0"/>
              </a:rPr>
              <a:t>Yu</a:t>
            </a:r>
            <a:r>
              <a:rPr lang="ru-RU" sz="2400"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rPr>
              <a:t>V</a:t>
            </a:r>
            <a:r>
              <a:rPr lang="ru-RU" sz="2400" dirty="0" smtClean="0">
                <a:latin typeface="Times New Roman" pitchFamily="18" charset="0"/>
                <a:cs typeface="Times New Roman" pitchFamily="18" charset="0"/>
              </a:rPr>
              <a:t>. </a:t>
            </a:r>
            <a:r>
              <a:rPr lang="fr-FR" sz="2400" dirty="0" err="1" smtClean="0">
                <a:latin typeface="Times New Roman" pitchFamily="18" charset="0"/>
                <a:cs typeface="Times New Roman" pitchFamily="18" charset="0"/>
              </a:rPr>
              <a:t>Matiyasevich</a:t>
            </a:r>
            <a:r>
              <a:rPr lang="ru-RU" sz="2400"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rPr>
              <a:t/>
            </a:r>
            <a:br>
              <a:rPr lang="fr-FR" sz="2400" dirty="0" smtClean="0">
                <a:latin typeface="Times New Roman" pitchFamily="18" charset="0"/>
                <a:cs typeface="Times New Roman" pitchFamily="18" charset="0"/>
              </a:rPr>
            </a:br>
            <a:r>
              <a:rPr lang="fr-FR" sz="2400" dirty="0" smtClean="0">
                <a:latin typeface="Times New Roman" pitchFamily="18" charset="0"/>
                <a:cs typeface="Times New Roman" pitchFamily="18" charset="0"/>
              </a:rPr>
              <a:t>G</a:t>
            </a:r>
            <a:r>
              <a:rPr lang="ru-RU" sz="2400" dirty="0" smtClean="0">
                <a:latin typeface="Times New Roman" pitchFamily="18" charset="0"/>
                <a:cs typeface="Times New Roman" pitchFamily="18" charset="0"/>
              </a:rPr>
              <a:t>. Е. </a:t>
            </a:r>
            <a:r>
              <a:rPr lang="fr-FR" sz="2400" dirty="0" err="1" smtClean="0">
                <a:latin typeface="Times New Roman" pitchFamily="18" charset="0"/>
                <a:cs typeface="Times New Roman" pitchFamily="18" charset="0"/>
              </a:rPr>
              <a:t>Mints</a:t>
            </a:r>
            <a:r>
              <a:rPr lang="ru-RU" sz="2400"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rPr>
              <a:t>V</a:t>
            </a:r>
            <a:r>
              <a:rPr lang="ru-RU" sz="2400"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rPr>
              <a:t>P</a:t>
            </a:r>
            <a:r>
              <a:rPr lang="ru-RU" sz="2400" dirty="0" smtClean="0">
                <a:latin typeface="Times New Roman" pitchFamily="18" charset="0"/>
                <a:cs typeface="Times New Roman" pitchFamily="18" charset="0"/>
              </a:rPr>
              <a:t>. О</a:t>
            </a:r>
            <a:r>
              <a:rPr lang="fr-FR" sz="2400" dirty="0" err="1" smtClean="0">
                <a:latin typeface="Times New Roman" pitchFamily="18" charset="0"/>
                <a:cs typeface="Times New Roman" pitchFamily="18" charset="0"/>
              </a:rPr>
              <a:t>revkov</a:t>
            </a:r>
            <a:r>
              <a:rPr lang="ru-RU" sz="2400" dirty="0" smtClean="0">
                <a:latin typeface="Times New Roman" pitchFamily="18" charset="0"/>
                <a:cs typeface="Times New Roman" pitchFamily="18" charset="0"/>
              </a:rPr>
              <a:t>, А. О. </a:t>
            </a:r>
            <a:r>
              <a:rPr lang="fr-FR" sz="2400" dirty="0" err="1" smtClean="0">
                <a:latin typeface="Times New Roman" pitchFamily="18" charset="0"/>
                <a:cs typeface="Times New Roman" pitchFamily="18" charset="0"/>
              </a:rPr>
              <a:t>Slissenko</a:t>
            </a:r>
            <a:r>
              <a:rPr lang="ru-RU" sz="2400" dirty="0" smtClean="0">
                <a:latin typeface="Times New Roman" pitchFamily="18" charset="0"/>
                <a:cs typeface="Times New Roman" pitchFamily="18" charset="0"/>
              </a:rPr>
              <a:t>, </a:t>
            </a:r>
            <a:r>
              <a:rPr lang="fr-FR" sz="2400" dirty="0" err="1" smtClean="0">
                <a:latin typeface="Times New Roman" pitchFamily="18" charset="0"/>
                <a:cs typeface="Times New Roman" pitchFamily="18" charset="0"/>
              </a:rPr>
              <a:t>Nikolay</a:t>
            </a:r>
            <a:r>
              <a:rPr lang="ru-RU" sz="2400" dirty="0" smtClean="0">
                <a:latin typeface="Times New Roman" pitchFamily="18" charset="0"/>
                <a:cs typeface="Times New Roman" pitchFamily="18" charset="0"/>
              </a:rPr>
              <a:t> </a:t>
            </a:r>
            <a:r>
              <a:rPr lang="fr-FR" sz="2400" dirty="0" err="1" smtClean="0">
                <a:latin typeface="Times New Roman" pitchFamily="18" charset="0"/>
                <a:cs typeface="Times New Roman" pitchFamily="18" charset="0"/>
              </a:rPr>
              <a:t>Alexandrovitch</a:t>
            </a:r>
            <a:r>
              <a:rPr lang="ru-RU" sz="2400" dirty="0" smtClean="0">
                <a:latin typeface="Times New Roman" pitchFamily="18" charset="0"/>
                <a:cs typeface="Times New Roman" pitchFamily="18" charset="0"/>
              </a:rPr>
              <a:t> </a:t>
            </a:r>
            <a:r>
              <a:rPr lang="fr-FR" sz="2400" dirty="0" err="1" smtClean="0">
                <a:latin typeface="Times New Roman" pitchFamily="18" charset="0"/>
                <a:cs typeface="Times New Roman" pitchFamily="18" charset="0"/>
              </a:rPr>
              <a:t>Shanin</a:t>
            </a:r>
            <a:r>
              <a:rPr lang="ru-RU" sz="2400"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rPr>
              <a:t>to </a:t>
            </a:r>
            <a:r>
              <a:rPr lang="fr-FR" sz="2400" dirty="0" err="1" smtClean="0">
                <a:latin typeface="Times New Roman" pitchFamily="18" charset="0"/>
                <a:cs typeface="Times New Roman" pitchFamily="18" charset="0"/>
              </a:rPr>
              <a:t>his</a:t>
            </a:r>
            <a:r>
              <a:rPr lang="fr-FR" sz="2400" dirty="0" smtClean="0">
                <a:latin typeface="Times New Roman" pitchFamily="18" charset="0"/>
                <a:cs typeface="Times New Roman" pitchFamily="18" charset="0"/>
              </a:rPr>
              <a:t> 60th </a:t>
            </a:r>
            <a:r>
              <a:rPr lang="fr-FR" sz="2400" dirty="0" err="1" smtClean="0">
                <a:latin typeface="Times New Roman" pitchFamily="18" charset="0"/>
                <a:cs typeface="Times New Roman" pitchFamily="18" charset="0"/>
              </a:rPr>
              <a:t>birthday</a:t>
            </a:r>
            <a:r>
              <a:rPr lang="ru-RU" sz="2400" dirty="0" smtClean="0">
                <a:latin typeface="Times New Roman" pitchFamily="18" charset="0"/>
                <a:cs typeface="Times New Roman" pitchFamily="18" charset="0"/>
              </a:rPr>
              <a:t>),</a:t>
            </a:r>
            <a:r>
              <a:rPr lang="fr-FR"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Russian Mathematical Surveys, Volume 35, Number 2, </a:t>
            </a:r>
            <a:r>
              <a:rPr lang="ru-RU" sz="2400" dirty="0" smtClean="0">
                <a:latin typeface="Times New Roman" pitchFamily="18" charset="0"/>
                <a:cs typeface="Times New Roman" pitchFamily="18" charset="0"/>
              </a:rPr>
              <a:t> 241–245</a:t>
            </a:r>
            <a:r>
              <a:rPr lang="fr-FR" sz="2400" dirty="0" smtClean="0">
                <a:latin typeface="Times New Roman" pitchFamily="18" charset="0"/>
                <a:cs typeface="Times New Roman" pitchFamily="18" charset="0"/>
              </a:rPr>
              <a:t>, 1980.</a:t>
            </a:r>
            <a:endParaRPr lang="ru-RU" sz="2400" u="sng" dirty="0" smtClean="0">
              <a:latin typeface="Times New Roman" pitchFamily="18" charset="0"/>
              <a:cs typeface="Times New Roman" pitchFamily="18" charset="0"/>
            </a:endParaRPr>
          </a:p>
          <a:p>
            <a:r>
              <a:rPr lang="ru-RU" sz="2400" b="1" dirty="0" smtClean="0">
                <a:latin typeface="Times New Roman" pitchFamily="18" charset="0"/>
                <a:cs typeface="Times New Roman" pitchFamily="18" charset="0"/>
              </a:rPr>
              <a:t>2. </a:t>
            </a:r>
            <a:r>
              <a:rPr lang="en-US" sz="2400" dirty="0" smtClean="0">
                <a:latin typeface="Times New Roman" pitchFamily="18" charset="0"/>
                <a:cs typeface="Times New Roman" pitchFamily="18" charset="0"/>
              </a:rPr>
              <a:t>P.S. </a:t>
            </a:r>
            <a:r>
              <a:rPr lang="en-US" sz="2400" dirty="0" err="1" smtClean="0">
                <a:latin typeface="Times New Roman" pitchFamily="18" charset="0"/>
                <a:cs typeface="Times New Roman" pitchFamily="18" charset="0"/>
              </a:rPr>
              <a:t>Aleksandrov</a:t>
            </a:r>
            <a:r>
              <a:rPr lang="en-US" sz="2400" dirty="0" smtClean="0">
                <a:latin typeface="Times New Roman" pitchFamily="18" charset="0"/>
                <a:cs typeface="Times New Roman" pitchFamily="18" charset="0"/>
              </a:rPr>
              <a:t>. Pages from an Autobiography. Russian Mathematical Surveys, Volume 34, Number 6, 1979.</a:t>
            </a:r>
          </a:p>
          <a:p>
            <a:pPr algn="just"/>
            <a:r>
              <a:rPr lang="ru-RU" sz="2400" b="1" dirty="0" smtClean="0">
                <a:latin typeface="Times New Roman" pitchFamily="18" charset="0"/>
                <a:cs typeface="Times New Roman" pitchFamily="18" charset="0"/>
              </a:rPr>
              <a:t>3. </a:t>
            </a:r>
            <a:r>
              <a:rPr lang="fr-FR" sz="2400" dirty="0" err="1" smtClean="0">
                <a:latin typeface="Times New Roman" pitchFamily="18" charset="0"/>
                <a:cs typeface="Times New Roman" pitchFamily="18" charset="0"/>
              </a:rPr>
              <a:t>Nikolay</a:t>
            </a:r>
            <a:r>
              <a:rPr lang="ru-RU" sz="2400" dirty="0" smtClean="0">
                <a:latin typeface="Times New Roman" pitchFamily="18" charset="0"/>
                <a:cs typeface="Times New Roman" pitchFamily="18" charset="0"/>
              </a:rPr>
              <a:t> </a:t>
            </a:r>
            <a:r>
              <a:rPr lang="fr-FR" sz="2400" dirty="0" err="1" smtClean="0">
                <a:latin typeface="Times New Roman" pitchFamily="18" charset="0"/>
                <a:cs typeface="Times New Roman" pitchFamily="18" charset="0"/>
              </a:rPr>
              <a:t>Alexandrovitch</a:t>
            </a:r>
            <a:r>
              <a:rPr lang="ru-RU" sz="2400" dirty="0" smtClean="0">
                <a:latin typeface="Times New Roman" pitchFamily="18" charset="0"/>
                <a:cs typeface="Times New Roman" pitchFamily="18" charset="0"/>
              </a:rPr>
              <a:t> </a:t>
            </a:r>
            <a:r>
              <a:rPr lang="fr-FR" sz="2400" dirty="0" err="1" smtClean="0">
                <a:latin typeface="Times New Roman" pitchFamily="18" charset="0"/>
                <a:cs typeface="Times New Roman" pitchFamily="18" charset="0"/>
              </a:rPr>
              <a:t>Shanin</a:t>
            </a:r>
            <a:r>
              <a:rPr lang="ru-RU" sz="2400" dirty="0" smtClean="0">
                <a:latin typeface="Times New Roman" pitchFamily="18" charset="0"/>
                <a:cs typeface="Times New Roman" pitchFamily="18" charset="0"/>
              </a:rPr>
              <a:t>. (</a:t>
            </a:r>
            <a:r>
              <a:rPr lang="fr-FR" sz="2400" dirty="0" err="1" smtClean="0">
                <a:latin typeface="Times New Roman" pitchFamily="18" charset="0"/>
                <a:cs typeface="Times New Roman" pitchFamily="18" charset="0"/>
              </a:rPr>
              <a:t>Obituary</a:t>
            </a:r>
            <a:r>
              <a:rPr lang="ru-RU"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Russian Mathematical Surveys, Volume 68, Number 4, </a:t>
            </a:r>
            <a:r>
              <a:rPr lang="ru-RU" sz="2400" dirty="0" smtClean="0">
                <a:latin typeface="Times New Roman" pitchFamily="18" charset="0"/>
                <a:cs typeface="Times New Roman" pitchFamily="18" charset="0"/>
              </a:rPr>
              <a:t> 2013</a:t>
            </a:r>
            <a:endParaRPr lang="fr-FR" sz="2400" dirty="0" smtClean="0">
              <a:latin typeface="Times New Roman" pitchFamily="18" charset="0"/>
              <a:cs typeface="Times New Roman" pitchFamily="18" charset="0"/>
            </a:endParaRPr>
          </a:p>
          <a:p>
            <a:pPr algn="just"/>
            <a:r>
              <a:rPr lang="fr-FR" sz="2400" dirty="0" smtClean="0">
                <a:latin typeface="Times New Roman" pitchFamily="18" charset="0"/>
                <a:cs typeface="Times New Roman" pitchFamily="18" charset="0"/>
              </a:rPr>
              <a:t>4. </a:t>
            </a:r>
            <a:r>
              <a:rPr lang="en-US" sz="2400" dirty="0" smtClean="0">
                <a:latin typeface="Times New Roman" pitchFamily="18" charset="0"/>
                <a:cs typeface="Times New Roman" pitchFamily="18" charset="0"/>
              </a:rPr>
              <a:t>V.A. </a:t>
            </a:r>
            <a:r>
              <a:rPr lang="en-US" sz="2400" dirty="0" err="1" smtClean="0">
                <a:latin typeface="Times New Roman" pitchFamily="18" charset="0"/>
                <a:cs typeface="Times New Roman" pitchFamily="18" charset="0"/>
              </a:rPr>
              <a:t>Lifshits</a:t>
            </a:r>
            <a:r>
              <a:rPr lang="en-US" sz="2400" dirty="0" smtClean="0">
                <a:latin typeface="Times New Roman" pitchFamily="18" charset="0"/>
                <a:cs typeface="Times New Roman" pitchFamily="18" charset="0"/>
              </a:rPr>
              <a:t>, V.P. </a:t>
            </a:r>
            <a:r>
              <a:rPr lang="en-US" sz="2400" dirty="0" err="1" smtClean="0">
                <a:latin typeface="Times New Roman" pitchFamily="18" charset="0"/>
                <a:cs typeface="Times New Roman" pitchFamily="18" charset="0"/>
              </a:rPr>
              <a:t>Chernov</a:t>
            </a:r>
            <a:r>
              <a:rPr lang="en-US" sz="2400" dirty="0" smtClean="0">
                <a:latin typeface="Times New Roman" pitchFamily="18" charset="0"/>
                <a:cs typeface="Times New Roman" pitchFamily="18" charset="0"/>
              </a:rPr>
              <a:t>, ``A non-compact closed sphere in a constructive compact metric space''. Journal of Soviet Mathematics, 1976, 6(4), p.390 - 394.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0"/>
            <a:ext cx="8820472" cy="6124754"/>
          </a:xfrm>
          <a:prstGeom prst="rect">
            <a:avLst/>
          </a:prstGeom>
        </p:spPr>
        <p:txBody>
          <a:bodyPr wrap="square">
            <a:spAutoFit/>
          </a:bodyPr>
          <a:lstStyle/>
          <a:p>
            <a:r>
              <a:rPr lang="fr-FR" sz="3600" dirty="0" smtClean="0">
                <a:latin typeface="Times New Roman" pitchFamily="18" charset="0"/>
                <a:cs typeface="Times New Roman" pitchFamily="18" charset="0"/>
              </a:rPr>
              <a:t>	</a:t>
            </a:r>
            <a:r>
              <a:rPr lang="fr-FR" sz="3200" dirty="0" smtClean="0">
                <a:latin typeface="Times New Roman" pitchFamily="18" charset="0"/>
                <a:cs typeface="Times New Roman" pitchFamily="18" charset="0"/>
              </a:rPr>
              <a:t>On note en</a:t>
            </a:r>
            <a:r>
              <a:rPr lang="ru-RU" sz="3200" dirty="0" smtClean="0">
                <a:latin typeface="Times New Roman" pitchFamily="18" charset="0"/>
                <a:cs typeface="Times New Roman" pitchFamily="18" charset="0"/>
              </a:rPr>
              <a:t> </a:t>
            </a:r>
            <a:r>
              <a:rPr lang="fr-FR" sz="3200" dirty="0" smtClean="0">
                <a:latin typeface="Times New Roman" pitchFamily="18" charset="0"/>
                <a:cs typeface="Times New Roman" pitchFamily="18" charset="0"/>
              </a:rPr>
              <a:t>[1]: </a:t>
            </a:r>
            <a:r>
              <a:rPr lang="ru-RU" sz="3200" dirty="0" smtClean="0">
                <a:latin typeface="Times New Roman" pitchFamily="18" charset="0"/>
                <a:cs typeface="Times New Roman" pitchFamily="18" charset="0"/>
              </a:rPr>
              <a:t>«</a:t>
            </a:r>
            <a:r>
              <a:rPr lang="fr-FR" sz="3200" dirty="0" smtClean="0">
                <a:latin typeface="Times New Roman" pitchFamily="18" charset="0"/>
                <a:cs typeface="Times New Roman" pitchFamily="18" charset="0"/>
              </a:rPr>
              <a:t>Les travaux topologiques de N.A. </a:t>
            </a:r>
            <a:r>
              <a:rPr lang="fr-FR" sz="3200" dirty="0" err="1" smtClean="0">
                <a:latin typeface="Times New Roman" pitchFamily="18" charset="0"/>
                <a:cs typeface="Times New Roman" pitchFamily="18" charset="0"/>
              </a:rPr>
              <a:t>Shanin</a:t>
            </a:r>
            <a:r>
              <a:rPr lang="fr-FR" sz="3200" dirty="0" smtClean="0">
                <a:latin typeface="Times New Roman" pitchFamily="18" charset="0"/>
                <a:cs typeface="Times New Roman" pitchFamily="18" charset="0"/>
              </a:rPr>
              <a:t> n’ont pas perdu leur signification même aujourd’hui » (On les cite dans les « </a:t>
            </a:r>
            <a:r>
              <a:rPr lang="fr-FR" sz="3200" dirty="0" err="1" smtClean="0">
                <a:latin typeface="Times New Roman" pitchFamily="18" charset="0"/>
                <a:cs typeface="Times New Roman" pitchFamily="18" charset="0"/>
              </a:rPr>
              <a:t>suveys</a:t>
            </a:r>
            <a:r>
              <a:rPr lang="fr-FR" sz="3200" dirty="0" smtClean="0">
                <a:latin typeface="Times New Roman" pitchFamily="18" charset="0"/>
                <a:cs typeface="Times New Roman" pitchFamily="18" charset="0"/>
              </a:rPr>
              <a:t> » sur la topologie générale et les manuels). </a:t>
            </a:r>
          </a:p>
          <a:p>
            <a:pPr algn="just"/>
            <a:r>
              <a:rPr lang="fr-FR" sz="3200" dirty="0" smtClean="0">
                <a:latin typeface="Times New Roman" pitchFamily="18" charset="0"/>
                <a:cs typeface="Times New Roman" pitchFamily="18" charset="0"/>
              </a:rPr>
              <a:t>	Je vais parler de lettres écrites par deux mathématiciens importants, A.A. Markov et </a:t>
            </a:r>
            <a:r>
              <a:rPr lang="fr-FR" sz="3200" dirty="0" err="1" smtClean="0">
                <a:latin typeface="Times New Roman" pitchFamily="18" charset="0"/>
                <a:cs typeface="Times New Roman" pitchFamily="18" charset="0"/>
              </a:rPr>
              <a:t>topologiste</a:t>
            </a:r>
            <a:r>
              <a:rPr lang="fr-FR" sz="3200" dirty="0" smtClean="0">
                <a:latin typeface="Times New Roman" pitchFamily="18" charset="0"/>
                <a:cs typeface="Times New Roman" pitchFamily="18" charset="0"/>
              </a:rPr>
              <a:t> P.S. </a:t>
            </a:r>
            <a:r>
              <a:rPr lang="fr-FR" sz="3200" dirty="0" err="1" smtClean="0">
                <a:latin typeface="Times New Roman" pitchFamily="18" charset="0"/>
                <a:cs typeface="Times New Roman" pitchFamily="18" charset="0"/>
              </a:rPr>
              <a:t>Alexandroff</a:t>
            </a:r>
            <a:r>
              <a:rPr lang="fr-FR" sz="3200" dirty="0" smtClean="0">
                <a:latin typeface="Times New Roman" pitchFamily="18" charset="0"/>
                <a:cs typeface="Times New Roman" pitchFamily="18" charset="0"/>
              </a:rPr>
              <a:t>**, à N.A. </a:t>
            </a:r>
            <a:r>
              <a:rPr lang="fr-FR" sz="3200" dirty="0" err="1" smtClean="0">
                <a:latin typeface="Times New Roman" pitchFamily="18" charset="0"/>
                <a:cs typeface="Times New Roman" pitchFamily="18" charset="0"/>
              </a:rPr>
              <a:t>Shanin</a:t>
            </a:r>
            <a:r>
              <a:rPr lang="fr-FR" sz="3200" dirty="0" smtClean="0">
                <a:latin typeface="Times New Roman" pitchFamily="18" charset="0"/>
                <a:cs typeface="Times New Roman" pitchFamily="18" charset="0"/>
              </a:rPr>
              <a:t> en cette période (1941-47)</a:t>
            </a:r>
            <a:r>
              <a:rPr lang="ru-RU" sz="3200" dirty="0" smtClean="0">
                <a:latin typeface="Times New Roman" pitchFamily="18" charset="0"/>
                <a:cs typeface="Times New Roman" pitchFamily="18" charset="0"/>
              </a:rPr>
              <a:t>.</a:t>
            </a:r>
          </a:p>
          <a:p>
            <a:pPr algn="just"/>
            <a:r>
              <a:rPr lang="ru-RU" sz="3200" dirty="0" smtClean="0">
                <a:latin typeface="Times New Roman" pitchFamily="18" charset="0"/>
                <a:cs typeface="Times New Roman" pitchFamily="18" charset="0"/>
              </a:rPr>
              <a:t>	</a:t>
            </a:r>
            <a:r>
              <a:rPr lang="fr-FR" sz="3200" dirty="0" smtClean="0">
                <a:latin typeface="Times New Roman" pitchFamily="18" charset="0"/>
                <a:cs typeface="Times New Roman" pitchFamily="18" charset="0"/>
              </a:rPr>
              <a:t>Les lettres sont préservées dans l’archive familial de N.A. </a:t>
            </a:r>
            <a:r>
              <a:rPr lang="fr-FR" sz="3200" dirty="0" err="1" smtClean="0">
                <a:latin typeface="Times New Roman" pitchFamily="18" charset="0"/>
                <a:cs typeface="Times New Roman" pitchFamily="18" charset="0"/>
              </a:rPr>
              <a:t>Shanin</a:t>
            </a:r>
            <a:r>
              <a:rPr lang="ru-RU" sz="3200" dirty="0" smtClean="0">
                <a:latin typeface="Times New Roman" pitchFamily="18" charset="0"/>
                <a:cs typeface="Times New Roman" pitchFamily="18" charset="0"/>
              </a:rPr>
              <a:t>. </a:t>
            </a:r>
            <a:r>
              <a:rPr lang="fr-FR" sz="3200" dirty="0" smtClean="0">
                <a:latin typeface="Times New Roman" pitchFamily="18" charset="0"/>
                <a:cs typeface="Times New Roman" pitchFamily="18" charset="0"/>
              </a:rPr>
              <a:t> Ma reconnaissance sincère à veuve de N.A. </a:t>
            </a:r>
            <a:r>
              <a:rPr lang="fr-FR" sz="3200" dirty="0" err="1" smtClean="0">
                <a:latin typeface="Times New Roman" pitchFamily="18" charset="0"/>
                <a:cs typeface="Times New Roman" pitchFamily="18" charset="0"/>
              </a:rPr>
              <a:t>Shanin</a:t>
            </a:r>
            <a:r>
              <a:rPr lang="fr-FR" sz="3200" dirty="0" smtClean="0">
                <a:latin typeface="Times New Roman" pitchFamily="18" charset="0"/>
                <a:cs typeface="Times New Roman" pitchFamily="18" charset="0"/>
              </a:rPr>
              <a:t>, L.A. </a:t>
            </a:r>
            <a:r>
              <a:rPr lang="fr-FR" sz="3200" dirty="0" err="1" smtClean="0">
                <a:latin typeface="Times New Roman" pitchFamily="18" charset="0"/>
                <a:cs typeface="Times New Roman" pitchFamily="18" charset="0"/>
              </a:rPr>
              <a:t>Sarotchinskaya</a:t>
            </a:r>
            <a:r>
              <a:rPr lang="ru-RU" sz="3200" dirty="0" smtClean="0">
                <a:latin typeface="Times New Roman" pitchFamily="18" charset="0"/>
                <a:cs typeface="Times New Roman" pitchFamily="18" charset="0"/>
              </a:rPr>
              <a:t>.</a:t>
            </a:r>
          </a:p>
          <a:p>
            <a:pPr algn="just"/>
            <a:r>
              <a:rPr lang="ru-RU" sz="3600" dirty="0" smtClean="0">
                <a:latin typeface="Times New Roman" pitchFamily="18" charset="0"/>
                <a:cs typeface="Times New Roman" pitchFamily="18" charset="0"/>
              </a:rPr>
              <a:t>		</a:t>
            </a:r>
            <a:endParaRPr lang="fr-FR" sz="36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361552" y="837127"/>
            <a:ext cx="8420895"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P.S.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Alexandrov</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or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Alexandroff</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(1896-1982). </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 </a:t>
            </a:r>
            <a:r>
              <a:rPr kumimoji="0" lang="fr-FR"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student</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of N.N. Luzin, one of the </a:t>
            </a:r>
            <a:r>
              <a:rPr kumimoji="0" lang="fr-FR"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founders</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of</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Soviet school of</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general</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a:t>
            </a:r>
            <a:r>
              <a:rPr kumimoji="0" lang="fr-FR"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later</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algebraic</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topology</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a:t>
            </a:r>
            <a:r>
              <a:rPr kumimoji="0" lang="fr-FR"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he</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book:</a:t>
            </a:r>
            <a:r>
              <a:rPr kumimoji="0" lang="fr-FR" sz="24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P.S. Alexandrov, P.S. </a:t>
            </a:r>
            <a:r>
              <a:rPr kumimoji="0" lang="fr-FR"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Uryson</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Memoir</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on compact </a:t>
            </a:r>
            <a:r>
              <a:rPr kumimoji="0" lang="fr-FR"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topological</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spaces</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is</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considered</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to </a:t>
            </a:r>
            <a:r>
              <a:rPr kumimoji="0" lang="fr-FR"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be</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 </a:t>
            </a:r>
            <a:r>
              <a:rPr kumimoji="0" lang="fr-FR"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classical</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monograph</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on the </a:t>
            </a:r>
            <a:r>
              <a:rPr kumimoji="0" lang="fr-FR"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foundations</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of </a:t>
            </a:r>
            <a:r>
              <a:rPr kumimoji="0" lang="fr-FR"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general</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topology</a:t>
            </a:r>
            <a:r>
              <a:rPr lang="fr-FR" sz="2400" dirty="0" smtClean="0">
                <a:latin typeface="Times New Roman" pitchFamily="18" charset="0"/>
                <a:ea typeface="Calibri" pitchFamily="34" charset="0"/>
                <a:cs typeface="Times New Roman" pitchFamily="18" charset="0"/>
              </a:rPr>
              <a:t> </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and the </a:t>
            </a:r>
            <a:r>
              <a:rPr kumimoji="0" lang="fr-FR"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theory</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of compact </a:t>
            </a:r>
            <a:r>
              <a:rPr kumimoji="0" lang="fr-FR"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topological</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spaces</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(first </a:t>
            </a:r>
            <a:r>
              <a:rPr kumimoji="0" lang="fr-FR"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published</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 French in 1929).</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 correspondent member of the Soviet Academy of Sciences</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(1929),</a:t>
            </a:r>
            <a:r>
              <a:rPr kumimoji="0" lang="fr-FR" sz="24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and </a:t>
            </a:r>
            <a:r>
              <a:rPr kumimoji="0" lang="fr-FR"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academician</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(1953). A </a:t>
            </a:r>
            <a:r>
              <a:rPr kumimoji="0" lang="fr-FR"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laureate</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of the </a:t>
            </a:r>
            <a:r>
              <a:rPr kumimoji="0" lang="fr-FR"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Stalin</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Prize</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(1942). Until the beginning of 1930es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Alexandrov</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often visited Western Europe and USA</a:t>
            </a:r>
            <a:r>
              <a:rPr kumimoji="0" lang="en-US" sz="24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made contacts with D. Hilbert, E.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Noeter</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L.E.J.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Brouwer</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other prominent mathematicians. His collaboration and friendship with </a:t>
            </a:r>
            <a:r>
              <a:rPr kumimoji="0" lang="en-US" sz="24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Hopf</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lasted many years. The book : P.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Alexadroff</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H.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Hopf</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Topologie</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 Springer, 1935, remains widely known. (By the way, the book was dedicated to </a:t>
            </a:r>
            <a:r>
              <a:rPr kumimoji="0" lang="en-US" sz="24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L.E.J.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Brouwer</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whose views greatly influenced Russian constructivism.)</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11188" y="765175"/>
            <a:ext cx="7705725" cy="6186309"/>
          </a:xfrm>
          <a:prstGeom prst="rect">
            <a:avLst/>
          </a:prstGeom>
          <a:noFill/>
          <a:ln w="9525">
            <a:noFill/>
            <a:miter lim="800000"/>
            <a:headEnd/>
            <a:tailEnd/>
          </a:ln>
        </p:spPr>
        <p:txBody>
          <a:bodyPr>
            <a:spAutoFit/>
          </a:bodyPr>
          <a:lstStyle/>
          <a:p>
            <a:pPr algn="just"/>
            <a:r>
              <a:rPr lang="fr-FR" sz="3600" b="1" dirty="0" smtClean="0">
                <a:latin typeface="Times New Roman" pitchFamily="18" charset="0"/>
                <a:cs typeface="Times New Roman" pitchFamily="18" charset="0"/>
              </a:rPr>
              <a:t>	Remarque</a:t>
            </a:r>
            <a:r>
              <a:rPr lang="ru-RU" sz="3600" b="1" dirty="0" smtClean="0">
                <a:latin typeface="Times New Roman" pitchFamily="18" charset="0"/>
                <a:cs typeface="Times New Roman" pitchFamily="18" charset="0"/>
              </a:rPr>
              <a:t>.</a:t>
            </a:r>
            <a:r>
              <a:rPr lang="fr-FR" sz="3600" b="1" dirty="0" smtClean="0">
                <a:latin typeface="Times New Roman" pitchFamily="18" charset="0"/>
                <a:cs typeface="Times New Roman" pitchFamily="18" charset="0"/>
              </a:rPr>
              <a:t> </a:t>
            </a:r>
            <a:r>
              <a:rPr lang="fr-FR" sz="3600" dirty="0" smtClean="0">
                <a:latin typeface="Times New Roman" pitchFamily="18" charset="0"/>
                <a:cs typeface="Times New Roman" pitchFamily="18" charset="0"/>
              </a:rPr>
              <a:t>On peut discerner parfois dans ces lettres certains tensions psychologiques profondes. </a:t>
            </a:r>
          </a:p>
          <a:p>
            <a:pPr algn="just"/>
            <a:r>
              <a:rPr lang="fr-FR" sz="3600" dirty="0" smtClean="0">
                <a:latin typeface="Times New Roman" pitchFamily="18" charset="0"/>
                <a:cs typeface="Times New Roman" pitchFamily="18" charset="0"/>
              </a:rPr>
              <a:t>	Par exemple, on voit d’une coté grand </a:t>
            </a:r>
            <a:r>
              <a:rPr lang="fr-FR" sz="3600" dirty="0" err="1" smtClean="0">
                <a:latin typeface="Times New Roman" pitchFamily="18" charset="0"/>
                <a:cs typeface="Times New Roman" pitchFamily="18" charset="0"/>
              </a:rPr>
              <a:t>interet</a:t>
            </a:r>
            <a:r>
              <a:rPr lang="fr-FR" sz="3600" dirty="0" smtClean="0">
                <a:latin typeface="Times New Roman" pitchFamily="18" charset="0"/>
                <a:cs typeface="Times New Roman" pitchFamily="18" charset="0"/>
              </a:rPr>
              <a:t> d’</a:t>
            </a:r>
            <a:r>
              <a:rPr lang="fr-FR" sz="3600" dirty="0" err="1" smtClean="0">
                <a:latin typeface="Times New Roman" pitchFamily="18" charset="0"/>
                <a:cs typeface="Times New Roman" pitchFamily="18" charset="0"/>
              </a:rPr>
              <a:t>Alexandroff</a:t>
            </a:r>
            <a:r>
              <a:rPr lang="fr-FR" sz="3600" dirty="0" smtClean="0">
                <a:latin typeface="Times New Roman" pitchFamily="18" charset="0"/>
                <a:cs typeface="Times New Roman" pitchFamily="18" charset="0"/>
              </a:rPr>
              <a:t> envers des travaux topologiques de </a:t>
            </a:r>
            <a:r>
              <a:rPr lang="fr-FR" sz="3600" dirty="0" err="1" smtClean="0">
                <a:latin typeface="Times New Roman" pitchFamily="18" charset="0"/>
                <a:cs typeface="Times New Roman" pitchFamily="18" charset="0"/>
              </a:rPr>
              <a:t>Shanin</a:t>
            </a:r>
            <a:r>
              <a:rPr lang="fr-FR" sz="3600" dirty="0" smtClean="0">
                <a:latin typeface="Times New Roman" pitchFamily="18" charset="0"/>
                <a:cs typeface="Times New Roman" pitchFamily="18" charset="0"/>
              </a:rPr>
              <a:t>. De l’autre coté, il restait « </a:t>
            </a:r>
            <a:r>
              <a:rPr lang="fr-FR" sz="3600" dirty="0" err="1" smtClean="0">
                <a:latin typeface="Times New Roman" pitchFamily="18" charset="0"/>
                <a:cs typeface="Times New Roman" pitchFamily="18" charset="0"/>
              </a:rPr>
              <a:t>topologiste</a:t>
            </a:r>
            <a:r>
              <a:rPr lang="fr-FR" sz="3600" dirty="0" smtClean="0">
                <a:latin typeface="Times New Roman" pitchFamily="18" charset="0"/>
                <a:cs typeface="Times New Roman" pitchFamily="18" charset="0"/>
              </a:rPr>
              <a:t> », opposé au constructivisme. En 1979, quand il a publié ses souvenirs, il ne mentionne que la thèse de « candidate » de </a:t>
            </a:r>
            <a:r>
              <a:rPr lang="fr-FR" sz="3600" dirty="0" err="1" smtClean="0">
                <a:latin typeface="Times New Roman" pitchFamily="18" charset="0"/>
                <a:cs typeface="Times New Roman" pitchFamily="18" charset="0"/>
              </a:rPr>
              <a:t>Shanin</a:t>
            </a:r>
            <a:r>
              <a:rPr lang="fr-FR" sz="3600" dirty="0" smtClean="0">
                <a:latin typeface="Times New Roman" pitchFamily="18" charset="0"/>
                <a:cs typeface="Times New Roman" pitchFamily="18" charset="0"/>
              </a:rPr>
              <a:t> [2].</a:t>
            </a:r>
            <a:endParaRPr lang="fr-FR" sz="3600" dirty="0"/>
          </a:p>
        </p:txBody>
      </p:sp>
    </p:spTree>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54801</TotalTime>
  <Words>561</Words>
  <Application>Microsoft Office PowerPoint</Application>
  <PresentationFormat>Affichage à l'écran (4:3)</PresentationFormat>
  <Paragraphs>129</Paragraphs>
  <Slides>60</Slides>
  <Notes>0</Notes>
  <HiddenSlides>0</HiddenSlides>
  <MMClips>0</MMClips>
  <ScaleCrop>false</ScaleCrop>
  <HeadingPairs>
    <vt:vector size="4" baseType="variant">
      <vt:variant>
        <vt:lpstr>Thème</vt:lpstr>
      </vt:variant>
      <vt:variant>
        <vt:i4>1</vt:i4>
      </vt:variant>
      <vt:variant>
        <vt:lpstr>Titres des diapositives</vt:lpstr>
      </vt:variant>
      <vt:variant>
        <vt:i4>60</vt:i4>
      </vt:variant>
    </vt:vector>
  </HeadingPairs>
  <TitlesOfParts>
    <vt:vector size="61" baseType="lpstr">
      <vt:lpstr>Оформление по умолчанию</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Diapositive 59</vt:lpstr>
      <vt:lpstr>Diapositive 60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Soloviev</cp:lastModifiedBy>
  <cp:revision>133</cp:revision>
  <dcterms:created xsi:type="dcterms:W3CDTF">2008-06-03T07:56:48Z</dcterms:created>
  <dcterms:modified xsi:type="dcterms:W3CDTF">2025-07-13T14:16:31Z</dcterms:modified>
</cp:coreProperties>
</file>