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5" r:id="rId1"/>
  </p:sldMasterIdLst>
  <p:notesMasterIdLst>
    <p:notesMasterId r:id="rId49"/>
  </p:notesMasterIdLst>
  <p:sldIdLst>
    <p:sldId id="585" r:id="rId2"/>
    <p:sldId id="575" r:id="rId3"/>
    <p:sldId id="360" r:id="rId4"/>
    <p:sldId id="527" r:id="rId5"/>
    <p:sldId id="526" r:id="rId6"/>
    <p:sldId id="528" r:id="rId7"/>
    <p:sldId id="578" r:id="rId8"/>
    <p:sldId id="588" r:id="rId9"/>
    <p:sldId id="531" r:id="rId10"/>
    <p:sldId id="646" r:id="rId11"/>
    <p:sldId id="604" r:id="rId12"/>
    <p:sldId id="648" r:id="rId13"/>
    <p:sldId id="605" r:id="rId14"/>
    <p:sldId id="606" r:id="rId15"/>
    <p:sldId id="629" r:id="rId16"/>
    <p:sldId id="618" r:id="rId17"/>
    <p:sldId id="659" r:id="rId18"/>
    <p:sldId id="621" r:id="rId19"/>
    <p:sldId id="610" r:id="rId20"/>
    <p:sldId id="611" r:id="rId21"/>
    <p:sldId id="612" r:id="rId22"/>
    <p:sldId id="613" r:id="rId23"/>
    <p:sldId id="614" r:id="rId24"/>
    <p:sldId id="615" r:id="rId25"/>
    <p:sldId id="594" r:id="rId26"/>
    <p:sldId id="595" r:id="rId27"/>
    <p:sldId id="596" r:id="rId28"/>
    <p:sldId id="650" r:id="rId29"/>
    <p:sldId id="654" r:id="rId30"/>
    <p:sldId id="655" r:id="rId31"/>
    <p:sldId id="656" r:id="rId32"/>
    <p:sldId id="623" r:id="rId33"/>
    <p:sldId id="624" r:id="rId34"/>
    <p:sldId id="625" r:id="rId35"/>
    <p:sldId id="627" r:id="rId36"/>
    <p:sldId id="626" r:id="rId37"/>
    <p:sldId id="647" r:id="rId38"/>
    <p:sldId id="324" r:id="rId39"/>
    <p:sldId id="601" r:id="rId40"/>
    <p:sldId id="643" r:id="rId41"/>
    <p:sldId id="644" r:id="rId42"/>
    <p:sldId id="645" r:id="rId43"/>
    <p:sldId id="602" r:id="rId44"/>
    <p:sldId id="562" r:id="rId45"/>
    <p:sldId id="619" r:id="rId46"/>
    <p:sldId id="620" r:id="rId47"/>
    <p:sldId id="628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9F7"/>
    <a:srgbClr val="59B0BE"/>
    <a:srgbClr val="43AA8B"/>
    <a:srgbClr val="B32E6A"/>
    <a:srgbClr val="FF0000"/>
    <a:srgbClr val="A93AB1"/>
    <a:srgbClr val="F9FBF5"/>
    <a:srgbClr val="CE3175"/>
    <a:srgbClr val="DE9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8"/>
    <p:restoredTop sz="93135"/>
  </p:normalViewPr>
  <p:slideViewPr>
    <p:cSldViewPr snapToGrid="0" snapToObjects="1">
      <p:cViewPr varScale="1">
        <p:scale>
          <a:sx n="85" d="100"/>
          <a:sy n="85" d="100"/>
        </p:scale>
        <p:origin x="200" y="752"/>
      </p:cViewPr>
      <p:guideLst>
        <p:guide orient="horz" pos="4178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70CFF-686B-9244-833A-8E34062D8F3F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C5798-DF37-B549-9E11-F3DE9A3501E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3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HelveticaNeue" panose="02000503000000020004" pitchFamily="2" charset="0"/>
              </a:rPr>
              <a:t>The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scale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is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b="1" dirty="0" err="1">
                <a:effectLst/>
                <a:latin typeface="HelveticaNeue" panose="02000503000000020004" pitchFamily="2" charset="0"/>
              </a:rPr>
              <a:t>unknown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.</a:t>
            </a:r>
            <a:br>
              <a:rPr lang="pt-BR" sz="1800" dirty="0">
                <a:effectLst/>
                <a:latin typeface="HelveticaNeue" panose="02000503000000020004" pitchFamily="2" charset="0"/>
              </a:rPr>
            </a:br>
            <a:r>
              <a:rPr lang="pt-BR" sz="1800" dirty="0" err="1">
                <a:effectLst/>
                <a:latin typeface="HelveticaNeue" panose="02000503000000020004" pitchFamily="2" charset="0"/>
              </a:rPr>
              <a:t>Completely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different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search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strategies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depending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the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mass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of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Neutral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under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SM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.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new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weak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HelveticaNeue" panose="02000503000000020004" pitchFamily="2" charset="0"/>
              </a:rPr>
              <a:t>The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scale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is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b="1" dirty="0" err="1">
                <a:effectLst/>
                <a:latin typeface="HelveticaNeue" panose="02000503000000020004" pitchFamily="2" charset="0"/>
              </a:rPr>
              <a:t>unknown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.</a:t>
            </a:r>
            <a:br>
              <a:rPr lang="pt-BR" sz="1800" dirty="0">
                <a:effectLst/>
                <a:latin typeface="HelveticaNeue" panose="02000503000000020004" pitchFamily="2" charset="0"/>
              </a:rPr>
            </a:br>
            <a:r>
              <a:rPr lang="pt-BR" sz="1800" dirty="0" err="1">
                <a:effectLst/>
                <a:latin typeface="HelveticaNeue" panose="02000503000000020004" pitchFamily="2" charset="0"/>
              </a:rPr>
              <a:t>Completely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different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search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strategies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depending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the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mass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of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Neutral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under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SM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.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new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weak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8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HelveticaNeue" panose="02000503000000020004" pitchFamily="2" charset="0"/>
              </a:rPr>
              <a:t>The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scale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is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b="1" dirty="0" err="1">
                <a:effectLst/>
                <a:latin typeface="HelveticaNeue" panose="02000503000000020004" pitchFamily="2" charset="0"/>
              </a:rPr>
              <a:t>unknown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.</a:t>
            </a:r>
            <a:br>
              <a:rPr lang="pt-BR" sz="1800" dirty="0">
                <a:effectLst/>
                <a:latin typeface="HelveticaNeue" panose="02000503000000020004" pitchFamily="2" charset="0"/>
              </a:rPr>
            </a:br>
            <a:r>
              <a:rPr lang="pt-BR" sz="1800" dirty="0" err="1">
                <a:effectLst/>
                <a:latin typeface="HelveticaNeue" panose="02000503000000020004" pitchFamily="2" charset="0"/>
              </a:rPr>
              <a:t>Completely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different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search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strategies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depending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on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the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mass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of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dark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r>
              <a:rPr lang="pt-BR" sz="1800" dirty="0" err="1">
                <a:effectLst/>
                <a:latin typeface="HelveticaNeue" panose="02000503000000020004" pitchFamily="2" charset="0"/>
              </a:rPr>
              <a:t>matter</a:t>
            </a:r>
            <a:r>
              <a:rPr lang="pt-BR" sz="1800" dirty="0">
                <a:effectLst/>
                <a:latin typeface="HelveticaNeue" panose="02000503000000020004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Neutral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under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SM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.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new </a:t>
            </a:r>
            <a:r>
              <a:rPr lang="pt-BR" sz="1800" dirty="0" err="1">
                <a:solidFill>
                  <a:srgbClr val="0230FF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230FF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Annihilate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through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weak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r>
              <a:rPr lang="pt-BR" sz="1800" dirty="0" err="1">
                <a:solidFill>
                  <a:srgbClr val="008728"/>
                </a:solidFill>
                <a:effectLst/>
                <a:latin typeface="Helvetica" pitchFamily="2" charset="0"/>
              </a:rPr>
              <a:t>interactions</a:t>
            </a:r>
            <a:r>
              <a:rPr lang="pt-BR" sz="1800" dirty="0">
                <a:solidFill>
                  <a:srgbClr val="008728"/>
                </a:solidFill>
                <a:effectLst/>
                <a:latin typeface="Helvetica" pitchFamily="2" charset="0"/>
              </a:rPr>
              <a:t> </a:t>
            </a:r>
            <a:endParaRPr lang="pt-BR" dirty="0">
              <a:effectLst/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00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0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C5798-DF37-B549-9E11-F3DE9A3501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546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8677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915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0" b="23770"/>
          <a:stretch/>
        </p:blipFill>
        <p:spPr>
          <a:xfrm>
            <a:off x="8602" y="0"/>
            <a:ext cx="7547345" cy="6858000"/>
          </a:xfrm>
          <a:prstGeom prst="rect">
            <a:avLst/>
          </a:prstGeom>
        </p:spPr>
      </p:pic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5635743" y="984872"/>
            <a:ext cx="6159486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5635743" y="2052311"/>
            <a:ext cx="6159486" cy="36860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3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6740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954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175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821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549A203-9030-B14F-B61C-5922E3392876}"/>
              </a:ext>
            </a:extLst>
          </p:cNvPr>
          <p:cNvSpPr txBox="1">
            <a:spLocks/>
          </p:cNvSpPr>
          <p:nvPr userDrawn="1"/>
        </p:nvSpPr>
        <p:spPr>
          <a:xfrm>
            <a:off x="5387568" y="111002"/>
            <a:ext cx="3171463" cy="36512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4D1434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485476F-09DF-0649-9231-F8AF78763940}"/>
              </a:ext>
            </a:extLst>
          </p:cNvPr>
          <p:cNvSpPr txBox="1">
            <a:spLocks/>
          </p:cNvSpPr>
          <p:nvPr userDrawn="1"/>
        </p:nvSpPr>
        <p:spPr>
          <a:xfrm>
            <a:off x="108995" y="111002"/>
            <a:ext cx="5076463" cy="36512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4D1434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3439F9A-E4DC-1948-A958-183925D89453}"/>
              </a:ext>
            </a:extLst>
          </p:cNvPr>
          <p:cNvSpPr/>
          <p:nvPr userDrawn="1"/>
        </p:nvSpPr>
        <p:spPr>
          <a:xfrm>
            <a:off x="5407306" y="476127"/>
            <a:ext cx="3148313" cy="45719"/>
          </a:xfrm>
          <a:prstGeom prst="rect">
            <a:avLst/>
          </a:prstGeom>
          <a:solidFill>
            <a:srgbClr val="D85E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40E5895-B0A4-EB4C-95C3-B677337CB2B9}"/>
              </a:ext>
            </a:extLst>
          </p:cNvPr>
          <p:cNvSpPr txBox="1">
            <a:spLocks/>
          </p:cNvSpPr>
          <p:nvPr userDrawn="1"/>
        </p:nvSpPr>
        <p:spPr>
          <a:xfrm>
            <a:off x="8777466" y="133861"/>
            <a:ext cx="3148313" cy="36512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4D1434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09ECE27-A705-6D49-9615-237189B576A1}"/>
              </a:ext>
            </a:extLst>
          </p:cNvPr>
          <p:cNvSpPr/>
          <p:nvPr userDrawn="1"/>
        </p:nvSpPr>
        <p:spPr>
          <a:xfrm>
            <a:off x="8777467" y="483640"/>
            <a:ext cx="3148313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5E09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67BBE3C-4105-7448-AC81-E21C946014FD}"/>
              </a:ext>
            </a:extLst>
          </p:cNvPr>
          <p:cNvSpPr/>
          <p:nvPr userDrawn="1"/>
        </p:nvSpPr>
        <p:spPr>
          <a:xfrm>
            <a:off x="108995" y="476127"/>
            <a:ext cx="5076463" cy="45719"/>
          </a:xfrm>
          <a:prstGeom prst="rect">
            <a:avLst/>
          </a:prstGeom>
          <a:solidFill>
            <a:srgbClr val="AE0014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5E0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0571" y="137799"/>
            <a:ext cx="5064887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Instantons, Tunneling and Metastability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62347" y="149047"/>
            <a:ext cx="3063432" cy="365125"/>
          </a:xfr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02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dro 11">
            <a:extLst>
              <a:ext uri="{FF2B5EF4-FFF2-40B4-BE49-F238E27FC236}">
                <a16:creationId xmlns:a16="http://schemas.microsoft.com/office/drawing/2014/main" id="{D1B09FE1-B060-D44A-A094-A77E157CA9DF}"/>
              </a:ext>
            </a:extLst>
          </p:cNvPr>
          <p:cNvSpPr/>
          <p:nvPr userDrawn="1"/>
        </p:nvSpPr>
        <p:spPr>
          <a:xfrm>
            <a:off x="0" y="-12098"/>
            <a:ext cx="12192000" cy="6870097"/>
          </a:xfrm>
          <a:prstGeom prst="frame">
            <a:avLst>
              <a:gd name="adj1" fmla="val 2542"/>
            </a:avLst>
          </a:prstGeom>
          <a:solidFill>
            <a:srgbClr val="BFBFBF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B9CA721-5AB8-E04B-9EF0-6D0D936E9B5E}"/>
              </a:ext>
            </a:extLst>
          </p:cNvPr>
          <p:cNvSpPr/>
          <p:nvPr userDrawn="1"/>
        </p:nvSpPr>
        <p:spPr>
          <a:xfrm>
            <a:off x="93655" y="82861"/>
            <a:ext cx="12035370" cy="670456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58567" y="6345598"/>
            <a:ext cx="646062" cy="365125"/>
          </a:xfrm>
        </p:spPr>
        <p:txBody>
          <a:bodyPr/>
          <a:lstStyle>
            <a:lvl1pPr>
              <a:defRPr sz="1600">
                <a:solidFill>
                  <a:srgbClr val="C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‹nº›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94702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561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8543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9997F-9842-4C07-B8D5-57C5B73D6724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6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rxiv.org/abs/2410.0088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2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0.png"/><Relationship Id="rId5" Type="http://schemas.openxmlformats.org/officeDocument/2006/relationships/image" Target="../media/image18.png"/><Relationship Id="rId10" Type="http://schemas.openxmlformats.org/officeDocument/2006/relationships/image" Target="../media/image200.png"/><Relationship Id="rId4" Type="http://schemas.openxmlformats.org/officeDocument/2006/relationships/image" Target="../media/image10.svg"/><Relationship Id="rId9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10.png"/><Relationship Id="rId18" Type="http://schemas.openxmlformats.org/officeDocument/2006/relationships/image" Target="../media/image250.png"/><Relationship Id="rId3" Type="http://schemas.openxmlformats.org/officeDocument/2006/relationships/image" Target="../media/image186.png"/><Relationship Id="rId7" Type="http://schemas.openxmlformats.org/officeDocument/2006/relationships/image" Target="../media/image25.png"/><Relationship Id="rId12" Type="http://schemas.openxmlformats.org/officeDocument/2006/relationships/image" Target="../media/image280.png"/><Relationship Id="rId17" Type="http://schemas.microsoft.com/office/2007/relationships/hdphoto" Target="../media/hdphoto5.wdp"/><Relationship Id="rId2" Type="http://schemas.openxmlformats.org/officeDocument/2006/relationships/image" Target="../media/image22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2.png"/><Relationship Id="rId5" Type="http://schemas.openxmlformats.org/officeDocument/2006/relationships/image" Target="../media/image23.png"/><Relationship Id="rId15" Type="http://schemas.openxmlformats.org/officeDocument/2006/relationships/image" Target="../media/image3310.png"/><Relationship Id="rId10" Type="http://schemas.openxmlformats.org/officeDocument/2006/relationships/image" Target="../media/image269.png"/><Relationship Id="rId4" Type="http://schemas.openxmlformats.org/officeDocument/2006/relationships/image" Target="../media/image187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10.png"/><Relationship Id="rId18" Type="http://schemas.openxmlformats.org/officeDocument/2006/relationships/image" Target="../media/image250.png"/><Relationship Id="rId3" Type="http://schemas.openxmlformats.org/officeDocument/2006/relationships/image" Target="../media/image186.png"/><Relationship Id="rId7" Type="http://schemas.openxmlformats.org/officeDocument/2006/relationships/image" Target="../media/image25.png"/><Relationship Id="rId12" Type="http://schemas.openxmlformats.org/officeDocument/2006/relationships/image" Target="../media/image280.png"/><Relationship Id="rId17" Type="http://schemas.microsoft.com/office/2007/relationships/hdphoto" Target="../media/hdphoto5.wdp"/><Relationship Id="rId2" Type="http://schemas.openxmlformats.org/officeDocument/2006/relationships/image" Target="../media/image22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2.png"/><Relationship Id="rId5" Type="http://schemas.openxmlformats.org/officeDocument/2006/relationships/image" Target="../media/image23.png"/><Relationship Id="rId15" Type="http://schemas.openxmlformats.org/officeDocument/2006/relationships/image" Target="../media/image3310.png"/><Relationship Id="rId10" Type="http://schemas.openxmlformats.org/officeDocument/2006/relationships/image" Target="../media/image269.png"/><Relationship Id="rId4" Type="http://schemas.openxmlformats.org/officeDocument/2006/relationships/image" Target="../media/image187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5.png"/><Relationship Id="rId3" Type="http://schemas.openxmlformats.org/officeDocument/2006/relationships/image" Target="../media/image30.png"/><Relationship Id="rId7" Type="http://schemas.openxmlformats.org/officeDocument/2006/relationships/image" Target="../media/image171.png"/><Relationship Id="rId12" Type="http://schemas.openxmlformats.org/officeDocument/2006/relationships/image" Target="../media/image17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microsoft.com/office/2007/relationships/hdphoto" Target="../media/hdphoto4.wdp"/><Relationship Id="rId5" Type="http://schemas.openxmlformats.org/officeDocument/2006/relationships/image" Target="../media/image169.png"/><Relationship Id="rId15" Type="http://schemas.openxmlformats.org/officeDocument/2006/relationships/image" Target="../media/image177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73.png"/><Relationship Id="rId14" Type="http://schemas.openxmlformats.org/officeDocument/2006/relationships/image" Target="../media/image1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30.png"/><Relationship Id="rId7" Type="http://schemas.openxmlformats.org/officeDocument/2006/relationships/image" Target="../media/image174.png"/><Relationship Id="rId12" Type="http://schemas.openxmlformats.org/officeDocument/2006/relationships/image" Target="../media/image3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1.emf"/><Relationship Id="rId5" Type="http://schemas.openxmlformats.org/officeDocument/2006/relationships/image" Target="../media/image15.png"/><Relationship Id="rId10" Type="http://schemas.openxmlformats.org/officeDocument/2006/relationships/image" Target="../media/image177.png"/><Relationship Id="rId4" Type="http://schemas.openxmlformats.org/officeDocument/2006/relationships/image" Target="../media/image470.png"/><Relationship Id="rId9" Type="http://schemas.openxmlformats.org/officeDocument/2006/relationships/image" Target="../media/image1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76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1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74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15.png"/><Relationship Id="rId14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74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17" Type="http://schemas.openxmlformats.org/officeDocument/2006/relationships/hyperlink" Target="https://arxiv.org/abs/2410.00881" TargetMode="External"/><Relationship Id="rId2" Type="http://schemas.openxmlformats.org/officeDocument/2006/relationships/image" Target="../media/image29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5.png"/><Relationship Id="rId5" Type="http://schemas.openxmlformats.org/officeDocument/2006/relationships/image" Target="../media/image34.png"/><Relationship Id="rId15" Type="http://schemas.openxmlformats.org/officeDocument/2006/relationships/image" Target="../media/image176.png"/><Relationship Id="rId10" Type="http://schemas.openxmlformats.org/officeDocument/2006/relationships/image" Target="../media/image37.emf"/><Relationship Id="rId4" Type="http://schemas.openxmlformats.org/officeDocument/2006/relationships/image" Target="../media/image33.png"/><Relationship Id="rId9" Type="http://schemas.openxmlformats.org/officeDocument/2006/relationships/image" Target="../media/image7.png"/><Relationship Id="rId14" Type="http://schemas.openxmlformats.org/officeDocument/2006/relationships/image" Target="../media/image1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8.wdp"/><Relationship Id="rId18" Type="http://schemas.openxmlformats.org/officeDocument/2006/relationships/image" Target="../media/image44.png"/><Relationship Id="rId3" Type="http://schemas.openxmlformats.org/officeDocument/2006/relationships/image" Target="../media/image15.png"/><Relationship Id="rId21" Type="http://schemas.openxmlformats.org/officeDocument/2006/relationships/image" Target="../media/image47.png"/><Relationship Id="rId7" Type="http://schemas.openxmlformats.org/officeDocument/2006/relationships/image" Target="../media/image360.png"/><Relationship Id="rId12" Type="http://schemas.microsoft.com/office/2007/relationships/hdphoto" Target="../media/hdphoto7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20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40.png"/><Relationship Id="rId5" Type="http://schemas.openxmlformats.org/officeDocument/2006/relationships/image" Target="../media/image340.png"/><Relationship Id="rId15" Type="http://schemas.openxmlformats.org/officeDocument/2006/relationships/image" Target="../media/image41.png"/><Relationship Id="rId23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41.emf"/><Relationship Id="rId4" Type="http://schemas.microsoft.com/office/2007/relationships/hdphoto" Target="../media/hdphoto6.wdp"/><Relationship Id="rId9" Type="http://schemas.openxmlformats.org/officeDocument/2006/relationships/image" Target="../media/image38.emf"/><Relationship Id="rId14" Type="http://schemas.microsoft.com/office/2007/relationships/hdphoto" Target="../media/hdphoto4.wdp"/><Relationship Id="rId2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2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62.png"/><Relationship Id="rId4" Type="http://schemas.openxmlformats.org/officeDocument/2006/relationships/hyperlink" Target="https://github.com/anafoguel/ReD-DeLiVe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9.emf"/><Relationship Id="rId7" Type="http://schemas.openxmlformats.org/officeDocument/2006/relationships/image" Target="../media/image80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0.png"/><Relationship Id="rId5" Type="http://schemas.microsoft.com/office/2007/relationships/hdphoto" Target="../media/hdphoto9.wdp"/><Relationship Id="rId4" Type="http://schemas.openxmlformats.org/officeDocument/2006/relationships/image" Target="../media/image40.png"/><Relationship Id="rId9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10.png"/><Relationship Id="rId4" Type="http://schemas.openxmlformats.org/officeDocument/2006/relationships/image" Target="../media/image10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2.png"/><Relationship Id="rId13" Type="http://schemas.microsoft.com/office/2007/relationships/hdphoto" Target="../media/hdphoto7.wdp"/><Relationship Id="rId18" Type="http://schemas.openxmlformats.org/officeDocument/2006/relationships/image" Target="../media/image700.png"/><Relationship Id="rId3" Type="http://schemas.microsoft.com/office/2007/relationships/hdphoto" Target="../media/hdphoto6.wdp"/><Relationship Id="rId21" Type="http://schemas.openxmlformats.org/officeDocument/2006/relationships/image" Target="../media/image41.emf"/><Relationship Id="rId7" Type="http://schemas.openxmlformats.org/officeDocument/2006/relationships/image" Target="../media/image601.png"/><Relationship Id="rId12" Type="http://schemas.openxmlformats.org/officeDocument/2006/relationships/image" Target="../media/image40.png"/><Relationship Id="rId17" Type="http://schemas.openxmlformats.org/officeDocument/2006/relationships/image" Target="../media/image690.png"/><Relationship Id="rId2" Type="http://schemas.openxmlformats.org/officeDocument/2006/relationships/image" Target="../media/image15.png"/><Relationship Id="rId16" Type="http://schemas.openxmlformats.org/officeDocument/2006/relationships/image" Target="../media/image391.png"/><Relationship Id="rId20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1.png"/><Relationship Id="rId11" Type="http://schemas.openxmlformats.org/officeDocument/2006/relationships/image" Target="../media/image39.png"/><Relationship Id="rId15" Type="http://schemas.microsoft.com/office/2007/relationships/hdphoto" Target="../media/hdphoto4.wdp"/><Relationship Id="rId10" Type="http://schemas.openxmlformats.org/officeDocument/2006/relationships/image" Target="../media/image38.emf"/><Relationship Id="rId19" Type="http://schemas.openxmlformats.org/officeDocument/2006/relationships/image" Target="../media/image722.png"/><Relationship Id="rId9" Type="http://schemas.openxmlformats.org/officeDocument/2006/relationships/image" Target="../media/image630.png"/><Relationship Id="rId14" Type="http://schemas.microsoft.com/office/2007/relationships/hdphoto" Target="../media/hdphoto8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42.emf"/><Relationship Id="rId4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image" Target="../media/image68.emf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1.png"/><Relationship Id="rId5" Type="http://schemas.openxmlformats.org/officeDocument/2006/relationships/image" Target="../media/image9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1.png"/><Relationship Id="rId5" Type="http://schemas.openxmlformats.org/officeDocument/2006/relationships/image" Target="../media/image91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7.emf"/><Relationship Id="rId5" Type="http://schemas.microsoft.com/office/2007/relationships/hdphoto" Target="../media/hdphoto4.wdp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0.sv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B2AAA34-FA68-E14A-A108-4EBA7C89E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766" y="-73813"/>
            <a:ext cx="7319962" cy="7319962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F927CC-79FB-4B4A-88E5-A56A8BF3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06ACA354-3531-264C-B229-BFEE91F118D9}"/>
                  </a:ext>
                </a:extLst>
              </p:cNvPr>
              <p:cNvSpPr txBox="1"/>
              <p:nvPr/>
            </p:nvSpPr>
            <p:spPr>
              <a:xfrm>
                <a:off x="10185244" y="3586168"/>
                <a:ext cx="6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06ACA354-3531-264C-B229-BFEE91F11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244" y="3586168"/>
                <a:ext cx="637033" cy="461665"/>
              </a:xfrm>
              <a:prstGeom prst="rect">
                <a:avLst/>
              </a:prstGeom>
              <a:blipFill>
                <a:blip r:embed="rId3"/>
                <a:stretch>
                  <a:fillRect r="-3922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090EDB2-26B7-5D4D-9DAB-C92087D262A0}"/>
                  </a:ext>
                </a:extLst>
              </p:cNvPr>
              <p:cNvSpPr txBox="1"/>
              <p:nvPr/>
            </p:nvSpPr>
            <p:spPr>
              <a:xfrm>
                <a:off x="6458828" y="3559825"/>
                <a:ext cx="629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090EDB2-26B7-5D4D-9DAB-C92087D26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828" y="3559825"/>
                <a:ext cx="629916" cy="461665"/>
              </a:xfrm>
              <a:prstGeom prst="rect">
                <a:avLst/>
              </a:prstGeom>
              <a:blipFill>
                <a:blip r:embed="rId4"/>
                <a:stretch>
                  <a:fillRect r="-3922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7639774C-1BCA-B543-9B03-2B0E7418CE9B}"/>
              </a:ext>
            </a:extLst>
          </p:cNvPr>
          <p:cNvSpPr txBox="1"/>
          <p:nvPr/>
        </p:nvSpPr>
        <p:spPr>
          <a:xfrm>
            <a:off x="300788" y="501650"/>
            <a:ext cx="6340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u="none" strike="noStrike" dirty="0">
                <a:effectLst/>
                <a:latin typeface="Calibri" panose="020F0502020204030204" pitchFamily="34" charset="0"/>
              </a:rPr>
              <a:t>Unlocking the Inelastic Dark Matter window with Vector Mediators</a:t>
            </a:r>
            <a:endParaRPr lang="en-US" sz="3200" dirty="0">
              <a:latin typeface="Candara" panose="020E050203030302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3B09E1A-A758-264F-952B-D89B96D13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61" y="5568100"/>
            <a:ext cx="2009122" cy="7861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DCB8E42-E147-D344-BABA-EC9CCE86F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407" y="5654379"/>
            <a:ext cx="2009122" cy="55250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56AEA8-F15A-A847-9808-33B9CE74C68F}"/>
              </a:ext>
            </a:extLst>
          </p:cNvPr>
          <p:cNvSpPr txBox="1"/>
          <p:nvPr/>
        </p:nvSpPr>
        <p:spPr>
          <a:xfrm>
            <a:off x="1257300" y="254948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arxiv:2410.00881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J. High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Energ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 (2025)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C32910F-C03C-4846-BF54-770BD38B33F5}"/>
              </a:ext>
            </a:extLst>
          </p:cNvPr>
          <p:cNvCxnSpPr>
            <a:cxnSpLocks/>
          </p:cNvCxnSpPr>
          <p:nvPr/>
        </p:nvCxnSpPr>
        <p:spPr>
          <a:xfrm>
            <a:off x="188493" y="0"/>
            <a:ext cx="0" cy="6858000"/>
          </a:xfrm>
          <a:prstGeom prst="line">
            <a:avLst/>
          </a:prstGeom>
          <a:ln w="31750" cmpd="dbl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315AE7F-962C-E640-B2A3-7DB75B028F2A}"/>
              </a:ext>
            </a:extLst>
          </p:cNvPr>
          <p:cNvCxnSpPr>
            <a:cxnSpLocks/>
          </p:cNvCxnSpPr>
          <p:nvPr/>
        </p:nvCxnSpPr>
        <p:spPr>
          <a:xfrm>
            <a:off x="0" y="182673"/>
            <a:ext cx="12192000" cy="0"/>
          </a:xfrm>
          <a:prstGeom prst="line">
            <a:avLst/>
          </a:prstGeom>
          <a:ln w="31750" cmpd="dbl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2C4618-0F71-474D-B281-7BDB5551DFFF}"/>
              </a:ext>
            </a:extLst>
          </p:cNvPr>
          <p:cNvSpPr txBox="1"/>
          <p:nvPr/>
        </p:nvSpPr>
        <p:spPr>
          <a:xfrm>
            <a:off x="321443" y="1672286"/>
            <a:ext cx="3524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400" dirty="0">
                <a:solidFill>
                  <a:srgbClr val="7030A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 Luisa Foguel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A67E16B-D835-9D48-92F7-65FEC7ADC6C8}"/>
              </a:ext>
            </a:extLst>
          </p:cNvPr>
          <p:cNvSpPr txBox="1"/>
          <p:nvPr/>
        </p:nvSpPr>
        <p:spPr>
          <a:xfrm>
            <a:off x="385688" y="3331308"/>
            <a:ext cx="6096000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000" dirty="0" err="1">
                <a:latin typeface="Candara" panose="020E0502030303020204" pitchFamily="34" charset="0"/>
                <a:cs typeface="Arial" panose="020B0604020202020204" pitchFamily="34" charset="0"/>
              </a:rPr>
              <a:t>afoguel@usp.br</a:t>
            </a:r>
            <a:r>
              <a:rPr lang="en-US" sz="20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000" dirty="0"/>
              <a:t>University of São Paulo, São Paulo, Brazil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000" dirty="0"/>
              <a:t>IFT/UAM, Madrid, Spain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000" dirty="0">
                <a:solidFill>
                  <a:srgbClr val="6CBACB"/>
                </a:solidFill>
              </a:rPr>
              <a:t>Dark Matter and Neutrinos School</a:t>
            </a:r>
          </a:p>
          <a:p>
            <a:pPr lv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ECEAED">
                  <a:lumMod val="85000"/>
                  <a:lumOff val="15000"/>
                </a:srgbClr>
              </a:buClr>
            </a:pPr>
            <a:r>
              <a:rPr lang="en-US" sz="2000" dirty="0">
                <a:solidFill>
                  <a:srgbClr val="6CBACB"/>
                </a:solidFill>
              </a:rPr>
              <a:t>07 May 2025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85DC5D6-97D5-A44F-841F-F00EF5EACB0F}"/>
              </a:ext>
            </a:extLst>
          </p:cNvPr>
          <p:cNvSpPr txBox="1"/>
          <p:nvPr/>
        </p:nvSpPr>
        <p:spPr>
          <a:xfrm>
            <a:off x="321443" y="2093421"/>
            <a:ext cx="52247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collaboration with Peter 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Reimitz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Renata Z. Funchal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54FBF22-834E-D34E-A0CF-B197080699DF}"/>
              </a:ext>
            </a:extLst>
          </p:cNvPr>
          <p:cNvSpPr txBox="1"/>
          <p:nvPr/>
        </p:nvSpPr>
        <p:spPr>
          <a:xfrm>
            <a:off x="354330" y="254889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9B0BE"/>
                </a:solidFill>
              </a:rPr>
              <a:t>based on:</a:t>
            </a:r>
          </a:p>
        </p:txBody>
      </p:sp>
    </p:spTree>
    <p:extLst>
      <p:ext uri="{BB962C8B-B14F-4D97-AF65-F5344CB8AC3E}">
        <p14:creationId xmlns:p14="http://schemas.microsoft.com/office/powerpoint/2010/main" val="271403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>
            <a:extLst>
              <a:ext uri="{FF2B5EF4-FFF2-40B4-BE49-F238E27FC236}">
                <a16:creationId xmlns:a16="http://schemas.microsoft.com/office/drawing/2014/main" id="{C7194D56-6F88-264A-8A50-7578113B6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71" b="10691"/>
          <a:stretch/>
        </p:blipFill>
        <p:spPr>
          <a:xfrm>
            <a:off x="9612685" y="2721114"/>
            <a:ext cx="2171700" cy="81323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605273B-1992-FC47-B81E-30BF38E3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DC3A4D-66FF-6D47-9C8D-94365DC62302}"/>
              </a:ext>
            </a:extLst>
          </p:cNvPr>
          <p:cNvSpPr txBox="1"/>
          <p:nvPr/>
        </p:nvSpPr>
        <p:spPr>
          <a:xfrm>
            <a:off x="301693" y="860460"/>
            <a:ext cx="531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How can we search for light particle BSM signals?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EC0C86-92BE-744B-AD8F-8EA51FD2B660}"/>
              </a:ext>
            </a:extLst>
          </p:cNvPr>
          <p:cNvSpPr/>
          <p:nvPr/>
        </p:nvSpPr>
        <p:spPr>
          <a:xfrm>
            <a:off x="2962773" y="1621092"/>
            <a:ext cx="1979307" cy="1466927"/>
          </a:xfrm>
          <a:prstGeom prst="ellipse">
            <a:avLst/>
          </a:prstGeom>
          <a:solidFill>
            <a:srgbClr val="FFB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C84BC2-1802-F04D-8E84-B878417948EA}"/>
              </a:ext>
            </a:extLst>
          </p:cNvPr>
          <p:cNvSpPr txBox="1"/>
          <p:nvPr/>
        </p:nvSpPr>
        <p:spPr>
          <a:xfrm>
            <a:off x="3112508" y="1947493"/>
            <a:ext cx="168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Standard Model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5A7BDB8-E9C5-D54B-8AE0-14039BAB81F5}"/>
              </a:ext>
            </a:extLst>
          </p:cNvPr>
          <p:cNvCxnSpPr>
            <a:cxnSpLocks/>
          </p:cNvCxnSpPr>
          <p:nvPr/>
        </p:nvCxnSpPr>
        <p:spPr>
          <a:xfrm>
            <a:off x="5146407" y="2397754"/>
            <a:ext cx="206191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64D61D6-77C0-424F-AA95-F489066831A9}"/>
              </a:ext>
            </a:extLst>
          </p:cNvPr>
          <p:cNvSpPr/>
          <p:nvPr/>
        </p:nvSpPr>
        <p:spPr>
          <a:xfrm>
            <a:off x="7412647" y="1621092"/>
            <a:ext cx="1979307" cy="1466927"/>
          </a:xfrm>
          <a:prstGeom prst="ellipse">
            <a:avLst/>
          </a:prstGeom>
          <a:solidFill>
            <a:srgbClr val="822FAF">
              <a:alpha val="435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97A947-42AB-C445-9CAB-227D5ADC80DB}"/>
              </a:ext>
            </a:extLst>
          </p:cNvPr>
          <p:cNvSpPr txBox="1"/>
          <p:nvPr/>
        </p:nvSpPr>
        <p:spPr>
          <a:xfrm>
            <a:off x="7557750" y="2116769"/>
            <a:ext cx="1767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Dark Sector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2EB69B-B56C-8F4C-80A7-5096CE408D33}"/>
              </a:ext>
            </a:extLst>
          </p:cNvPr>
          <p:cNvSpPr txBox="1"/>
          <p:nvPr/>
        </p:nvSpPr>
        <p:spPr>
          <a:xfrm>
            <a:off x="5599298" y="1925337"/>
            <a:ext cx="12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Chalkboard" panose="03050602040202020205" pitchFamily="66" charset="77"/>
              </a:rPr>
              <a:t>PORTAL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C9C490C3-9BB2-F544-8092-3FFDAD3DB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01"/>
          <a:stretch/>
        </p:blipFill>
        <p:spPr>
          <a:xfrm rot="20766359">
            <a:off x="547144" y="1698276"/>
            <a:ext cx="2239774" cy="1793705"/>
          </a:xfrm>
          <a:prstGeom prst="rect">
            <a:avLst/>
          </a:prstGeom>
        </p:spPr>
      </p:pic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C75472CA-788B-2A4B-B6D2-E8F67BE11A45}"/>
              </a:ext>
            </a:extLst>
          </p:cNvPr>
          <p:cNvSpPr/>
          <p:nvPr/>
        </p:nvSpPr>
        <p:spPr>
          <a:xfrm rot="20885264">
            <a:off x="553095" y="1646539"/>
            <a:ext cx="2266531" cy="2038330"/>
          </a:xfrm>
          <a:prstGeom prst="round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51291BC-E7C0-A744-B531-994CB469BD69}"/>
              </a:ext>
            </a:extLst>
          </p:cNvPr>
          <p:cNvGrpSpPr/>
          <p:nvPr/>
        </p:nvGrpSpPr>
        <p:grpSpPr>
          <a:xfrm rot="518380">
            <a:off x="3369571" y="2355110"/>
            <a:ext cx="1740847" cy="2652927"/>
            <a:chOff x="4070874" y="2513966"/>
            <a:chExt cx="1529132" cy="2529324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C7CE7217-7983-7546-ADB7-01816D6EB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36566" t="38058" r="33803" b="45208"/>
            <a:stretch/>
          </p:blipFill>
          <p:spPr>
            <a:xfrm rot="18408560">
              <a:off x="4850751" y="2808452"/>
              <a:ext cx="1043742" cy="454769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5040123D-0E28-CE4A-844F-0456FE7F9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36566" t="38058" r="33803" b="45208"/>
            <a:stretch/>
          </p:blipFill>
          <p:spPr>
            <a:xfrm rot="18408560">
              <a:off x="4313570" y="3551243"/>
              <a:ext cx="1043742" cy="454769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8BD1B827-2314-004B-9866-EDCF7500A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36566" t="38058" r="33803" b="45208"/>
            <a:stretch/>
          </p:blipFill>
          <p:spPr>
            <a:xfrm rot="18408560">
              <a:off x="3776388" y="4294034"/>
              <a:ext cx="1043742" cy="454769"/>
            </a:xfrm>
            <a:prstGeom prst="rect">
              <a:avLst/>
            </a:prstGeom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2576005-8999-0B49-93BE-0D5FA1EAB106}"/>
              </a:ext>
            </a:extLst>
          </p:cNvPr>
          <p:cNvSpPr txBox="1"/>
          <p:nvPr/>
        </p:nvSpPr>
        <p:spPr>
          <a:xfrm>
            <a:off x="1254684" y="4694301"/>
            <a:ext cx="172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Vector Portal</a:t>
            </a: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58595850-EE74-AB46-8C48-75266FC55AB4}"/>
              </a:ext>
            </a:extLst>
          </p:cNvPr>
          <p:cNvCxnSpPr>
            <a:cxnSpLocks/>
          </p:cNvCxnSpPr>
          <p:nvPr/>
        </p:nvCxnSpPr>
        <p:spPr>
          <a:xfrm flipH="1">
            <a:off x="4925071" y="2649896"/>
            <a:ext cx="982291" cy="2353219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E183562-F0BF-034B-9B20-BF69511942EF}"/>
              </a:ext>
            </a:extLst>
          </p:cNvPr>
          <p:cNvSpPr txBox="1"/>
          <p:nvPr/>
        </p:nvSpPr>
        <p:spPr>
          <a:xfrm>
            <a:off x="3890713" y="5094172"/>
            <a:ext cx="1685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Scalar Portal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1B7E39C-A8D9-6049-BA58-291D4682F036}"/>
              </a:ext>
            </a:extLst>
          </p:cNvPr>
          <p:cNvSpPr txBox="1"/>
          <p:nvPr/>
        </p:nvSpPr>
        <p:spPr>
          <a:xfrm>
            <a:off x="6461442" y="5094172"/>
            <a:ext cx="2061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E3223D"/>
                </a:solidFill>
                <a:effectLst/>
                <a:latin typeface="Chalkboard" panose="03050602040202020205" pitchFamily="66" charset="77"/>
              </a:rPr>
              <a:t>Neutrino Portal </a:t>
            </a:r>
            <a:endParaRPr lang="pt-BR" sz="2000" dirty="0">
              <a:solidFill>
                <a:srgbClr val="E3223D"/>
              </a:solidFill>
              <a:latin typeface="Chalkboard" panose="03050602040202020205" pitchFamily="66" charset="77"/>
            </a:endParaRP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E52E5AB2-264E-6242-8E47-FDA65DDAAF15}"/>
              </a:ext>
            </a:extLst>
          </p:cNvPr>
          <p:cNvCxnSpPr>
            <a:cxnSpLocks/>
          </p:cNvCxnSpPr>
          <p:nvPr/>
        </p:nvCxnSpPr>
        <p:spPr>
          <a:xfrm>
            <a:off x="6432938" y="2630250"/>
            <a:ext cx="756612" cy="2360836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BA627AA6-7746-C84F-8506-F0939BFB6EEA}"/>
              </a:ext>
            </a:extLst>
          </p:cNvPr>
          <p:cNvCxnSpPr>
            <a:cxnSpLocks/>
          </p:cNvCxnSpPr>
          <p:nvPr/>
        </p:nvCxnSpPr>
        <p:spPr>
          <a:xfrm>
            <a:off x="7060501" y="2641121"/>
            <a:ext cx="2331453" cy="194452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5D9C7B9-96E9-C64B-A48F-9A19C0CFB6E2}"/>
              </a:ext>
            </a:extLst>
          </p:cNvPr>
          <p:cNvSpPr txBox="1"/>
          <p:nvPr/>
        </p:nvSpPr>
        <p:spPr>
          <a:xfrm>
            <a:off x="9255623" y="4639855"/>
            <a:ext cx="142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ALP Portal</a:t>
            </a:r>
          </a:p>
        </p:txBody>
      </p:sp>
      <p:pic>
        <p:nvPicPr>
          <p:cNvPr id="64" name="Imagem 63" descr="Texto&#10;&#10;Descrição gerada automaticamente com confiança baixa">
            <a:extLst>
              <a:ext uri="{FF2B5EF4-FFF2-40B4-BE49-F238E27FC236}">
                <a16:creationId xmlns:a16="http://schemas.microsoft.com/office/drawing/2014/main" id="{F66351ED-0B3B-9143-9304-8D69F3EDD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42" y="5233315"/>
            <a:ext cx="2454313" cy="599198"/>
          </a:xfrm>
          <a:prstGeom prst="rect">
            <a:avLst/>
          </a:prstGeom>
        </p:spPr>
      </p:pic>
      <p:pic>
        <p:nvPicPr>
          <p:cNvPr id="66" name="Imagem 65" descr="Texto&#10;&#10;Descrição gerada automaticamente com confiança baixa">
            <a:extLst>
              <a:ext uri="{FF2B5EF4-FFF2-40B4-BE49-F238E27FC236}">
                <a16:creationId xmlns:a16="http://schemas.microsoft.com/office/drawing/2014/main" id="{E5CFEFA7-5691-CD41-A3F8-D9781B1D0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455" y="5547340"/>
            <a:ext cx="2514205" cy="527952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A73AD9A5-9937-074A-A89B-9463ACD8D675}"/>
              </a:ext>
            </a:extLst>
          </p:cNvPr>
          <p:cNvSpPr/>
          <p:nvPr/>
        </p:nvSpPr>
        <p:spPr>
          <a:xfrm>
            <a:off x="1974718" y="5295320"/>
            <a:ext cx="494579" cy="475188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1D47825-AF54-874E-92FF-DABCFF718B53}"/>
              </a:ext>
            </a:extLst>
          </p:cNvPr>
          <p:cNvSpPr txBox="1"/>
          <p:nvPr/>
        </p:nvSpPr>
        <p:spPr>
          <a:xfrm>
            <a:off x="1664803" y="582431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dark boson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8E4DF6-1648-3649-B1FF-E0AD1BC45113}"/>
              </a:ext>
            </a:extLst>
          </p:cNvPr>
          <p:cNvSpPr/>
          <p:nvPr/>
        </p:nvSpPr>
        <p:spPr>
          <a:xfrm>
            <a:off x="5374194" y="5585339"/>
            <a:ext cx="398810" cy="488361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6961EB03-D516-FE43-A0BA-B13365D919AC}"/>
              </a:ext>
            </a:extLst>
          </p:cNvPr>
          <p:cNvSpPr txBox="1"/>
          <p:nvPr/>
        </p:nvSpPr>
        <p:spPr>
          <a:xfrm>
            <a:off x="4781953" y="6075294"/>
            <a:ext cx="1050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dark Higgs</a:t>
            </a:r>
          </a:p>
        </p:txBody>
      </p:sp>
      <p:pic>
        <p:nvPicPr>
          <p:cNvPr id="72" name="Imagem 71" descr="Texto&#10;&#10;Descrição gerada automaticamente">
            <a:extLst>
              <a:ext uri="{FF2B5EF4-FFF2-40B4-BE49-F238E27FC236}">
                <a16:creationId xmlns:a16="http://schemas.microsoft.com/office/drawing/2014/main" id="{63B0A31C-7473-2B4F-AE0A-1FFD43AE2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330" y="5547341"/>
            <a:ext cx="2583157" cy="422178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C98EF999-E9EA-8E43-8AEE-E6C75AFBB54F}"/>
              </a:ext>
            </a:extLst>
          </p:cNvPr>
          <p:cNvSpPr/>
          <p:nvPr/>
        </p:nvSpPr>
        <p:spPr>
          <a:xfrm>
            <a:off x="7914430" y="5597808"/>
            <a:ext cx="311797" cy="353295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B754AFFC-6B92-B24C-9A58-087DE8D7B7E6}"/>
              </a:ext>
            </a:extLst>
          </p:cNvPr>
          <p:cNvSpPr txBox="1"/>
          <p:nvPr/>
        </p:nvSpPr>
        <p:spPr>
          <a:xfrm>
            <a:off x="7045120" y="6007621"/>
            <a:ext cx="199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Heavy Neutral Lepton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A3A63D0A-0994-2C48-99E5-C0CCC69BD68A}"/>
              </a:ext>
            </a:extLst>
          </p:cNvPr>
          <p:cNvSpPr txBox="1"/>
          <p:nvPr/>
        </p:nvSpPr>
        <p:spPr>
          <a:xfrm flipH="1">
            <a:off x="9328585" y="5362674"/>
            <a:ext cx="2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board" panose="03050602040202020205" pitchFamily="66" charset="77"/>
              </a:rPr>
              <a:t>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57657E1-54EF-EC4B-B2FF-FE7DE2A3F585}"/>
              </a:ext>
            </a:extLst>
          </p:cNvPr>
          <p:cNvSpPr/>
          <p:nvPr/>
        </p:nvSpPr>
        <p:spPr>
          <a:xfrm>
            <a:off x="9325190" y="5397089"/>
            <a:ext cx="311797" cy="353295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80FE75DB-81D8-E54B-86DD-0A7534C4E09C}"/>
              </a:ext>
            </a:extLst>
          </p:cNvPr>
          <p:cNvCxnSpPr/>
          <p:nvPr/>
        </p:nvCxnSpPr>
        <p:spPr>
          <a:xfrm>
            <a:off x="9812201" y="5547340"/>
            <a:ext cx="361721" cy="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C327E90E-F23B-F14B-8A98-2C613604522E}"/>
              </a:ext>
            </a:extLst>
          </p:cNvPr>
          <p:cNvSpPr txBox="1"/>
          <p:nvPr/>
        </p:nvSpPr>
        <p:spPr>
          <a:xfrm>
            <a:off x="10223473" y="5337629"/>
            <a:ext cx="87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photons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F3D94AE0-26BF-C248-80D9-C70DE4E44293}"/>
              </a:ext>
            </a:extLst>
          </p:cNvPr>
          <p:cNvSpPr txBox="1"/>
          <p:nvPr/>
        </p:nvSpPr>
        <p:spPr>
          <a:xfrm>
            <a:off x="10223473" y="5677423"/>
            <a:ext cx="80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leptons</a:t>
            </a:r>
          </a:p>
        </p:txBody>
      </p:sp>
      <p:cxnSp>
        <p:nvCxnSpPr>
          <p:cNvPr id="82" name="Conector de Seta Reta 81">
            <a:extLst>
              <a:ext uri="{FF2B5EF4-FFF2-40B4-BE49-F238E27FC236}">
                <a16:creationId xmlns:a16="http://schemas.microsoft.com/office/drawing/2014/main" id="{FA6A9688-8FE3-4F4E-8E63-19505A61CC9D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9786641" y="5676183"/>
            <a:ext cx="436832" cy="170517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F3379361-8E7D-924A-9864-BB12E155E992}"/>
              </a:ext>
            </a:extLst>
          </p:cNvPr>
          <p:cNvCxnSpPr>
            <a:cxnSpLocks/>
          </p:cNvCxnSpPr>
          <p:nvPr/>
        </p:nvCxnSpPr>
        <p:spPr>
          <a:xfrm>
            <a:off x="9786641" y="5805025"/>
            <a:ext cx="387281" cy="38022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45D208CE-E2A8-E045-99E0-AA35E63ADE64}"/>
                  </a:ext>
                </a:extLst>
              </p:cNvPr>
              <p:cNvSpPr txBox="1"/>
              <p:nvPr/>
            </p:nvSpPr>
            <p:spPr>
              <a:xfrm>
                <a:off x="10262638" y="604897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45D208CE-E2A8-E045-99E0-AA35E63AD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638" y="6048977"/>
                <a:ext cx="43473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aixaDeTexto 87">
            <a:extLst>
              <a:ext uri="{FF2B5EF4-FFF2-40B4-BE49-F238E27FC236}">
                <a16:creationId xmlns:a16="http://schemas.microsoft.com/office/drawing/2014/main" id="{DD624A00-F205-EA44-A54B-CAAAC6068911}"/>
              </a:ext>
            </a:extLst>
          </p:cNvPr>
          <p:cNvSpPr txBox="1"/>
          <p:nvPr/>
        </p:nvSpPr>
        <p:spPr>
          <a:xfrm>
            <a:off x="9169497" y="4987631"/>
            <a:ext cx="16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axion-like-particle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017F7CB4-46D9-7B43-871C-C96ADDBE88AE}"/>
                  </a:ext>
                </a:extLst>
              </p:cNvPr>
              <p:cNvSpPr txBox="1"/>
              <p:nvPr/>
            </p:nvSpPr>
            <p:spPr>
              <a:xfrm>
                <a:off x="7340383" y="3641839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017F7CB4-46D9-7B43-871C-C96ADDBE8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383" y="3641839"/>
                <a:ext cx="43473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6D8610-64CB-0445-9F7A-E0C9B7D9BADC}"/>
              </a:ext>
            </a:extLst>
          </p:cNvPr>
          <p:cNvSpPr txBox="1"/>
          <p:nvPr/>
        </p:nvSpPr>
        <p:spPr>
          <a:xfrm>
            <a:off x="9858334" y="1474166"/>
            <a:ext cx="168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Inelastic Dark Matter</a:t>
            </a:r>
          </a:p>
        </p:txBody>
      </p:sp>
      <p:sp>
        <p:nvSpPr>
          <p:cNvPr id="83" name="Retângulo Arredondado 82">
            <a:extLst>
              <a:ext uri="{FF2B5EF4-FFF2-40B4-BE49-F238E27FC236}">
                <a16:creationId xmlns:a16="http://schemas.microsoft.com/office/drawing/2014/main" id="{549769AE-A3D9-7246-B669-CB179981ED5E}"/>
              </a:ext>
            </a:extLst>
          </p:cNvPr>
          <p:cNvSpPr/>
          <p:nvPr/>
        </p:nvSpPr>
        <p:spPr>
          <a:xfrm>
            <a:off x="9870537" y="2544538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6" name="Retângulo Arredondado 85">
            <a:extLst>
              <a:ext uri="{FF2B5EF4-FFF2-40B4-BE49-F238E27FC236}">
                <a16:creationId xmlns:a16="http://schemas.microsoft.com/office/drawing/2014/main" id="{D1DE0832-E5FD-7C40-A9FB-D73ADB70A516}"/>
              </a:ext>
            </a:extLst>
          </p:cNvPr>
          <p:cNvSpPr/>
          <p:nvPr/>
        </p:nvSpPr>
        <p:spPr>
          <a:xfrm>
            <a:off x="11075691" y="2270340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CaixaDeTexto 104">
                <a:extLst>
                  <a:ext uri="{FF2B5EF4-FFF2-40B4-BE49-F238E27FC236}">
                    <a16:creationId xmlns:a16="http://schemas.microsoft.com/office/drawing/2014/main" id="{9D55E3D1-E14F-F44D-BB09-4DBE649CD62E}"/>
                  </a:ext>
                </a:extLst>
              </p:cNvPr>
              <p:cNvSpPr txBox="1"/>
              <p:nvPr/>
            </p:nvSpPr>
            <p:spPr>
              <a:xfrm>
                <a:off x="9817028" y="2487226"/>
                <a:ext cx="6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" name="CaixaDeTexto 104">
                <a:extLst>
                  <a:ext uri="{FF2B5EF4-FFF2-40B4-BE49-F238E27FC236}">
                    <a16:creationId xmlns:a16="http://schemas.microsoft.com/office/drawing/2014/main" id="{9D55E3D1-E14F-F44D-BB09-4DBE649CD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028" y="2487226"/>
                <a:ext cx="637033" cy="461665"/>
              </a:xfrm>
              <a:prstGeom prst="rect">
                <a:avLst/>
              </a:prstGeom>
              <a:blipFill>
                <a:blip r:embed="rId11"/>
                <a:stretch>
                  <a:fillRect r="-384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62BF7959-930B-C143-A63B-8446735ED9D2}"/>
                  </a:ext>
                </a:extLst>
              </p:cNvPr>
              <p:cNvSpPr txBox="1"/>
              <p:nvPr/>
            </p:nvSpPr>
            <p:spPr>
              <a:xfrm>
                <a:off x="11040183" y="2198878"/>
                <a:ext cx="629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62BF7959-930B-C143-A63B-8446735ED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0183" y="2198878"/>
                <a:ext cx="629916" cy="461665"/>
              </a:xfrm>
              <a:prstGeom prst="rect">
                <a:avLst/>
              </a:prstGeom>
              <a:blipFill>
                <a:blip r:embed="rId12"/>
                <a:stretch>
                  <a:fillRect r="-60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" name="Imagem 106">
            <a:extLst>
              <a:ext uri="{FF2B5EF4-FFF2-40B4-BE49-F238E27FC236}">
                <a16:creationId xmlns:a16="http://schemas.microsoft.com/office/drawing/2014/main" id="{323DAE17-3024-C647-AA4F-B761884ED4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0000"/>
          </a:blip>
          <a:srcRect l="16683" t="16477" r="19951" b="8844"/>
          <a:stretch/>
        </p:blipFill>
        <p:spPr>
          <a:xfrm>
            <a:off x="8377929" y="947112"/>
            <a:ext cx="4649428" cy="3130333"/>
          </a:xfrm>
          <a:prstGeom prst="ellipse">
            <a:avLst/>
          </a:prstGeom>
        </p:spPr>
      </p:pic>
      <p:sp>
        <p:nvSpPr>
          <p:cNvPr id="52" name="Retângulo Arredondado 51">
            <a:extLst>
              <a:ext uri="{FF2B5EF4-FFF2-40B4-BE49-F238E27FC236}">
                <a16:creationId xmlns:a16="http://schemas.microsoft.com/office/drawing/2014/main" id="{5D3BF563-415B-ED42-9406-80CF2223755E}"/>
              </a:ext>
            </a:extLst>
          </p:cNvPr>
          <p:cNvSpPr/>
          <p:nvPr/>
        </p:nvSpPr>
        <p:spPr>
          <a:xfrm>
            <a:off x="835134" y="4541752"/>
            <a:ext cx="2497605" cy="1803846"/>
          </a:xfrm>
          <a:prstGeom prst="roundRect">
            <a:avLst/>
          </a:prstGeom>
          <a:solidFill>
            <a:srgbClr val="E3223D">
              <a:alpha val="1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A0F8007-A0D4-984C-BFED-1CF153E60DE2}"/>
              </a:ext>
            </a:extLst>
          </p:cNvPr>
          <p:cNvSpPr txBox="1"/>
          <p:nvPr/>
        </p:nvSpPr>
        <p:spPr>
          <a:xfrm>
            <a:off x="301693" y="214129"/>
            <a:ext cx="854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Hidden Portals</a:t>
            </a:r>
            <a:endParaRPr lang="en-US" sz="3600" dirty="0">
              <a:solidFill>
                <a:srgbClr val="822FAF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4CF78C2A-FCFC-554E-BAB6-33FC2FDC403B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2711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2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112E4-4353-3040-9FC8-23EDC071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562702-E052-C042-B1DE-61297449B20A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C03432-8DF2-D948-A081-0B2D8519C04E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06B017A-D36A-0D4E-9FC0-82DB3254ED73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623AE6CB-1E47-3A4B-A0FB-0CA8660C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71" b="10691"/>
          <a:stretch/>
        </p:blipFill>
        <p:spPr>
          <a:xfrm>
            <a:off x="9826472" y="1671864"/>
            <a:ext cx="2171700" cy="813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79E04A4-BD22-2941-BDBB-9EC701A87FDB}"/>
              </a:ext>
            </a:extLst>
          </p:cNvPr>
          <p:cNvSpPr txBox="1"/>
          <p:nvPr/>
        </p:nvSpPr>
        <p:spPr>
          <a:xfrm>
            <a:off x="9993800" y="271900"/>
            <a:ext cx="168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Inelastic Dark Matter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5307A207-6A17-FD4F-9F92-49BE0D6A8714}"/>
              </a:ext>
            </a:extLst>
          </p:cNvPr>
          <p:cNvSpPr/>
          <p:nvPr/>
        </p:nvSpPr>
        <p:spPr>
          <a:xfrm>
            <a:off x="10084324" y="1495288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17608CDC-5415-FA45-A9DF-E40270C444F4}"/>
              </a:ext>
            </a:extLst>
          </p:cNvPr>
          <p:cNvSpPr/>
          <p:nvPr/>
        </p:nvSpPr>
        <p:spPr>
          <a:xfrm>
            <a:off x="11289478" y="1221090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8F3AED9-BE8B-0147-8C5C-43E495EECF11}"/>
                  </a:ext>
                </a:extLst>
              </p:cNvPr>
              <p:cNvSpPr txBox="1"/>
              <p:nvPr/>
            </p:nvSpPr>
            <p:spPr>
              <a:xfrm>
                <a:off x="10030815" y="1437976"/>
                <a:ext cx="6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8F3AED9-BE8B-0147-8C5C-43E495EE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815" y="1437976"/>
                <a:ext cx="637033" cy="461665"/>
              </a:xfrm>
              <a:prstGeom prst="rect">
                <a:avLst/>
              </a:prstGeom>
              <a:blipFill>
                <a:blip r:embed="rId3"/>
                <a:stretch>
                  <a:fillRect r="-1923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5B9C425-AE80-8842-AEFA-489F42CCA928}"/>
                  </a:ext>
                </a:extLst>
              </p:cNvPr>
              <p:cNvSpPr txBox="1"/>
              <p:nvPr/>
            </p:nvSpPr>
            <p:spPr>
              <a:xfrm>
                <a:off x="11253970" y="1149628"/>
                <a:ext cx="629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5B9C425-AE80-8842-AEFA-489F42CC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970" y="1149628"/>
                <a:ext cx="629916" cy="461665"/>
              </a:xfrm>
              <a:prstGeom prst="rect">
                <a:avLst/>
              </a:prstGeom>
              <a:blipFill>
                <a:blip r:embed="rId4"/>
                <a:stretch>
                  <a:fillRect r="-40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AEA151F2-DF03-844C-92C6-220E39E26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l="16683" t="16477" r="19951" b="8844"/>
          <a:stretch/>
        </p:blipFill>
        <p:spPr>
          <a:xfrm>
            <a:off x="8932127" y="-130684"/>
            <a:ext cx="3697927" cy="3130333"/>
          </a:xfrm>
          <a:prstGeom prst="ellipse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A33EF4-C8AD-F04D-8C09-B46242C36D17}"/>
              </a:ext>
            </a:extLst>
          </p:cNvPr>
          <p:cNvSpPr txBox="1"/>
          <p:nvPr/>
        </p:nvSpPr>
        <p:spPr>
          <a:xfrm>
            <a:off x="457298" y="2169364"/>
            <a:ext cx="12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Dark Sector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B62975-680C-E546-9E0D-5E102D9AFE5E}"/>
              </a:ext>
            </a:extLst>
          </p:cNvPr>
          <p:cNvSpPr txBox="1"/>
          <p:nvPr/>
        </p:nvSpPr>
        <p:spPr>
          <a:xfrm>
            <a:off x="2412791" y="1695214"/>
            <a:ext cx="297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two-component Weyl fermions </a:t>
            </a:r>
            <a:r>
              <a:rPr lang="en-US" dirty="0"/>
              <a:t>forming a Dirac pair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8966B9-AA56-764C-A9E6-5C30F5792410}"/>
              </a:ext>
            </a:extLst>
          </p:cNvPr>
          <p:cNvSpPr txBox="1"/>
          <p:nvPr/>
        </p:nvSpPr>
        <p:spPr>
          <a:xfrm>
            <a:off x="2266054" y="2586178"/>
            <a:ext cx="510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</a:t>
            </a:r>
            <a:r>
              <a:rPr lang="en-US" dirty="0">
                <a:solidFill>
                  <a:srgbClr val="7030A0"/>
                </a:solidFill>
              </a:rPr>
              <a:t>vector mediator </a:t>
            </a:r>
            <a:r>
              <a:rPr lang="en-US" dirty="0"/>
              <a:t>coming from a spontaneously broken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U(1)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/>
              <a:t> abelian gauge symmetry</a:t>
            </a:r>
          </a:p>
        </p:txBody>
      </p:sp>
      <p:sp>
        <p:nvSpPr>
          <p:cNvPr id="19" name="Chave Esquerda 18">
            <a:extLst>
              <a:ext uri="{FF2B5EF4-FFF2-40B4-BE49-F238E27FC236}">
                <a16:creationId xmlns:a16="http://schemas.microsoft.com/office/drawing/2014/main" id="{E1C3FCB5-590D-254F-9071-0F75C6AA5147}"/>
              </a:ext>
            </a:extLst>
          </p:cNvPr>
          <p:cNvSpPr/>
          <p:nvPr/>
        </p:nvSpPr>
        <p:spPr>
          <a:xfrm>
            <a:off x="1878629" y="1593200"/>
            <a:ext cx="387426" cy="1803246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2CF9B7D-7779-2141-B9CB-E33231F83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56" y="3940470"/>
            <a:ext cx="4976771" cy="79078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3CCCD7-64EF-2A42-BEE9-98ED08D9FF41}"/>
              </a:ext>
            </a:extLst>
          </p:cNvPr>
          <p:cNvSpPr txBox="1"/>
          <p:nvPr/>
        </p:nvSpPr>
        <p:spPr>
          <a:xfrm>
            <a:off x="457298" y="3449859"/>
            <a:ext cx="504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diagonalization of the fermion mass terms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78CDD6E5-2E91-EC42-A24D-FB8C9C657A04}"/>
              </a:ext>
            </a:extLst>
          </p:cNvPr>
          <p:cNvSpPr/>
          <p:nvPr/>
        </p:nvSpPr>
        <p:spPr>
          <a:xfrm>
            <a:off x="3731537" y="4165799"/>
            <a:ext cx="990522" cy="3984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4E78F8A-4D36-E549-B161-DD6B5692781D}"/>
              </a:ext>
            </a:extLst>
          </p:cNvPr>
          <p:cNvSpPr/>
          <p:nvPr/>
        </p:nvSpPr>
        <p:spPr>
          <a:xfrm>
            <a:off x="4932983" y="4056220"/>
            <a:ext cx="1807590" cy="675032"/>
          </a:xfrm>
          <a:prstGeom prst="roundRect">
            <a:avLst/>
          </a:prstGeom>
          <a:solidFill>
            <a:srgbClr val="59B0BE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208C31-AA8F-7A40-9CB1-2DF0FDD4661F}"/>
              </a:ext>
            </a:extLst>
          </p:cNvPr>
          <p:cNvSpPr txBox="1"/>
          <p:nvPr/>
        </p:nvSpPr>
        <p:spPr>
          <a:xfrm>
            <a:off x="3938423" y="3882878"/>
            <a:ext cx="610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3223D"/>
                </a:solidFill>
              </a:rPr>
              <a:t>Dirac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2A46F4-26FB-D94D-B0FD-42DCAF3573E8}"/>
              </a:ext>
            </a:extLst>
          </p:cNvPr>
          <p:cNvSpPr txBox="1"/>
          <p:nvPr/>
        </p:nvSpPr>
        <p:spPr>
          <a:xfrm>
            <a:off x="5338085" y="3792575"/>
            <a:ext cx="986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CBACB"/>
                </a:solidFill>
              </a:rPr>
              <a:t>Majorana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0197DEAD-E9A3-C04D-8821-56F68F37D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308" y="4175616"/>
            <a:ext cx="1403462" cy="369332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9E6F59C-5C01-3D46-BA4F-903379A2BE1B}"/>
              </a:ext>
            </a:extLst>
          </p:cNvPr>
          <p:cNvSpPr txBox="1"/>
          <p:nvPr/>
        </p:nvSpPr>
        <p:spPr>
          <a:xfrm>
            <a:off x="7903253" y="418033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CE460375-88DB-B342-AFF2-0DF7E114B3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6" t="5613" r="50046" b="1"/>
          <a:stretch/>
        </p:blipFill>
        <p:spPr>
          <a:xfrm>
            <a:off x="2293671" y="4934726"/>
            <a:ext cx="2049134" cy="70034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7A5C3F7F-DB13-0449-9138-0A70ABB8EF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62" t="7132"/>
          <a:stretch/>
        </p:blipFill>
        <p:spPr>
          <a:xfrm>
            <a:off x="4779824" y="5712686"/>
            <a:ext cx="2364443" cy="646331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0A1FC3FA-B23F-DA41-AE58-F6DFDA944242}"/>
              </a:ext>
            </a:extLst>
          </p:cNvPr>
          <p:cNvSpPr txBox="1"/>
          <p:nvPr/>
        </p:nvSpPr>
        <p:spPr>
          <a:xfrm>
            <a:off x="9993000" y="922325"/>
            <a:ext cx="168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(</a:t>
            </a:r>
            <a:r>
              <a:rPr lang="en-US" sz="1600" dirty="0" err="1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iDM</a:t>
            </a:r>
            <a:r>
              <a:rPr lang="en-US" sz="16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)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0DEEE944-FF66-0B45-A110-6038E0DB0918}"/>
              </a:ext>
            </a:extLst>
          </p:cNvPr>
          <p:cNvGrpSpPr/>
          <p:nvPr/>
        </p:nvGrpSpPr>
        <p:grpSpPr>
          <a:xfrm>
            <a:off x="7677776" y="2286650"/>
            <a:ext cx="1282202" cy="1615"/>
            <a:chOff x="6551215" y="2728561"/>
            <a:chExt cx="1282202" cy="1615"/>
          </a:xfrm>
        </p:grpSpPr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BA89BC5C-46A4-6049-A3CD-317FF9378E74}"/>
                </a:ext>
              </a:extLst>
            </p:cNvPr>
            <p:cNvCxnSpPr>
              <a:cxnSpLocks/>
            </p:cNvCxnSpPr>
            <p:nvPr/>
          </p:nvCxnSpPr>
          <p:spPr>
            <a:xfrm>
              <a:off x="6551215" y="2728561"/>
              <a:ext cx="68986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ED6A1912-D115-AC44-818E-837714B8861E}"/>
                </a:ext>
              </a:extLst>
            </p:cNvPr>
            <p:cNvCxnSpPr>
              <a:cxnSpLocks/>
            </p:cNvCxnSpPr>
            <p:nvPr/>
          </p:nvCxnSpPr>
          <p:spPr>
            <a:xfrm>
              <a:off x="6981526" y="2730176"/>
              <a:ext cx="85189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3EF4054-8620-8B4B-A057-4FC53A0FA6C2}"/>
                  </a:ext>
                </a:extLst>
              </p:cNvPr>
              <p:cNvSpPr txBox="1"/>
              <p:nvPr/>
            </p:nvSpPr>
            <p:spPr>
              <a:xfrm>
                <a:off x="6473960" y="1828190"/>
                <a:ext cx="469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3EF4054-8620-8B4B-A057-4FC53A0FA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960" y="1828190"/>
                <a:ext cx="469744" cy="369332"/>
              </a:xfrm>
              <a:prstGeom prst="rect">
                <a:avLst/>
              </a:prstGeom>
              <a:blipFill>
                <a:blip r:embed="rId1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91340A85-A84F-E44A-880A-4219C4D2FA3E}"/>
                  </a:ext>
                </a:extLst>
              </p:cNvPr>
              <p:cNvSpPr txBox="1"/>
              <p:nvPr/>
            </p:nvSpPr>
            <p:spPr>
              <a:xfrm>
                <a:off x="8083602" y="184367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91340A85-A84F-E44A-880A-4219C4D2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02" y="1843676"/>
                <a:ext cx="475066" cy="369332"/>
              </a:xfrm>
              <a:prstGeom prst="rect">
                <a:avLst/>
              </a:prstGeom>
              <a:blipFill>
                <a:blip r:embed="rId1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Agrupar 50">
            <a:extLst>
              <a:ext uri="{FF2B5EF4-FFF2-40B4-BE49-F238E27FC236}">
                <a16:creationId xmlns:a16="http://schemas.microsoft.com/office/drawing/2014/main" id="{3E34A0F5-49CB-8041-8A72-D71B092E97ED}"/>
              </a:ext>
            </a:extLst>
          </p:cNvPr>
          <p:cNvGrpSpPr/>
          <p:nvPr/>
        </p:nvGrpSpPr>
        <p:grpSpPr>
          <a:xfrm>
            <a:off x="6050713" y="2284451"/>
            <a:ext cx="1282202" cy="1615"/>
            <a:chOff x="6551215" y="2728561"/>
            <a:chExt cx="1282202" cy="1615"/>
          </a:xfrm>
        </p:grpSpPr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999BD2DA-BDF4-7F49-9F2E-8C3AB06D6513}"/>
                </a:ext>
              </a:extLst>
            </p:cNvPr>
            <p:cNvCxnSpPr>
              <a:cxnSpLocks/>
            </p:cNvCxnSpPr>
            <p:nvPr/>
          </p:nvCxnSpPr>
          <p:spPr>
            <a:xfrm>
              <a:off x="6551215" y="2728561"/>
              <a:ext cx="68986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3074656E-7567-DF43-ADD5-E7FE1671CA33}"/>
                </a:ext>
              </a:extLst>
            </p:cNvPr>
            <p:cNvCxnSpPr>
              <a:cxnSpLocks/>
            </p:cNvCxnSpPr>
            <p:nvPr/>
          </p:nvCxnSpPr>
          <p:spPr>
            <a:xfrm>
              <a:off x="6981526" y="2730176"/>
              <a:ext cx="85189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E18298A-F07E-7A45-A196-A7E2EE92165B}"/>
                  </a:ext>
                </a:extLst>
              </p:cNvPr>
              <p:cNvSpPr txBox="1"/>
              <p:nvPr/>
            </p:nvSpPr>
            <p:spPr>
              <a:xfrm>
                <a:off x="5461490" y="180026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E18298A-F07E-7A45-A196-A7E2EE921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490" y="1800260"/>
                <a:ext cx="43794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795114-21A0-F14A-B201-8F842C221478}"/>
              </a:ext>
            </a:extLst>
          </p:cNvPr>
          <p:cNvSpPr txBox="1"/>
          <p:nvPr/>
        </p:nvSpPr>
        <p:spPr>
          <a:xfrm>
            <a:off x="6373038" y="1459421"/>
            <a:ext cx="21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E3175"/>
                </a:solidFill>
              </a:rPr>
              <a:t>pseudo-Dirac pair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018DCA-621B-1D4C-9C74-219E68D7E999}"/>
              </a:ext>
            </a:extLst>
          </p:cNvPr>
          <p:cNvSpPr txBox="1"/>
          <p:nvPr/>
        </p:nvSpPr>
        <p:spPr>
          <a:xfrm>
            <a:off x="840544" y="5400222"/>
            <a:ext cx="141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B5C3A29C-98FE-4943-A552-0455F3228152}"/>
                  </a:ext>
                </a:extLst>
              </p:cNvPr>
              <p:cNvSpPr txBox="1"/>
              <p:nvPr/>
            </p:nvSpPr>
            <p:spPr>
              <a:xfrm>
                <a:off x="416097" y="5515644"/>
                <a:ext cx="5196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B5C3A29C-98FE-4943-A552-0455F322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97" y="5515644"/>
                <a:ext cx="5196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m 54">
            <a:extLst>
              <a:ext uri="{FF2B5EF4-FFF2-40B4-BE49-F238E27FC236}">
                <a16:creationId xmlns:a16="http://schemas.microsoft.com/office/drawing/2014/main" id="{1B0D07D5-97D2-3A4E-A0A1-344EDF8339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09" t="5613" b="1"/>
          <a:stretch/>
        </p:blipFill>
        <p:spPr>
          <a:xfrm>
            <a:off x="2202995" y="5789821"/>
            <a:ext cx="2270567" cy="70034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5BEB5C-5ECF-3C41-80B3-B2214A375B5B}"/>
              </a:ext>
            </a:extLst>
          </p:cNvPr>
          <p:cNvSpPr txBox="1"/>
          <p:nvPr/>
        </p:nvSpPr>
        <p:spPr>
          <a:xfrm>
            <a:off x="4793456" y="4976295"/>
            <a:ext cx="480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E3175"/>
                </a:solidFill>
              </a:rPr>
              <a:t>pseudo-Dirac pair </a:t>
            </a:r>
            <a:r>
              <a:rPr lang="en-US" dirty="0"/>
              <a:t>with</a:t>
            </a:r>
            <a:r>
              <a:rPr lang="en-US" dirty="0">
                <a:solidFill>
                  <a:srgbClr val="CE3175"/>
                </a:solidFill>
              </a:rPr>
              <a:t> nearly degenerate masses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4B60A16C-31E3-7443-9EB5-6D0F4E508F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284" y="5550525"/>
            <a:ext cx="3719194" cy="828580"/>
          </a:xfrm>
          <a:prstGeom prst="rect">
            <a:avLst/>
          </a:prstGeom>
        </p:spPr>
      </p:pic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B0ADB6A5-CB61-5D4D-B45F-C9659B2DEBF4}"/>
              </a:ext>
            </a:extLst>
          </p:cNvPr>
          <p:cNvSpPr/>
          <p:nvPr/>
        </p:nvSpPr>
        <p:spPr>
          <a:xfrm>
            <a:off x="7734336" y="5840128"/>
            <a:ext cx="301873" cy="372483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tângulo Arredondado 58">
            <a:extLst>
              <a:ext uri="{FF2B5EF4-FFF2-40B4-BE49-F238E27FC236}">
                <a16:creationId xmlns:a16="http://schemas.microsoft.com/office/drawing/2014/main" id="{D022494A-577F-C744-8D6F-221A8D64A774}"/>
              </a:ext>
            </a:extLst>
          </p:cNvPr>
          <p:cNvSpPr/>
          <p:nvPr/>
        </p:nvSpPr>
        <p:spPr>
          <a:xfrm>
            <a:off x="8407297" y="5735026"/>
            <a:ext cx="459756" cy="271757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EDCECA5-E2E9-5C40-BBCD-11391CAE277D}"/>
              </a:ext>
            </a:extLst>
          </p:cNvPr>
          <p:cNvSpPr/>
          <p:nvPr/>
        </p:nvSpPr>
        <p:spPr>
          <a:xfrm>
            <a:off x="9086731" y="5726551"/>
            <a:ext cx="459756" cy="271757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811E4007-6AB3-6445-B071-9AB32683C07D}"/>
                  </a:ext>
                </a:extLst>
              </p:cNvPr>
              <p:cNvSpPr txBox="1"/>
              <p:nvPr/>
            </p:nvSpPr>
            <p:spPr>
              <a:xfrm>
                <a:off x="7186557" y="586528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811E4007-6AB3-6445-B071-9AB32683C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557" y="5865286"/>
                <a:ext cx="43794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5CE2FE2C-CDE1-2B4F-BF70-78C125FD4B1E}"/>
              </a:ext>
            </a:extLst>
          </p:cNvPr>
          <p:cNvSpPr/>
          <p:nvPr/>
        </p:nvSpPr>
        <p:spPr>
          <a:xfrm>
            <a:off x="7602739" y="5474255"/>
            <a:ext cx="3755828" cy="1111845"/>
          </a:xfrm>
          <a:custGeom>
            <a:avLst/>
            <a:gdLst>
              <a:gd name="connsiteX0" fmla="*/ 0 w 3755828"/>
              <a:gd name="connsiteY0" fmla="*/ 185311 h 1111845"/>
              <a:gd name="connsiteX1" fmla="*/ 185311 w 3755828"/>
              <a:gd name="connsiteY1" fmla="*/ 0 h 1111845"/>
              <a:gd name="connsiteX2" fmla="*/ 817216 w 3755828"/>
              <a:gd name="connsiteY2" fmla="*/ 0 h 1111845"/>
              <a:gd name="connsiteX3" fmla="*/ 1347565 w 3755828"/>
              <a:gd name="connsiteY3" fmla="*/ 0 h 1111845"/>
              <a:gd name="connsiteX4" fmla="*/ 1844062 w 3755828"/>
              <a:gd name="connsiteY4" fmla="*/ 0 h 1111845"/>
              <a:gd name="connsiteX5" fmla="*/ 2442115 w 3755828"/>
              <a:gd name="connsiteY5" fmla="*/ 0 h 1111845"/>
              <a:gd name="connsiteX6" fmla="*/ 2972464 w 3755828"/>
              <a:gd name="connsiteY6" fmla="*/ 0 h 1111845"/>
              <a:gd name="connsiteX7" fmla="*/ 3570517 w 3755828"/>
              <a:gd name="connsiteY7" fmla="*/ 0 h 1111845"/>
              <a:gd name="connsiteX8" fmla="*/ 3755828 w 3755828"/>
              <a:gd name="connsiteY8" fmla="*/ 185311 h 1111845"/>
              <a:gd name="connsiteX9" fmla="*/ 3755828 w 3755828"/>
              <a:gd name="connsiteY9" fmla="*/ 541098 h 1111845"/>
              <a:gd name="connsiteX10" fmla="*/ 3755828 w 3755828"/>
              <a:gd name="connsiteY10" fmla="*/ 926534 h 1111845"/>
              <a:gd name="connsiteX11" fmla="*/ 3570517 w 3755828"/>
              <a:gd name="connsiteY11" fmla="*/ 1111845 h 1111845"/>
              <a:gd name="connsiteX12" fmla="*/ 3107872 w 3755828"/>
              <a:gd name="connsiteY12" fmla="*/ 1111845 h 1111845"/>
              <a:gd name="connsiteX13" fmla="*/ 2475967 w 3755828"/>
              <a:gd name="connsiteY13" fmla="*/ 1111845 h 1111845"/>
              <a:gd name="connsiteX14" fmla="*/ 1979470 w 3755828"/>
              <a:gd name="connsiteY14" fmla="*/ 1111845 h 1111845"/>
              <a:gd name="connsiteX15" fmla="*/ 1415269 w 3755828"/>
              <a:gd name="connsiteY15" fmla="*/ 1111845 h 1111845"/>
              <a:gd name="connsiteX16" fmla="*/ 783364 w 3755828"/>
              <a:gd name="connsiteY16" fmla="*/ 1111845 h 1111845"/>
              <a:gd name="connsiteX17" fmla="*/ 185311 w 3755828"/>
              <a:gd name="connsiteY17" fmla="*/ 1111845 h 1111845"/>
              <a:gd name="connsiteX18" fmla="*/ 0 w 3755828"/>
              <a:gd name="connsiteY18" fmla="*/ 926534 h 1111845"/>
              <a:gd name="connsiteX19" fmla="*/ 0 w 3755828"/>
              <a:gd name="connsiteY19" fmla="*/ 570747 h 1111845"/>
              <a:gd name="connsiteX20" fmla="*/ 0 w 3755828"/>
              <a:gd name="connsiteY20" fmla="*/ 185311 h 11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55828" h="1111845" extrusionOk="0">
                <a:moveTo>
                  <a:pt x="0" y="185311"/>
                </a:moveTo>
                <a:cubicBezTo>
                  <a:pt x="-9426" y="77153"/>
                  <a:pt x="71026" y="4482"/>
                  <a:pt x="185311" y="0"/>
                </a:cubicBezTo>
                <a:cubicBezTo>
                  <a:pt x="407552" y="-13320"/>
                  <a:pt x="609460" y="29037"/>
                  <a:pt x="817216" y="0"/>
                </a:cubicBezTo>
                <a:cubicBezTo>
                  <a:pt x="1024972" y="-29037"/>
                  <a:pt x="1204491" y="55841"/>
                  <a:pt x="1347565" y="0"/>
                </a:cubicBezTo>
                <a:cubicBezTo>
                  <a:pt x="1490639" y="-55841"/>
                  <a:pt x="1710169" y="54782"/>
                  <a:pt x="1844062" y="0"/>
                </a:cubicBezTo>
                <a:cubicBezTo>
                  <a:pt x="1977955" y="-54782"/>
                  <a:pt x="2193052" y="30486"/>
                  <a:pt x="2442115" y="0"/>
                </a:cubicBezTo>
                <a:cubicBezTo>
                  <a:pt x="2691178" y="-30486"/>
                  <a:pt x="2717600" y="51032"/>
                  <a:pt x="2972464" y="0"/>
                </a:cubicBezTo>
                <a:cubicBezTo>
                  <a:pt x="3227328" y="-51032"/>
                  <a:pt x="3439687" y="62834"/>
                  <a:pt x="3570517" y="0"/>
                </a:cubicBezTo>
                <a:cubicBezTo>
                  <a:pt x="3671010" y="-17652"/>
                  <a:pt x="3744804" y="98287"/>
                  <a:pt x="3755828" y="185311"/>
                </a:cubicBezTo>
                <a:cubicBezTo>
                  <a:pt x="3763489" y="277561"/>
                  <a:pt x="3748769" y="442446"/>
                  <a:pt x="3755828" y="541098"/>
                </a:cubicBezTo>
                <a:cubicBezTo>
                  <a:pt x="3762887" y="639750"/>
                  <a:pt x="3722667" y="838026"/>
                  <a:pt x="3755828" y="926534"/>
                </a:cubicBezTo>
                <a:cubicBezTo>
                  <a:pt x="3769495" y="1049223"/>
                  <a:pt x="3673739" y="1120936"/>
                  <a:pt x="3570517" y="1111845"/>
                </a:cubicBezTo>
                <a:cubicBezTo>
                  <a:pt x="3422101" y="1117407"/>
                  <a:pt x="3242148" y="1104459"/>
                  <a:pt x="3107872" y="1111845"/>
                </a:cubicBezTo>
                <a:cubicBezTo>
                  <a:pt x="2973597" y="1119231"/>
                  <a:pt x="2686081" y="1037371"/>
                  <a:pt x="2475967" y="1111845"/>
                </a:cubicBezTo>
                <a:cubicBezTo>
                  <a:pt x="2265854" y="1186319"/>
                  <a:pt x="2145425" y="1067658"/>
                  <a:pt x="1979470" y="1111845"/>
                </a:cubicBezTo>
                <a:cubicBezTo>
                  <a:pt x="1813515" y="1156032"/>
                  <a:pt x="1657805" y="1075066"/>
                  <a:pt x="1415269" y="1111845"/>
                </a:cubicBezTo>
                <a:cubicBezTo>
                  <a:pt x="1172733" y="1148624"/>
                  <a:pt x="956707" y="1077125"/>
                  <a:pt x="783364" y="1111845"/>
                </a:cubicBezTo>
                <a:cubicBezTo>
                  <a:pt x="610022" y="1146565"/>
                  <a:pt x="310862" y="1106143"/>
                  <a:pt x="185311" y="1111845"/>
                </a:cubicBezTo>
                <a:cubicBezTo>
                  <a:pt x="78350" y="1120101"/>
                  <a:pt x="19357" y="1043262"/>
                  <a:pt x="0" y="926534"/>
                </a:cubicBezTo>
                <a:cubicBezTo>
                  <a:pt x="-238" y="750734"/>
                  <a:pt x="21781" y="643962"/>
                  <a:pt x="0" y="570747"/>
                </a:cubicBezTo>
                <a:cubicBezTo>
                  <a:pt x="-21781" y="497532"/>
                  <a:pt x="18723" y="341134"/>
                  <a:pt x="0" y="185311"/>
                </a:cubicBezTo>
                <a:close/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B7E747D-B9BA-DF4E-A5FC-8EB087148014}"/>
              </a:ext>
            </a:extLst>
          </p:cNvPr>
          <p:cNvSpPr txBox="1"/>
          <p:nvPr/>
        </p:nvSpPr>
        <p:spPr>
          <a:xfrm>
            <a:off x="7767790" y="5325136"/>
            <a:ext cx="13635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Mass splitting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486FE557-A5EF-8746-B453-7B017F108C0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831" t="32651" b="32644"/>
          <a:stretch/>
        </p:blipFill>
        <p:spPr>
          <a:xfrm rot="10800000">
            <a:off x="7528665" y="3010803"/>
            <a:ext cx="1403462" cy="387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B5A8B9C6-FDBA-E445-9F7A-4AA722BDE73A}"/>
                  </a:ext>
                </a:extLst>
              </p:cNvPr>
              <p:cNvSpPr txBox="1"/>
              <p:nvPr/>
            </p:nvSpPr>
            <p:spPr>
              <a:xfrm>
                <a:off x="8054812" y="2677391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B5A8B9C6-FDBA-E445-9F7A-4AA722BDE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812" y="2677391"/>
                <a:ext cx="532646" cy="421782"/>
              </a:xfrm>
              <a:prstGeom prst="rect">
                <a:avLst/>
              </a:prstGeom>
              <a:blipFill>
                <a:blip r:embed="rId1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0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3" grpId="0"/>
      <p:bldP spid="24" grpId="0" animBg="1"/>
      <p:bldP spid="25" grpId="0" animBg="1"/>
      <p:bldP spid="26" grpId="0"/>
      <p:bldP spid="27" grpId="0"/>
      <p:bldP spid="31" grpId="0"/>
      <p:bldP spid="49" grpId="0"/>
      <p:bldP spid="50" grpId="0"/>
      <p:bldP spid="20" grpId="0"/>
      <p:bldP spid="21" grpId="0"/>
      <p:bldP spid="4" grpId="0"/>
      <p:bldP spid="54" grpId="0"/>
      <p:bldP spid="8" grpId="0"/>
      <p:bldP spid="57" grpId="0" animBg="1"/>
      <p:bldP spid="59" grpId="0" animBg="1"/>
      <p:bldP spid="60" grpId="0" animBg="1"/>
      <p:bldP spid="61" grpId="0"/>
      <p:bldP spid="28" grpId="0" animBg="1"/>
      <p:bldP spid="58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112E4-4353-3040-9FC8-23EDC071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562702-E052-C042-B1DE-61297449B20A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C03432-8DF2-D948-A081-0B2D8519C04E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06B017A-D36A-0D4E-9FC0-82DB3254ED73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623AE6CB-1E47-3A4B-A0FB-0CA8660C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71" b="10691"/>
          <a:stretch/>
        </p:blipFill>
        <p:spPr>
          <a:xfrm>
            <a:off x="9826472" y="1671864"/>
            <a:ext cx="2171700" cy="813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79E04A4-BD22-2941-BDBB-9EC701A87FDB}"/>
              </a:ext>
            </a:extLst>
          </p:cNvPr>
          <p:cNvSpPr txBox="1"/>
          <p:nvPr/>
        </p:nvSpPr>
        <p:spPr>
          <a:xfrm>
            <a:off x="9993800" y="271900"/>
            <a:ext cx="168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Inelastic Dark Matter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5307A207-6A17-FD4F-9F92-49BE0D6A8714}"/>
              </a:ext>
            </a:extLst>
          </p:cNvPr>
          <p:cNvSpPr/>
          <p:nvPr/>
        </p:nvSpPr>
        <p:spPr>
          <a:xfrm>
            <a:off x="10084324" y="1495288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17608CDC-5415-FA45-A9DF-E40270C444F4}"/>
              </a:ext>
            </a:extLst>
          </p:cNvPr>
          <p:cNvSpPr/>
          <p:nvPr/>
        </p:nvSpPr>
        <p:spPr>
          <a:xfrm>
            <a:off x="11289478" y="1221090"/>
            <a:ext cx="439823" cy="426967"/>
          </a:xfrm>
          <a:prstGeom prst="roundRect">
            <a:avLst/>
          </a:prstGeom>
          <a:noFill/>
          <a:ln w="19050">
            <a:solidFill>
              <a:srgbClr val="09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8F3AED9-BE8B-0147-8C5C-43E495EECF11}"/>
                  </a:ext>
                </a:extLst>
              </p:cNvPr>
              <p:cNvSpPr txBox="1"/>
              <p:nvPr/>
            </p:nvSpPr>
            <p:spPr>
              <a:xfrm>
                <a:off x="10030815" y="1437976"/>
                <a:ext cx="6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8F3AED9-BE8B-0147-8C5C-43E495EE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815" y="1437976"/>
                <a:ext cx="637033" cy="461665"/>
              </a:xfrm>
              <a:prstGeom prst="rect">
                <a:avLst/>
              </a:prstGeom>
              <a:blipFill>
                <a:blip r:embed="rId3"/>
                <a:stretch>
                  <a:fillRect r="-1923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5B9C425-AE80-8842-AEFA-489F42CCA928}"/>
                  </a:ext>
                </a:extLst>
              </p:cNvPr>
              <p:cNvSpPr txBox="1"/>
              <p:nvPr/>
            </p:nvSpPr>
            <p:spPr>
              <a:xfrm>
                <a:off x="11253970" y="1149628"/>
                <a:ext cx="629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5B9C425-AE80-8842-AEFA-489F42CC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970" y="1149628"/>
                <a:ext cx="629916" cy="461665"/>
              </a:xfrm>
              <a:prstGeom prst="rect">
                <a:avLst/>
              </a:prstGeom>
              <a:blipFill>
                <a:blip r:embed="rId4"/>
                <a:stretch>
                  <a:fillRect r="-40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AEA151F2-DF03-844C-92C6-220E39E26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l="16683" t="16477" r="19951" b="8844"/>
          <a:stretch/>
        </p:blipFill>
        <p:spPr>
          <a:xfrm>
            <a:off x="8932127" y="-130684"/>
            <a:ext cx="3697927" cy="3130333"/>
          </a:xfrm>
          <a:prstGeom prst="ellipse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A33EF4-C8AD-F04D-8C09-B46242C36D17}"/>
              </a:ext>
            </a:extLst>
          </p:cNvPr>
          <p:cNvSpPr txBox="1"/>
          <p:nvPr/>
        </p:nvSpPr>
        <p:spPr>
          <a:xfrm>
            <a:off x="457298" y="2169364"/>
            <a:ext cx="12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Dark Sector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B62975-680C-E546-9E0D-5E102D9AFE5E}"/>
              </a:ext>
            </a:extLst>
          </p:cNvPr>
          <p:cNvSpPr txBox="1"/>
          <p:nvPr/>
        </p:nvSpPr>
        <p:spPr>
          <a:xfrm>
            <a:off x="2412791" y="1695214"/>
            <a:ext cx="297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two-component Weyl fermions </a:t>
            </a:r>
            <a:r>
              <a:rPr lang="en-US" dirty="0"/>
              <a:t>forming a Dirac pair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8966B9-AA56-764C-A9E6-5C30F5792410}"/>
              </a:ext>
            </a:extLst>
          </p:cNvPr>
          <p:cNvSpPr txBox="1"/>
          <p:nvPr/>
        </p:nvSpPr>
        <p:spPr>
          <a:xfrm>
            <a:off x="2266054" y="2586178"/>
            <a:ext cx="510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</a:t>
            </a:r>
            <a:r>
              <a:rPr lang="en-US" dirty="0">
                <a:solidFill>
                  <a:srgbClr val="7030A0"/>
                </a:solidFill>
              </a:rPr>
              <a:t>vector mediator </a:t>
            </a:r>
            <a:r>
              <a:rPr lang="en-US" dirty="0"/>
              <a:t>coming from a spontaneously broken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U(1)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/>
              <a:t> abelian gauge symmetry</a:t>
            </a:r>
          </a:p>
        </p:txBody>
      </p:sp>
      <p:sp>
        <p:nvSpPr>
          <p:cNvPr id="19" name="Chave Esquerda 18">
            <a:extLst>
              <a:ext uri="{FF2B5EF4-FFF2-40B4-BE49-F238E27FC236}">
                <a16:creationId xmlns:a16="http://schemas.microsoft.com/office/drawing/2014/main" id="{E1C3FCB5-590D-254F-9071-0F75C6AA5147}"/>
              </a:ext>
            </a:extLst>
          </p:cNvPr>
          <p:cNvSpPr/>
          <p:nvPr/>
        </p:nvSpPr>
        <p:spPr>
          <a:xfrm>
            <a:off x="1878629" y="1593200"/>
            <a:ext cx="387426" cy="1803246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2CF9B7D-7779-2141-B9CB-E33231F83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56" y="3940470"/>
            <a:ext cx="4976771" cy="79078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3CCCD7-64EF-2A42-BEE9-98ED08D9FF41}"/>
              </a:ext>
            </a:extLst>
          </p:cNvPr>
          <p:cNvSpPr txBox="1"/>
          <p:nvPr/>
        </p:nvSpPr>
        <p:spPr>
          <a:xfrm>
            <a:off x="457298" y="3449859"/>
            <a:ext cx="504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diagonalization of the fermion mass terms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78CDD6E5-2E91-EC42-A24D-FB8C9C657A04}"/>
              </a:ext>
            </a:extLst>
          </p:cNvPr>
          <p:cNvSpPr/>
          <p:nvPr/>
        </p:nvSpPr>
        <p:spPr>
          <a:xfrm>
            <a:off x="3731537" y="4165799"/>
            <a:ext cx="990522" cy="3984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4E78F8A-4D36-E549-B161-DD6B5692781D}"/>
              </a:ext>
            </a:extLst>
          </p:cNvPr>
          <p:cNvSpPr/>
          <p:nvPr/>
        </p:nvSpPr>
        <p:spPr>
          <a:xfrm>
            <a:off x="4932983" y="4056220"/>
            <a:ext cx="1807590" cy="675032"/>
          </a:xfrm>
          <a:prstGeom prst="roundRect">
            <a:avLst/>
          </a:prstGeom>
          <a:solidFill>
            <a:srgbClr val="59B0BE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208C31-AA8F-7A40-9CB1-2DF0FDD4661F}"/>
              </a:ext>
            </a:extLst>
          </p:cNvPr>
          <p:cNvSpPr txBox="1"/>
          <p:nvPr/>
        </p:nvSpPr>
        <p:spPr>
          <a:xfrm>
            <a:off x="3938423" y="3882878"/>
            <a:ext cx="610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3223D"/>
                </a:solidFill>
              </a:rPr>
              <a:t>Dirac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2A46F4-26FB-D94D-B0FD-42DCAF3573E8}"/>
              </a:ext>
            </a:extLst>
          </p:cNvPr>
          <p:cNvSpPr txBox="1"/>
          <p:nvPr/>
        </p:nvSpPr>
        <p:spPr>
          <a:xfrm>
            <a:off x="5338085" y="3792575"/>
            <a:ext cx="986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CBACB"/>
                </a:solidFill>
              </a:rPr>
              <a:t>Majorana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0197DEAD-E9A3-C04D-8821-56F68F37D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8308" y="4175616"/>
            <a:ext cx="1403462" cy="369332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9E6F59C-5C01-3D46-BA4F-903379A2BE1B}"/>
              </a:ext>
            </a:extLst>
          </p:cNvPr>
          <p:cNvSpPr txBox="1"/>
          <p:nvPr/>
        </p:nvSpPr>
        <p:spPr>
          <a:xfrm>
            <a:off x="7903253" y="418033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CE460375-88DB-B342-AFF2-0DF7E114B3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6" t="5613" r="50046" b="1"/>
          <a:stretch/>
        </p:blipFill>
        <p:spPr>
          <a:xfrm>
            <a:off x="2293671" y="4934726"/>
            <a:ext cx="2049134" cy="70034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7A5C3F7F-DB13-0449-9138-0A70ABB8EF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62" t="7132"/>
          <a:stretch/>
        </p:blipFill>
        <p:spPr>
          <a:xfrm>
            <a:off x="4779824" y="5712686"/>
            <a:ext cx="2364443" cy="646331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0A1FC3FA-B23F-DA41-AE58-F6DFDA944242}"/>
              </a:ext>
            </a:extLst>
          </p:cNvPr>
          <p:cNvSpPr txBox="1"/>
          <p:nvPr/>
        </p:nvSpPr>
        <p:spPr>
          <a:xfrm>
            <a:off x="9993000" y="922325"/>
            <a:ext cx="168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(</a:t>
            </a:r>
            <a:r>
              <a:rPr lang="en-US" sz="1600" dirty="0" err="1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iDM</a:t>
            </a:r>
            <a:r>
              <a:rPr lang="en-US" sz="1600" dirty="0">
                <a:solidFill>
                  <a:srgbClr val="7030A0"/>
                </a:solidFill>
                <a:latin typeface="Chalkboard" panose="03050602040202020205" pitchFamily="66" charset="77"/>
                <a:cs typeface="Cavolini" panose="03000502040302020204" pitchFamily="66" charset="0"/>
              </a:rPr>
              <a:t>)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0DEEE944-FF66-0B45-A110-6038E0DB0918}"/>
              </a:ext>
            </a:extLst>
          </p:cNvPr>
          <p:cNvGrpSpPr/>
          <p:nvPr/>
        </p:nvGrpSpPr>
        <p:grpSpPr>
          <a:xfrm>
            <a:off x="7677776" y="2286650"/>
            <a:ext cx="1282202" cy="1615"/>
            <a:chOff x="6551215" y="2728561"/>
            <a:chExt cx="1282202" cy="1615"/>
          </a:xfrm>
        </p:grpSpPr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BA89BC5C-46A4-6049-A3CD-317FF9378E74}"/>
                </a:ext>
              </a:extLst>
            </p:cNvPr>
            <p:cNvCxnSpPr>
              <a:cxnSpLocks/>
            </p:cNvCxnSpPr>
            <p:nvPr/>
          </p:nvCxnSpPr>
          <p:spPr>
            <a:xfrm>
              <a:off x="6551215" y="2728561"/>
              <a:ext cx="68986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ED6A1912-D115-AC44-818E-837714B8861E}"/>
                </a:ext>
              </a:extLst>
            </p:cNvPr>
            <p:cNvCxnSpPr>
              <a:cxnSpLocks/>
            </p:cNvCxnSpPr>
            <p:nvPr/>
          </p:nvCxnSpPr>
          <p:spPr>
            <a:xfrm>
              <a:off x="6981526" y="2730176"/>
              <a:ext cx="85189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3EF4054-8620-8B4B-A057-4FC53A0FA6C2}"/>
                  </a:ext>
                </a:extLst>
              </p:cNvPr>
              <p:cNvSpPr txBox="1"/>
              <p:nvPr/>
            </p:nvSpPr>
            <p:spPr>
              <a:xfrm>
                <a:off x="6473960" y="1828190"/>
                <a:ext cx="469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23EF4054-8620-8B4B-A057-4FC53A0FA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960" y="1828190"/>
                <a:ext cx="469744" cy="369332"/>
              </a:xfrm>
              <a:prstGeom prst="rect">
                <a:avLst/>
              </a:prstGeom>
              <a:blipFill>
                <a:blip r:embed="rId1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91340A85-A84F-E44A-880A-4219C4D2FA3E}"/>
                  </a:ext>
                </a:extLst>
              </p:cNvPr>
              <p:cNvSpPr txBox="1"/>
              <p:nvPr/>
            </p:nvSpPr>
            <p:spPr>
              <a:xfrm>
                <a:off x="8083602" y="184367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91340A85-A84F-E44A-880A-4219C4D2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02" y="1843676"/>
                <a:ext cx="475066" cy="369332"/>
              </a:xfrm>
              <a:prstGeom prst="rect">
                <a:avLst/>
              </a:prstGeom>
              <a:blipFill>
                <a:blip r:embed="rId1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Agrupar 50">
            <a:extLst>
              <a:ext uri="{FF2B5EF4-FFF2-40B4-BE49-F238E27FC236}">
                <a16:creationId xmlns:a16="http://schemas.microsoft.com/office/drawing/2014/main" id="{3E34A0F5-49CB-8041-8A72-D71B092E97ED}"/>
              </a:ext>
            </a:extLst>
          </p:cNvPr>
          <p:cNvGrpSpPr/>
          <p:nvPr/>
        </p:nvGrpSpPr>
        <p:grpSpPr>
          <a:xfrm>
            <a:off x="6050713" y="2284451"/>
            <a:ext cx="1282202" cy="1615"/>
            <a:chOff x="6551215" y="2728561"/>
            <a:chExt cx="1282202" cy="1615"/>
          </a:xfrm>
        </p:grpSpPr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999BD2DA-BDF4-7F49-9F2E-8C3AB06D6513}"/>
                </a:ext>
              </a:extLst>
            </p:cNvPr>
            <p:cNvCxnSpPr>
              <a:cxnSpLocks/>
            </p:cNvCxnSpPr>
            <p:nvPr/>
          </p:nvCxnSpPr>
          <p:spPr>
            <a:xfrm>
              <a:off x="6551215" y="2728561"/>
              <a:ext cx="68986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3074656E-7567-DF43-ADD5-E7FE1671CA33}"/>
                </a:ext>
              </a:extLst>
            </p:cNvPr>
            <p:cNvCxnSpPr>
              <a:cxnSpLocks/>
            </p:cNvCxnSpPr>
            <p:nvPr/>
          </p:nvCxnSpPr>
          <p:spPr>
            <a:xfrm>
              <a:off x="6981526" y="2730176"/>
              <a:ext cx="85189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E18298A-F07E-7A45-A196-A7E2EE92165B}"/>
                  </a:ext>
                </a:extLst>
              </p:cNvPr>
              <p:cNvSpPr txBox="1"/>
              <p:nvPr/>
            </p:nvSpPr>
            <p:spPr>
              <a:xfrm>
                <a:off x="5461490" y="1800260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E18298A-F07E-7A45-A196-A7E2EE921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490" y="1800260"/>
                <a:ext cx="43794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795114-21A0-F14A-B201-8F842C221478}"/>
              </a:ext>
            </a:extLst>
          </p:cNvPr>
          <p:cNvSpPr txBox="1"/>
          <p:nvPr/>
        </p:nvSpPr>
        <p:spPr>
          <a:xfrm>
            <a:off x="6373038" y="1459421"/>
            <a:ext cx="21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E3175"/>
                </a:solidFill>
              </a:rPr>
              <a:t>pseudo-Dirac pair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018DCA-621B-1D4C-9C74-219E68D7E999}"/>
              </a:ext>
            </a:extLst>
          </p:cNvPr>
          <p:cNvSpPr txBox="1"/>
          <p:nvPr/>
        </p:nvSpPr>
        <p:spPr>
          <a:xfrm>
            <a:off x="840544" y="5400222"/>
            <a:ext cx="141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B5C3A29C-98FE-4943-A552-0455F3228152}"/>
                  </a:ext>
                </a:extLst>
              </p:cNvPr>
              <p:cNvSpPr txBox="1"/>
              <p:nvPr/>
            </p:nvSpPr>
            <p:spPr>
              <a:xfrm>
                <a:off x="416097" y="5515644"/>
                <a:ext cx="5196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B5C3A29C-98FE-4943-A552-0455F322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97" y="5515644"/>
                <a:ext cx="5196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m 54">
            <a:extLst>
              <a:ext uri="{FF2B5EF4-FFF2-40B4-BE49-F238E27FC236}">
                <a16:creationId xmlns:a16="http://schemas.microsoft.com/office/drawing/2014/main" id="{1B0D07D5-97D2-3A4E-A0A1-344EDF8339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09" t="5613" b="1"/>
          <a:stretch/>
        </p:blipFill>
        <p:spPr>
          <a:xfrm>
            <a:off x="2202995" y="5789821"/>
            <a:ext cx="2270567" cy="70034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5BEB5C-5ECF-3C41-80B3-B2214A375B5B}"/>
              </a:ext>
            </a:extLst>
          </p:cNvPr>
          <p:cNvSpPr txBox="1"/>
          <p:nvPr/>
        </p:nvSpPr>
        <p:spPr>
          <a:xfrm>
            <a:off x="4793456" y="4976295"/>
            <a:ext cx="480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E3175"/>
                </a:solidFill>
              </a:rPr>
              <a:t>pseudo-Dirac pair </a:t>
            </a:r>
            <a:r>
              <a:rPr lang="en-US" dirty="0"/>
              <a:t>with</a:t>
            </a:r>
            <a:r>
              <a:rPr lang="en-US" dirty="0">
                <a:solidFill>
                  <a:srgbClr val="CE3175"/>
                </a:solidFill>
              </a:rPr>
              <a:t> nearly degenerate masses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4B60A16C-31E3-7443-9EB5-6D0F4E508F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284" y="5550525"/>
            <a:ext cx="3719194" cy="828580"/>
          </a:xfrm>
          <a:prstGeom prst="rect">
            <a:avLst/>
          </a:prstGeom>
        </p:spPr>
      </p:pic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B0ADB6A5-CB61-5D4D-B45F-C9659B2DEBF4}"/>
              </a:ext>
            </a:extLst>
          </p:cNvPr>
          <p:cNvSpPr/>
          <p:nvPr/>
        </p:nvSpPr>
        <p:spPr>
          <a:xfrm>
            <a:off x="7734336" y="5840128"/>
            <a:ext cx="301873" cy="372483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tângulo Arredondado 58">
            <a:extLst>
              <a:ext uri="{FF2B5EF4-FFF2-40B4-BE49-F238E27FC236}">
                <a16:creationId xmlns:a16="http://schemas.microsoft.com/office/drawing/2014/main" id="{D022494A-577F-C744-8D6F-221A8D64A774}"/>
              </a:ext>
            </a:extLst>
          </p:cNvPr>
          <p:cNvSpPr/>
          <p:nvPr/>
        </p:nvSpPr>
        <p:spPr>
          <a:xfrm>
            <a:off x="8407297" y="5735026"/>
            <a:ext cx="459756" cy="271757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EDCECA5-E2E9-5C40-BBCD-11391CAE277D}"/>
              </a:ext>
            </a:extLst>
          </p:cNvPr>
          <p:cNvSpPr/>
          <p:nvPr/>
        </p:nvSpPr>
        <p:spPr>
          <a:xfrm>
            <a:off x="9086731" y="5726551"/>
            <a:ext cx="459756" cy="271757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811E4007-6AB3-6445-B071-9AB32683C07D}"/>
                  </a:ext>
                </a:extLst>
              </p:cNvPr>
              <p:cNvSpPr txBox="1"/>
              <p:nvPr/>
            </p:nvSpPr>
            <p:spPr>
              <a:xfrm>
                <a:off x="7186557" y="586528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811E4007-6AB3-6445-B071-9AB32683C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557" y="5865286"/>
                <a:ext cx="43794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5CE2FE2C-CDE1-2B4F-BF70-78C125FD4B1E}"/>
              </a:ext>
            </a:extLst>
          </p:cNvPr>
          <p:cNvSpPr/>
          <p:nvPr/>
        </p:nvSpPr>
        <p:spPr>
          <a:xfrm>
            <a:off x="7602739" y="5474255"/>
            <a:ext cx="3755828" cy="1111845"/>
          </a:xfrm>
          <a:custGeom>
            <a:avLst/>
            <a:gdLst>
              <a:gd name="connsiteX0" fmla="*/ 0 w 3755828"/>
              <a:gd name="connsiteY0" fmla="*/ 185311 h 1111845"/>
              <a:gd name="connsiteX1" fmla="*/ 185311 w 3755828"/>
              <a:gd name="connsiteY1" fmla="*/ 0 h 1111845"/>
              <a:gd name="connsiteX2" fmla="*/ 817216 w 3755828"/>
              <a:gd name="connsiteY2" fmla="*/ 0 h 1111845"/>
              <a:gd name="connsiteX3" fmla="*/ 1347565 w 3755828"/>
              <a:gd name="connsiteY3" fmla="*/ 0 h 1111845"/>
              <a:gd name="connsiteX4" fmla="*/ 1844062 w 3755828"/>
              <a:gd name="connsiteY4" fmla="*/ 0 h 1111845"/>
              <a:gd name="connsiteX5" fmla="*/ 2442115 w 3755828"/>
              <a:gd name="connsiteY5" fmla="*/ 0 h 1111845"/>
              <a:gd name="connsiteX6" fmla="*/ 2972464 w 3755828"/>
              <a:gd name="connsiteY6" fmla="*/ 0 h 1111845"/>
              <a:gd name="connsiteX7" fmla="*/ 3570517 w 3755828"/>
              <a:gd name="connsiteY7" fmla="*/ 0 h 1111845"/>
              <a:gd name="connsiteX8" fmla="*/ 3755828 w 3755828"/>
              <a:gd name="connsiteY8" fmla="*/ 185311 h 1111845"/>
              <a:gd name="connsiteX9" fmla="*/ 3755828 w 3755828"/>
              <a:gd name="connsiteY9" fmla="*/ 541098 h 1111845"/>
              <a:gd name="connsiteX10" fmla="*/ 3755828 w 3755828"/>
              <a:gd name="connsiteY10" fmla="*/ 926534 h 1111845"/>
              <a:gd name="connsiteX11" fmla="*/ 3570517 w 3755828"/>
              <a:gd name="connsiteY11" fmla="*/ 1111845 h 1111845"/>
              <a:gd name="connsiteX12" fmla="*/ 3107872 w 3755828"/>
              <a:gd name="connsiteY12" fmla="*/ 1111845 h 1111845"/>
              <a:gd name="connsiteX13" fmla="*/ 2475967 w 3755828"/>
              <a:gd name="connsiteY13" fmla="*/ 1111845 h 1111845"/>
              <a:gd name="connsiteX14" fmla="*/ 1979470 w 3755828"/>
              <a:gd name="connsiteY14" fmla="*/ 1111845 h 1111845"/>
              <a:gd name="connsiteX15" fmla="*/ 1415269 w 3755828"/>
              <a:gd name="connsiteY15" fmla="*/ 1111845 h 1111845"/>
              <a:gd name="connsiteX16" fmla="*/ 783364 w 3755828"/>
              <a:gd name="connsiteY16" fmla="*/ 1111845 h 1111845"/>
              <a:gd name="connsiteX17" fmla="*/ 185311 w 3755828"/>
              <a:gd name="connsiteY17" fmla="*/ 1111845 h 1111845"/>
              <a:gd name="connsiteX18" fmla="*/ 0 w 3755828"/>
              <a:gd name="connsiteY18" fmla="*/ 926534 h 1111845"/>
              <a:gd name="connsiteX19" fmla="*/ 0 w 3755828"/>
              <a:gd name="connsiteY19" fmla="*/ 570747 h 1111845"/>
              <a:gd name="connsiteX20" fmla="*/ 0 w 3755828"/>
              <a:gd name="connsiteY20" fmla="*/ 185311 h 11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55828" h="1111845" extrusionOk="0">
                <a:moveTo>
                  <a:pt x="0" y="185311"/>
                </a:moveTo>
                <a:cubicBezTo>
                  <a:pt x="-9426" y="77153"/>
                  <a:pt x="71026" y="4482"/>
                  <a:pt x="185311" y="0"/>
                </a:cubicBezTo>
                <a:cubicBezTo>
                  <a:pt x="407552" y="-13320"/>
                  <a:pt x="609460" y="29037"/>
                  <a:pt x="817216" y="0"/>
                </a:cubicBezTo>
                <a:cubicBezTo>
                  <a:pt x="1024972" y="-29037"/>
                  <a:pt x="1204491" y="55841"/>
                  <a:pt x="1347565" y="0"/>
                </a:cubicBezTo>
                <a:cubicBezTo>
                  <a:pt x="1490639" y="-55841"/>
                  <a:pt x="1710169" y="54782"/>
                  <a:pt x="1844062" y="0"/>
                </a:cubicBezTo>
                <a:cubicBezTo>
                  <a:pt x="1977955" y="-54782"/>
                  <a:pt x="2193052" y="30486"/>
                  <a:pt x="2442115" y="0"/>
                </a:cubicBezTo>
                <a:cubicBezTo>
                  <a:pt x="2691178" y="-30486"/>
                  <a:pt x="2717600" y="51032"/>
                  <a:pt x="2972464" y="0"/>
                </a:cubicBezTo>
                <a:cubicBezTo>
                  <a:pt x="3227328" y="-51032"/>
                  <a:pt x="3439687" y="62834"/>
                  <a:pt x="3570517" y="0"/>
                </a:cubicBezTo>
                <a:cubicBezTo>
                  <a:pt x="3671010" y="-17652"/>
                  <a:pt x="3744804" y="98287"/>
                  <a:pt x="3755828" y="185311"/>
                </a:cubicBezTo>
                <a:cubicBezTo>
                  <a:pt x="3763489" y="277561"/>
                  <a:pt x="3748769" y="442446"/>
                  <a:pt x="3755828" y="541098"/>
                </a:cubicBezTo>
                <a:cubicBezTo>
                  <a:pt x="3762887" y="639750"/>
                  <a:pt x="3722667" y="838026"/>
                  <a:pt x="3755828" y="926534"/>
                </a:cubicBezTo>
                <a:cubicBezTo>
                  <a:pt x="3769495" y="1049223"/>
                  <a:pt x="3673739" y="1120936"/>
                  <a:pt x="3570517" y="1111845"/>
                </a:cubicBezTo>
                <a:cubicBezTo>
                  <a:pt x="3422101" y="1117407"/>
                  <a:pt x="3242148" y="1104459"/>
                  <a:pt x="3107872" y="1111845"/>
                </a:cubicBezTo>
                <a:cubicBezTo>
                  <a:pt x="2973597" y="1119231"/>
                  <a:pt x="2686081" y="1037371"/>
                  <a:pt x="2475967" y="1111845"/>
                </a:cubicBezTo>
                <a:cubicBezTo>
                  <a:pt x="2265854" y="1186319"/>
                  <a:pt x="2145425" y="1067658"/>
                  <a:pt x="1979470" y="1111845"/>
                </a:cubicBezTo>
                <a:cubicBezTo>
                  <a:pt x="1813515" y="1156032"/>
                  <a:pt x="1657805" y="1075066"/>
                  <a:pt x="1415269" y="1111845"/>
                </a:cubicBezTo>
                <a:cubicBezTo>
                  <a:pt x="1172733" y="1148624"/>
                  <a:pt x="956707" y="1077125"/>
                  <a:pt x="783364" y="1111845"/>
                </a:cubicBezTo>
                <a:cubicBezTo>
                  <a:pt x="610022" y="1146565"/>
                  <a:pt x="310862" y="1106143"/>
                  <a:pt x="185311" y="1111845"/>
                </a:cubicBezTo>
                <a:cubicBezTo>
                  <a:pt x="78350" y="1120101"/>
                  <a:pt x="19357" y="1043262"/>
                  <a:pt x="0" y="926534"/>
                </a:cubicBezTo>
                <a:cubicBezTo>
                  <a:pt x="-238" y="750734"/>
                  <a:pt x="21781" y="643962"/>
                  <a:pt x="0" y="570747"/>
                </a:cubicBezTo>
                <a:cubicBezTo>
                  <a:pt x="-21781" y="497532"/>
                  <a:pt x="18723" y="341134"/>
                  <a:pt x="0" y="185311"/>
                </a:cubicBezTo>
                <a:close/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B7E747D-B9BA-DF4E-A5FC-8EB087148014}"/>
              </a:ext>
            </a:extLst>
          </p:cNvPr>
          <p:cNvSpPr txBox="1"/>
          <p:nvPr/>
        </p:nvSpPr>
        <p:spPr>
          <a:xfrm>
            <a:off x="7767790" y="5325136"/>
            <a:ext cx="13635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Mass splitting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486FE557-A5EF-8746-B453-7B017F108C0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831" t="32651" b="32644"/>
          <a:stretch/>
        </p:blipFill>
        <p:spPr>
          <a:xfrm rot="10800000">
            <a:off x="7528665" y="3010803"/>
            <a:ext cx="1403462" cy="387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B5A8B9C6-FDBA-E445-9F7A-4AA722BDE73A}"/>
                  </a:ext>
                </a:extLst>
              </p:cNvPr>
              <p:cNvSpPr txBox="1"/>
              <p:nvPr/>
            </p:nvSpPr>
            <p:spPr>
              <a:xfrm>
                <a:off x="8054812" y="2677391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B5A8B9C6-FDBA-E445-9F7A-4AA722BDE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812" y="2677391"/>
                <a:ext cx="532646" cy="421782"/>
              </a:xfrm>
              <a:prstGeom prst="rect">
                <a:avLst/>
              </a:prstGeom>
              <a:blipFill>
                <a:blip r:embed="rId1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tângulo Arredondado 63">
            <a:extLst>
              <a:ext uri="{FF2B5EF4-FFF2-40B4-BE49-F238E27FC236}">
                <a16:creationId xmlns:a16="http://schemas.microsoft.com/office/drawing/2014/main" id="{A15C2AB0-19E5-644D-9AAE-57BFB595BAA2}"/>
              </a:ext>
            </a:extLst>
          </p:cNvPr>
          <p:cNvSpPr/>
          <p:nvPr/>
        </p:nvSpPr>
        <p:spPr>
          <a:xfrm>
            <a:off x="5972692" y="1878217"/>
            <a:ext cx="1464169" cy="745933"/>
          </a:xfrm>
          <a:prstGeom prst="roundRect">
            <a:avLst/>
          </a:prstGeom>
          <a:solidFill>
            <a:srgbClr val="D84CC1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F134A071-EB3F-E244-993A-06CCEA552D54}"/>
              </a:ext>
            </a:extLst>
          </p:cNvPr>
          <p:cNvSpPr txBox="1"/>
          <p:nvPr/>
        </p:nvSpPr>
        <p:spPr>
          <a:xfrm>
            <a:off x="6040757" y="2296590"/>
            <a:ext cx="132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84CC1"/>
                </a:solidFill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207392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CA5A12-2A74-0B4F-8A35-96E64A0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899791-A7D8-3848-9BCF-97C40D6FA8C5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770865-CC70-9A4A-9CF9-D2F6E0FC4E14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D426CA1-8BDD-E442-8AED-350CB5CEB7C8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40C512-712B-D94B-B56D-7AB7E5F550B2}"/>
              </a:ext>
            </a:extLst>
          </p:cNvPr>
          <p:cNvSpPr txBox="1"/>
          <p:nvPr/>
        </p:nvSpPr>
        <p:spPr>
          <a:xfrm>
            <a:off x="415611" y="1427929"/>
            <a:ext cx="578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interaction term with the mediator turns to be </a:t>
            </a:r>
            <a:r>
              <a:rPr lang="en-US" sz="1600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off-diagonal</a:t>
            </a:r>
            <a:br>
              <a:rPr lang="en-US" sz="1600" dirty="0">
                <a:solidFill>
                  <a:srgbClr val="CE3175"/>
                </a:solidFill>
              </a:rPr>
            </a:br>
            <a:endParaRPr lang="en-US" sz="1600" dirty="0">
              <a:solidFill>
                <a:srgbClr val="CE3175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0A31CF-D3E2-FE48-8ECD-7635C940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1" y="2005258"/>
            <a:ext cx="3897312" cy="6480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F20DA3-7B52-5E4D-9D54-A33F8B61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0288"/>
            <a:ext cx="4301580" cy="1019053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DC36277-B1A6-2B48-80A6-70E616A8E33E}"/>
              </a:ext>
            </a:extLst>
          </p:cNvPr>
          <p:cNvCxnSpPr>
            <a:cxnSpLocks/>
          </p:cNvCxnSpPr>
          <p:nvPr/>
        </p:nvCxnSpPr>
        <p:spPr>
          <a:xfrm>
            <a:off x="5606112" y="2305676"/>
            <a:ext cx="635218" cy="0"/>
          </a:xfrm>
          <a:prstGeom prst="straightConnector1">
            <a:avLst/>
          </a:prstGeom>
          <a:ln w="28575">
            <a:solidFill>
              <a:srgbClr val="CE317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B7E405-B23B-494E-8DF3-39895758A373}"/>
              </a:ext>
            </a:extLst>
          </p:cNvPr>
          <p:cNvSpPr txBox="1"/>
          <p:nvPr/>
        </p:nvSpPr>
        <p:spPr>
          <a:xfrm>
            <a:off x="415611" y="2769341"/>
            <a:ext cx="15981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Motivations</a:t>
            </a:r>
          </a:p>
        </p:txBody>
      </p:sp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27778FE0-B276-714D-A3B7-DB9BE84B7D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23743" flipH="1" flipV="1">
            <a:off x="705244" y="3419737"/>
            <a:ext cx="372197" cy="23087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810C9B9-B959-9A40-A4C4-8A4969BD280B}"/>
              </a:ext>
            </a:extLst>
          </p:cNvPr>
          <p:cNvSpPr txBox="1"/>
          <p:nvPr/>
        </p:nvSpPr>
        <p:spPr>
          <a:xfrm>
            <a:off x="1231396" y="3334839"/>
            <a:ext cx="695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8ABB1"/>
                </a:solidFill>
              </a:rPr>
              <a:t>Thermal relics: </a:t>
            </a:r>
            <a:r>
              <a:rPr lang="en-US" dirty="0"/>
              <a:t>DM</a:t>
            </a:r>
            <a:r>
              <a:rPr lang="en-US" b="1" dirty="0">
                <a:solidFill>
                  <a:srgbClr val="58ABB1"/>
                </a:solidFill>
              </a:rPr>
              <a:t> </a:t>
            </a:r>
            <a:r>
              <a:rPr lang="en-US" dirty="0"/>
              <a:t>abundance can be computed via thermal freeze-out.</a:t>
            </a:r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12761C18-F119-EC48-8AE6-6F02DDC20D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23743" flipH="1" flipV="1">
            <a:off x="705243" y="3992208"/>
            <a:ext cx="372197" cy="23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30BE1FFE-D30D-8345-A848-CEC65BD31599}"/>
                  </a:ext>
                </a:extLst>
              </p:cNvPr>
              <p:cNvSpPr txBox="1"/>
              <p:nvPr/>
            </p:nvSpPr>
            <p:spPr>
              <a:xfrm>
                <a:off x="1231396" y="4381142"/>
                <a:ext cx="7872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NimbusRomNo9L"/>
                  </a:rPr>
                  <a:t>The heavier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NimbusRomNo9L"/>
                  </a:rPr>
                  <a:t>can decay into the DM candidate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depleting its abundance</a:t>
                </a: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30BE1FFE-D30D-8345-A848-CEC65BD31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396" y="4381142"/>
                <a:ext cx="7872220" cy="369332"/>
              </a:xfrm>
              <a:prstGeom prst="rect">
                <a:avLst/>
              </a:prstGeom>
              <a:blipFill>
                <a:blip r:embed="rId5"/>
                <a:stretch>
                  <a:fillRect l="-483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CFBFC46F-AE74-B941-8A4F-38E0B3D2E2CA}"/>
                  </a:ext>
                </a:extLst>
              </p:cNvPr>
              <p:cNvSpPr txBox="1"/>
              <p:nvPr/>
            </p:nvSpPr>
            <p:spPr>
              <a:xfrm>
                <a:off x="1408845" y="4833993"/>
                <a:ext cx="253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CFBFC46F-AE74-B941-8A4F-38E0B3D2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845" y="4833993"/>
                <a:ext cx="253274" cy="276999"/>
              </a:xfrm>
              <a:prstGeom prst="rect">
                <a:avLst/>
              </a:prstGeom>
              <a:blipFill>
                <a:blip r:embed="rId6"/>
                <a:stretch>
                  <a:fillRect l="-909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ixaDeTexto 21">
            <a:extLst>
              <a:ext uri="{FF2B5EF4-FFF2-40B4-BE49-F238E27FC236}">
                <a16:creationId xmlns:a16="http://schemas.microsoft.com/office/drawing/2014/main" id="{99996EB9-A3E9-DC40-8671-4F5CA347EA1E}"/>
              </a:ext>
            </a:extLst>
          </p:cNvPr>
          <p:cNvSpPr txBox="1"/>
          <p:nvPr/>
        </p:nvSpPr>
        <p:spPr>
          <a:xfrm>
            <a:off x="1662119" y="4794198"/>
            <a:ext cx="84716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E3175"/>
                </a:solidFill>
                <a:effectLst/>
                <a:latin typeface="NimbusRomNo9L"/>
              </a:rPr>
              <a:t>no present-day population of heavier states </a:t>
            </a:r>
            <a:r>
              <a:rPr lang="en-US" sz="1600" dirty="0">
                <a:effectLst/>
                <a:latin typeface="NimbusRomNo9L"/>
              </a:rPr>
              <a:t>to co-annihilate with the DM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A6C55DF-6466-5F45-85CE-D1F604D660AB}"/>
                  </a:ext>
                </a:extLst>
              </p:cNvPr>
              <p:cNvSpPr txBox="1"/>
              <p:nvPr/>
            </p:nvSpPr>
            <p:spPr>
              <a:xfrm>
                <a:off x="1395073" y="5141389"/>
                <a:ext cx="253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A6C55DF-6466-5F45-85CE-D1F604D66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073" y="5141389"/>
                <a:ext cx="253274" cy="276999"/>
              </a:xfrm>
              <a:prstGeom prst="rect">
                <a:avLst/>
              </a:prstGeom>
              <a:blipFill>
                <a:blip r:embed="rId7"/>
                <a:stretch>
                  <a:fillRect l="-14286" r="-1428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ixaDeTexto 23">
            <a:extLst>
              <a:ext uri="{FF2B5EF4-FFF2-40B4-BE49-F238E27FC236}">
                <a16:creationId xmlns:a16="http://schemas.microsoft.com/office/drawing/2014/main" id="{9C78FE56-9FB6-5C44-A442-821E316ECE54}"/>
              </a:ext>
            </a:extLst>
          </p:cNvPr>
          <p:cNvSpPr txBox="1"/>
          <p:nvPr/>
        </p:nvSpPr>
        <p:spPr>
          <a:xfrm>
            <a:off x="1662119" y="5131701"/>
            <a:ext cx="9028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similarly, </a:t>
            </a:r>
            <a:r>
              <a:rPr lang="en-US" sz="1600" dirty="0">
                <a:solidFill>
                  <a:srgbClr val="CE3175"/>
                </a:solidFill>
              </a:rPr>
              <a:t>direct detection </a:t>
            </a:r>
            <a:r>
              <a:rPr lang="en-US" sz="1600" dirty="0"/>
              <a:t>signals depend on </a:t>
            </a:r>
            <a:r>
              <a:rPr lang="en-US" sz="1600" dirty="0">
                <a:solidFill>
                  <a:srgbClr val="CE3175"/>
                </a:solidFill>
              </a:rPr>
              <a:t>up-scatter</a:t>
            </a:r>
            <a:r>
              <a:rPr lang="en-US" sz="1600" dirty="0"/>
              <a:t> of the light state, which is </a:t>
            </a:r>
            <a:r>
              <a:rPr lang="en-US" sz="1600" dirty="0">
                <a:solidFill>
                  <a:srgbClr val="CE3175"/>
                </a:solidFill>
                <a:effectLst/>
                <a:latin typeface="NimbusRomNo9L"/>
              </a:rPr>
              <a:t>kinematically suppressed</a:t>
            </a:r>
            <a:endParaRPr lang="en-US" sz="1600" dirty="0">
              <a:solidFill>
                <a:srgbClr val="CE3175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2ED3334-63C9-A340-B80D-8209322C153E}"/>
              </a:ext>
            </a:extLst>
          </p:cNvPr>
          <p:cNvSpPr txBox="1"/>
          <p:nvPr/>
        </p:nvSpPr>
        <p:spPr>
          <a:xfrm>
            <a:off x="8039410" y="4772452"/>
            <a:ext cx="2759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avoid indirect detection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E2083A8A-A6D7-6C4A-A5BB-561C3143F08B}"/>
                  </a:ext>
                </a:extLst>
              </p:cNvPr>
              <p:cNvSpPr txBox="1"/>
              <p:nvPr/>
            </p:nvSpPr>
            <p:spPr>
              <a:xfrm>
                <a:off x="7715764" y="478782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E2083A8A-A6D7-6C4A-A5BB-561C3143F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764" y="4787826"/>
                <a:ext cx="43152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1C10B290-DC2E-EC48-96F9-A90D67C1B0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23743" flipH="1" flipV="1">
            <a:off x="705242" y="5608581"/>
            <a:ext cx="372197" cy="23087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EF674FDF-87D8-0C48-B5C5-DD4CAAD3ABFC}"/>
              </a:ext>
            </a:extLst>
          </p:cNvPr>
          <p:cNvSpPr txBox="1"/>
          <p:nvPr/>
        </p:nvSpPr>
        <p:spPr>
          <a:xfrm>
            <a:off x="1231396" y="5539352"/>
            <a:ext cx="8474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58ABB1"/>
                </a:solidFill>
                <a:effectLst/>
                <a:latin typeface="NimbusRomNo9L"/>
              </a:rPr>
              <a:t>Evades stringent CMB limits</a:t>
            </a:r>
            <a:endParaRPr lang="en-US" b="1" dirty="0">
              <a:solidFill>
                <a:srgbClr val="58ABB1"/>
              </a:solidFill>
              <a:latin typeface="NimbusRomNo9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C8E10F5-B420-BD49-854F-A8E67417DC0A}"/>
                  </a:ext>
                </a:extLst>
              </p:cNvPr>
              <p:cNvSpPr txBox="1"/>
              <p:nvPr/>
            </p:nvSpPr>
            <p:spPr>
              <a:xfrm>
                <a:off x="1231396" y="5931714"/>
                <a:ext cx="100679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Since the abundance of</a:t>
                </a:r>
                <a:r>
                  <a:rPr lang="en-US" sz="16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is already reduced during recombination era, </a:t>
                </a:r>
                <a:r>
                  <a:rPr lang="en-US" sz="1600" dirty="0">
                    <a:solidFill>
                      <a:srgbClr val="CE3175"/>
                    </a:solidFill>
                  </a:rPr>
                  <a:t>coannihilations that would inject energy into the plasma are suppressed.</a:t>
                </a:r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C8E10F5-B420-BD49-854F-A8E67417D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396" y="5931714"/>
                <a:ext cx="10067983" cy="584775"/>
              </a:xfrm>
              <a:prstGeom prst="rect">
                <a:avLst/>
              </a:prstGeom>
              <a:blipFill>
                <a:blip r:embed="rId9"/>
                <a:stretch>
                  <a:fillRect l="-252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>
            <a:extLst>
              <a:ext uri="{FF2B5EF4-FFF2-40B4-BE49-F238E27FC236}">
                <a16:creationId xmlns:a16="http://schemas.microsoft.com/office/drawing/2014/main" id="{48AD3F97-0E28-B043-85BE-E28942A6BA2C}"/>
              </a:ext>
            </a:extLst>
          </p:cNvPr>
          <p:cNvSpPr txBox="1"/>
          <p:nvPr/>
        </p:nvSpPr>
        <p:spPr>
          <a:xfrm>
            <a:off x="1231396" y="3898169"/>
            <a:ext cx="1013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8ABB1"/>
                </a:solidFill>
                <a:effectLst/>
                <a:latin typeface="NimbusRomNo9L"/>
              </a:rPr>
              <a:t>Evades indirect and direct detection experimental limits</a:t>
            </a:r>
            <a:endParaRPr lang="pt-BR" b="1" dirty="0">
              <a:solidFill>
                <a:srgbClr val="58ABB1"/>
              </a:solidFill>
              <a:latin typeface="NimbusRomNo9L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FC3940C5-538B-584E-B881-7F7930CEFA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537754" y="493791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2C68BA5-C4C5-DC4B-B79B-FB2E9A4022C3}"/>
                  </a:ext>
                </a:extLst>
              </p:cNvPr>
              <p:cNvSpPr txBox="1"/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2C68BA5-C4C5-DC4B-B79B-FB2E9A40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173A6283-A740-394B-92CB-B29B4AEC85DC}"/>
                  </a:ext>
                </a:extLst>
              </p:cNvPr>
              <p:cNvSpPr txBox="1"/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173A6283-A740-394B-92CB-B29B4AEC8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D06E7730-7DC3-EE4F-B94F-21ADB4F47A90}"/>
                  </a:ext>
                </a:extLst>
              </p:cNvPr>
              <p:cNvSpPr txBox="1"/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D06E7730-7DC3-EE4F-B94F-21ADB4F47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blipFill>
                <a:blip r:embed="rId1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ixaDeTexto 34">
            <a:extLst>
              <a:ext uri="{FF2B5EF4-FFF2-40B4-BE49-F238E27FC236}">
                <a16:creationId xmlns:a16="http://schemas.microsoft.com/office/drawing/2014/main" id="{F560F552-E079-1C44-A727-66EA1FFD597B}"/>
              </a:ext>
            </a:extLst>
          </p:cNvPr>
          <p:cNvSpPr txBox="1"/>
          <p:nvPr/>
        </p:nvSpPr>
        <p:spPr>
          <a:xfrm>
            <a:off x="8372134" y="1028298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61D0F0C6-9B8A-0A49-AEC7-9BE5A4CC2F95}"/>
                  </a:ext>
                </a:extLst>
              </p:cNvPr>
              <p:cNvSpPr txBox="1"/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61D0F0C6-9B8A-0A49-AEC7-9BE5A4CC2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58730A0A-5AE0-2446-8AD0-5BDE2602B74A}"/>
              </a:ext>
            </a:extLst>
          </p:cNvPr>
          <p:cNvSpPr/>
          <p:nvPr/>
        </p:nvSpPr>
        <p:spPr>
          <a:xfrm>
            <a:off x="7644655" y="2141232"/>
            <a:ext cx="1844864" cy="398405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2" grpId="0" animBg="1"/>
      <p:bldP spid="33" grpId="0"/>
      <p:bldP spid="34" grpId="0"/>
      <p:bldP spid="35" grpId="0"/>
      <p:bldP spid="36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CA5A12-2A74-0B4F-8A35-96E64A0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899791-A7D8-3848-9BCF-97C40D6FA8C5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770865-CC70-9A4A-9CF9-D2F6E0FC4E14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D426CA1-8BDD-E442-8AED-350CB5CEB7C8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40C512-712B-D94B-B56D-7AB7E5F550B2}"/>
              </a:ext>
            </a:extLst>
          </p:cNvPr>
          <p:cNvSpPr txBox="1"/>
          <p:nvPr/>
        </p:nvSpPr>
        <p:spPr>
          <a:xfrm>
            <a:off x="415611" y="1427929"/>
            <a:ext cx="578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interaction term with the mediator turns to be </a:t>
            </a:r>
            <a:r>
              <a:rPr lang="en-US" sz="1600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off-diagonal</a:t>
            </a:r>
            <a:br>
              <a:rPr lang="en-US" sz="1600" dirty="0">
                <a:solidFill>
                  <a:srgbClr val="CE3175"/>
                </a:solidFill>
              </a:rPr>
            </a:br>
            <a:endParaRPr lang="en-US" sz="1600" dirty="0">
              <a:solidFill>
                <a:srgbClr val="CE3175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0A31CF-D3E2-FE48-8ECD-7635C940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1" y="2005258"/>
            <a:ext cx="3897312" cy="6480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F20DA3-7B52-5E4D-9D54-A33F8B61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0288"/>
            <a:ext cx="4301580" cy="1019053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DC36277-B1A6-2B48-80A6-70E616A8E33E}"/>
              </a:ext>
            </a:extLst>
          </p:cNvPr>
          <p:cNvCxnSpPr>
            <a:cxnSpLocks/>
          </p:cNvCxnSpPr>
          <p:nvPr/>
        </p:nvCxnSpPr>
        <p:spPr>
          <a:xfrm>
            <a:off x="5606112" y="2305676"/>
            <a:ext cx="635218" cy="0"/>
          </a:xfrm>
          <a:prstGeom prst="straightConnector1">
            <a:avLst/>
          </a:prstGeom>
          <a:ln w="28575">
            <a:solidFill>
              <a:srgbClr val="CE317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F2B0658-D183-EA49-A05C-E207AD5111A4}"/>
              </a:ext>
            </a:extLst>
          </p:cNvPr>
          <p:cNvSpPr txBox="1"/>
          <p:nvPr/>
        </p:nvSpPr>
        <p:spPr>
          <a:xfrm>
            <a:off x="415611" y="2702435"/>
            <a:ext cx="166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What’s new?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CCFCB1-1062-F040-A233-9B957996FCD3}"/>
              </a:ext>
            </a:extLst>
          </p:cNvPr>
          <p:cNvSpPr txBox="1"/>
          <p:nvPr/>
        </p:nvSpPr>
        <p:spPr>
          <a:xfrm>
            <a:off x="735592" y="3077069"/>
            <a:ext cx="896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literature: only considered the minimal scenario with a secluded </a:t>
            </a:r>
            <a:r>
              <a:rPr lang="en-US" dirty="0">
                <a:solidFill>
                  <a:srgbClr val="43AA8B"/>
                </a:solidFill>
              </a:rPr>
              <a:t>dark photon portal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B4A5ECA9-35D9-B14E-B784-DF9DDF53581D}"/>
                  </a:ext>
                </a:extLst>
              </p:cNvPr>
              <p:cNvSpPr txBox="1"/>
              <p:nvPr/>
            </p:nvSpPr>
            <p:spPr>
              <a:xfrm>
                <a:off x="9433070" y="3056771"/>
                <a:ext cx="5370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B4A5ECA9-35D9-B14E-B784-DF9DDF535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3070" y="3056771"/>
                <a:ext cx="5370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D4EAA14-373A-DF40-8CDC-49900AFFC534}"/>
              </a:ext>
            </a:extLst>
          </p:cNvPr>
          <p:cNvSpPr/>
          <p:nvPr/>
        </p:nvSpPr>
        <p:spPr>
          <a:xfrm>
            <a:off x="7644655" y="2141232"/>
            <a:ext cx="1844864" cy="398405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F7FAAE-8F22-EF45-8910-9BC63ED13A7B}"/>
              </a:ext>
            </a:extLst>
          </p:cNvPr>
          <p:cNvSpPr txBox="1"/>
          <p:nvPr/>
        </p:nvSpPr>
        <p:spPr>
          <a:xfrm>
            <a:off x="1015823" y="3397966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However…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BE39DDE-F988-5049-8D1A-269238DBEDF0}"/>
              </a:ext>
            </a:extLst>
          </p:cNvPr>
          <p:cNvSpPr txBox="1"/>
          <p:nvPr/>
        </p:nvSpPr>
        <p:spPr>
          <a:xfrm>
            <a:off x="2084466" y="3428744"/>
            <a:ext cx="783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case has been </a:t>
            </a:r>
            <a:r>
              <a:rPr lang="en-US" sz="1600" dirty="0">
                <a:effectLst/>
                <a:latin typeface="NimbusRomNo9L"/>
              </a:rPr>
              <a:t>nearly </a:t>
            </a:r>
            <a:r>
              <a:rPr lang="en-US" sz="1600" dirty="0">
                <a:solidFill>
                  <a:srgbClr val="CE3175"/>
                </a:solidFill>
                <a:effectLst/>
                <a:latin typeface="NimbusRomNo9L"/>
              </a:rPr>
              <a:t>completely ruled out by experimental limits</a:t>
            </a:r>
            <a:r>
              <a:rPr lang="en-US" sz="1600" dirty="0">
                <a:effectLst/>
                <a:latin typeface="NimbusRomNo9L"/>
              </a:rPr>
              <a:t>... </a:t>
            </a:r>
            <a:endParaRPr lang="en-US" sz="1600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32A24CDB-9116-5F42-8D37-CDD60A5F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537754" y="493791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00C4A1F2-9AAD-454C-A89A-4C8617F1A5DA}"/>
                  </a:ext>
                </a:extLst>
              </p:cNvPr>
              <p:cNvSpPr txBox="1"/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00C4A1F2-9AAD-454C-A89A-4C8617F1A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04CF4803-37AB-6843-BCEE-8242A0C4AAE8}"/>
                  </a:ext>
                </a:extLst>
              </p:cNvPr>
              <p:cNvSpPr txBox="1"/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04CF4803-37AB-6843-BCEE-8242A0C4A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B48942CB-CD3E-4948-B2E0-A452EB620951}"/>
                  </a:ext>
                </a:extLst>
              </p:cNvPr>
              <p:cNvSpPr txBox="1"/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B48942CB-CD3E-4948-B2E0-A452EB620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ixaDeTexto 27">
            <a:extLst>
              <a:ext uri="{FF2B5EF4-FFF2-40B4-BE49-F238E27FC236}">
                <a16:creationId xmlns:a16="http://schemas.microsoft.com/office/drawing/2014/main" id="{3D0161EE-0EF9-0340-8D98-29E56176B65D}"/>
              </a:ext>
            </a:extLst>
          </p:cNvPr>
          <p:cNvSpPr txBox="1"/>
          <p:nvPr/>
        </p:nvSpPr>
        <p:spPr>
          <a:xfrm>
            <a:off x="8372134" y="1028298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DDFF2C6-5FA6-A441-8376-06E788397730}"/>
                  </a:ext>
                </a:extLst>
              </p:cNvPr>
              <p:cNvSpPr txBox="1"/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DDFF2C6-5FA6-A441-8376-06E788397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m 29">
            <a:extLst>
              <a:ext uri="{FF2B5EF4-FFF2-40B4-BE49-F238E27FC236}">
                <a16:creationId xmlns:a16="http://schemas.microsoft.com/office/drawing/2014/main" id="{3A8A3BDD-3207-C542-B49C-E1B007275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0416" y="3904714"/>
            <a:ext cx="3957020" cy="2687787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A4E9238-B9A0-7D4A-B86C-6139B97B40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0572" y="3904714"/>
            <a:ext cx="3957020" cy="26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11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CA5A12-2A74-0B4F-8A35-96E64A0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899791-A7D8-3848-9BCF-97C40D6FA8C5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770865-CC70-9A4A-9CF9-D2F6E0FC4E14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D426CA1-8BDD-E442-8AED-350CB5CEB7C8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40C512-712B-D94B-B56D-7AB7E5F550B2}"/>
              </a:ext>
            </a:extLst>
          </p:cNvPr>
          <p:cNvSpPr txBox="1"/>
          <p:nvPr/>
        </p:nvSpPr>
        <p:spPr>
          <a:xfrm>
            <a:off x="415611" y="1427929"/>
            <a:ext cx="578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interaction term with the mediator turns to be </a:t>
            </a:r>
            <a:r>
              <a:rPr lang="en-US" sz="1600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off-diagonal</a:t>
            </a:r>
            <a:br>
              <a:rPr lang="en-US" sz="1600" dirty="0">
                <a:solidFill>
                  <a:srgbClr val="CE3175"/>
                </a:solidFill>
              </a:rPr>
            </a:br>
            <a:endParaRPr lang="en-US" sz="1600" dirty="0">
              <a:solidFill>
                <a:srgbClr val="CE3175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0A31CF-D3E2-FE48-8ECD-7635C940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1" y="2005258"/>
            <a:ext cx="3897312" cy="6480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F20DA3-7B52-5E4D-9D54-A33F8B61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0288"/>
            <a:ext cx="4301580" cy="1019053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DC36277-B1A6-2B48-80A6-70E616A8E33E}"/>
              </a:ext>
            </a:extLst>
          </p:cNvPr>
          <p:cNvCxnSpPr>
            <a:cxnSpLocks/>
          </p:cNvCxnSpPr>
          <p:nvPr/>
        </p:nvCxnSpPr>
        <p:spPr>
          <a:xfrm>
            <a:off x="5606112" y="2305676"/>
            <a:ext cx="635218" cy="0"/>
          </a:xfrm>
          <a:prstGeom prst="straightConnector1">
            <a:avLst/>
          </a:prstGeom>
          <a:ln w="28575">
            <a:solidFill>
              <a:srgbClr val="CE317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F2B0658-D183-EA49-A05C-E207AD5111A4}"/>
              </a:ext>
            </a:extLst>
          </p:cNvPr>
          <p:cNvSpPr txBox="1"/>
          <p:nvPr/>
        </p:nvSpPr>
        <p:spPr>
          <a:xfrm>
            <a:off x="415611" y="2702435"/>
            <a:ext cx="166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What’s new?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CCFCB1-1062-F040-A233-9B957996FCD3}"/>
              </a:ext>
            </a:extLst>
          </p:cNvPr>
          <p:cNvSpPr txBox="1"/>
          <p:nvPr/>
        </p:nvSpPr>
        <p:spPr>
          <a:xfrm>
            <a:off x="520196" y="3139904"/>
            <a:ext cx="1115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work: we consider the case of </a:t>
            </a:r>
            <a:r>
              <a:rPr lang="en-US" dirty="0">
                <a:solidFill>
                  <a:srgbClr val="CE3175"/>
                </a:solidFill>
              </a:rPr>
              <a:t>generic charges for the 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 </a:t>
            </a:r>
            <a:r>
              <a:rPr lang="en-US" dirty="0">
                <a:solidFill>
                  <a:srgbClr val="CE3175"/>
                </a:solidFill>
              </a:rPr>
              <a:t>group</a:t>
            </a:r>
            <a:endParaRPr lang="en-US" dirty="0">
              <a:solidFill>
                <a:srgbClr val="43AA8B"/>
              </a:solidFill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D4EAA14-373A-DF40-8CDC-49900AFFC534}"/>
              </a:ext>
            </a:extLst>
          </p:cNvPr>
          <p:cNvSpPr/>
          <p:nvPr/>
        </p:nvSpPr>
        <p:spPr>
          <a:xfrm>
            <a:off x="7644655" y="2141232"/>
            <a:ext cx="1844864" cy="398405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D89F64D-4E10-6A4A-884D-2983A4BD68FC}"/>
              </a:ext>
            </a:extLst>
          </p:cNvPr>
          <p:cNvSpPr txBox="1"/>
          <p:nvPr/>
        </p:nvSpPr>
        <p:spPr>
          <a:xfrm>
            <a:off x="3177623" y="3721277"/>
            <a:ext cx="420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vector mediator also couples to the SM via</a:t>
            </a:r>
            <a:r>
              <a:rPr lang="en-US" sz="1600" dirty="0">
                <a:solidFill>
                  <a:srgbClr val="CE3175"/>
                </a:solidFill>
              </a:rPr>
              <a:t> direct terms </a:t>
            </a:r>
            <a:r>
              <a:rPr lang="en-US" sz="1600" dirty="0"/>
              <a:t>depending on the choice of charge  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116A31D-9A54-C341-BAD9-EE2911917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043" y="4369683"/>
            <a:ext cx="3428000" cy="58046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371EC64-A684-974C-97B8-85E04F926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459" y="5076299"/>
            <a:ext cx="3972518" cy="580459"/>
          </a:xfrm>
          <a:prstGeom prst="rect">
            <a:avLst/>
          </a:prstGeom>
        </p:spPr>
      </p:pic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E14AF28D-B011-D248-B483-1318EDD4904C}"/>
              </a:ext>
            </a:extLst>
          </p:cNvPr>
          <p:cNvSpPr/>
          <p:nvPr/>
        </p:nvSpPr>
        <p:spPr>
          <a:xfrm>
            <a:off x="3232275" y="4361298"/>
            <a:ext cx="4101702" cy="1444963"/>
          </a:xfrm>
          <a:custGeom>
            <a:avLst/>
            <a:gdLst>
              <a:gd name="connsiteX0" fmla="*/ 0 w 4101702"/>
              <a:gd name="connsiteY0" fmla="*/ 104471 h 1444963"/>
              <a:gd name="connsiteX1" fmla="*/ 104471 w 4101702"/>
              <a:gd name="connsiteY1" fmla="*/ 0 h 1444963"/>
              <a:gd name="connsiteX2" fmla="*/ 738435 w 4101702"/>
              <a:gd name="connsiteY2" fmla="*/ 0 h 1444963"/>
              <a:gd name="connsiteX3" fmla="*/ 1333471 w 4101702"/>
              <a:gd name="connsiteY3" fmla="*/ 0 h 1444963"/>
              <a:gd name="connsiteX4" fmla="*/ 1772797 w 4101702"/>
              <a:gd name="connsiteY4" fmla="*/ 0 h 1444963"/>
              <a:gd name="connsiteX5" fmla="*/ 2212122 w 4101702"/>
              <a:gd name="connsiteY5" fmla="*/ 0 h 1444963"/>
              <a:gd name="connsiteX6" fmla="*/ 2846086 w 4101702"/>
              <a:gd name="connsiteY6" fmla="*/ 0 h 1444963"/>
              <a:gd name="connsiteX7" fmla="*/ 3363267 w 4101702"/>
              <a:gd name="connsiteY7" fmla="*/ 0 h 1444963"/>
              <a:gd name="connsiteX8" fmla="*/ 3997231 w 4101702"/>
              <a:gd name="connsiteY8" fmla="*/ 0 h 1444963"/>
              <a:gd name="connsiteX9" fmla="*/ 4101702 w 4101702"/>
              <a:gd name="connsiteY9" fmla="*/ 104471 h 1444963"/>
              <a:gd name="connsiteX10" fmla="*/ 4101702 w 4101702"/>
              <a:gd name="connsiteY10" fmla="*/ 528838 h 1444963"/>
              <a:gd name="connsiteX11" fmla="*/ 4101702 w 4101702"/>
              <a:gd name="connsiteY11" fmla="*/ 965566 h 1444963"/>
              <a:gd name="connsiteX12" fmla="*/ 4101702 w 4101702"/>
              <a:gd name="connsiteY12" fmla="*/ 1340492 h 1444963"/>
              <a:gd name="connsiteX13" fmla="*/ 3997231 w 4101702"/>
              <a:gd name="connsiteY13" fmla="*/ 1444963 h 1444963"/>
              <a:gd name="connsiteX14" fmla="*/ 3363267 w 4101702"/>
              <a:gd name="connsiteY14" fmla="*/ 1444963 h 1444963"/>
              <a:gd name="connsiteX15" fmla="*/ 2923941 w 4101702"/>
              <a:gd name="connsiteY15" fmla="*/ 1444963 h 1444963"/>
              <a:gd name="connsiteX16" fmla="*/ 2328905 w 4101702"/>
              <a:gd name="connsiteY16" fmla="*/ 1444963 h 1444963"/>
              <a:gd name="connsiteX17" fmla="*/ 1733869 w 4101702"/>
              <a:gd name="connsiteY17" fmla="*/ 1444963 h 1444963"/>
              <a:gd name="connsiteX18" fmla="*/ 1255616 w 4101702"/>
              <a:gd name="connsiteY18" fmla="*/ 1444963 h 1444963"/>
              <a:gd name="connsiteX19" fmla="*/ 660580 w 4101702"/>
              <a:gd name="connsiteY19" fmla="*/ 1444963 h 1444963"/>
              <a:gd name="connsiteX20" fmla="*/ 104471 w 4101702"/>
              <a:gd name="connsiteY20" fmla="*/ 1444963 h 1444963"/>
              <a:gd name="connsiteX21" fmla="*/ 0 w 4101702"/>
              <a:gd name="connsiteY21" fmla="*/ 1340492 h 1444963"/>
              <a:gd name="connsiteX22" fmla="*/ 0 w 4101702"/>
              <a:gd name="connsiteY22" fmla="*/ 916125 h 1444963"/>
              <a:gd name="connsiteX23" fmla="*/ 0 w 4101702"/>
              <a:gd name="connsiteY23" fmla="*/ 541198 h 1444963"/>
              <a:gd name="connsiteX24" fmla="*/ 0 w 4101702"/>
              <a:gd name="connsiteY24" fmla="*/ 104471 h 144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01702" h="1444963" extrusionOk="0">
                <a:moveTo>
                  <a:pt x="0" y="104471"/>
                </a:moveTo>
                <a:cubicBezTo>
                  <a:pt x="-9711" y="49972"/>
                  <a:pt x="52943" y="-2309"/>
                  <a:pt x="104471" y="0"/>
                </a:cubicBezTo>
                <a:cubicBezTo>
                  <a:pt x="257324" y="-3439"/>
                  <a:pt x="569548" y="14977"/>
                  <a:pt x="738435" y="0"/>
                </a:cubicBezTo>
                <a:cubicBezTo>
                  <a:pt x="907322" y="-14977"/>
                  <a:pt x="1104319" y="25252"/>
                  <a:pt x="1333471" y="0"/>
                </a:cubicBezTo>
                <a:cubicBezTo>
                  <a:pt x="1562623" y="-25252"/>
                  <a:pt x="1576933" y="15386"/>
                  <a:pt x="1772797" y="0"/>
                </a:cubicBezTo>
                <a:cubicBezTo>
                  <a:pt x="1968661" y="-15386"/>
                  <a:pt x="2116146" y="17984"/>
                  <a:pt x="2212122" y="0"/>
                </a:cubicBezTo>
                <a:cubicBezTo>
                  <a:pt x="2308099" y="-17984"/>
                  <a:pt x="2659267" y="22423"/>
                  <a:pt x="2846086" y="0"/>
                </a:cubicBezTo>
                <a:cubicBezTo>
                  <a:pt x="3032905" y="-22423"/>
                  <a:pt x="3224401" y="41340"/>
                  <a:pt x="3363267" y="0"/>
                </a:cubicBezTo>
                <a:cubicBezTo>
                  <a:pt x="3502133" y="-41340"/>
                  <a:pt x="3857549" y="66163"/>
                  <a:pt x="3997231" y="0"/>
                </a:cubicBezTo>
                <a:cubicBezTo>
                  <a:pt x="4053984" y="-2770"/>
                  <a:pt x="4103392" y="45074"/>
                  <a:pt x="4101702" y="104471"/>
                </a:cubicBezTo>
                <a:cubicBezTo>
                  <a:pt x="4115104" y="189879"/>
                  <a:pt x="4086494" y="430568"/>
                  <a:pt x="4101702" y="528838"/>
                </a:cubicBezTo>
                <a:cubicBezTo>
                  <a:pt x="4116910" y="627108"/>
                  <a:pt x="4071220" y="854707"/>
                  <a:pt x="4101702" y="965566"/>
                </a:cubicBezTo>
                <a:cubicBezTo>
                  <a:pt x="4132184" y="1076425"/>
                  <a:pt x="4081342" y="1231462"/>
                  <a:pt x="4101702" y="1340492"/>
                </a:cubicBezTo>
                <a:cubicBezTo>
                  <a:pt x="4102655" y="1407215"/>
                  <a:pt x="4056496" y="1451956"/>
                  <a:pt x="3997231" y="1444963"/>
                </a:cubicBezTo>
                <a:cubicBezTo>
                  <a:pt x="3754385" y="1492798"/>
                  <a:pt x="3679361" y="1373469"/>
                  <a:pt x="3363267" y="1444963"/>
                </a:cubicBezTo>
                <a:cubicBezTo>
                  <a:pt x="3047173" y="1516457"/>
                  <a:pt x="3037705" y="1437017"/>
                  <a:pt x="2923941" y="1444963"/>
                </a:cubicBezTo>
                <a:cubicBezTo>
                  <a:pt x="2810177" y="1452909"/>
                  <a:pt x="2597679" y="1385397"/>
                  <a:pt x="2328905" y="1444963"/>
                </a:cubicBezTo>
                <a:cubicBezTo>
                  <a:pt x="2060131" y="1504529"/>
                  <a:pt x="2015027" y="1418818"/>
                  <a:pt x="1733869" y="1444963"/>
                </a:cubicBezTo>
                <a:cubicBezTo>
                  <a:pt x="1452711" y="1471108"/>
                  <a:pt x="1437828" y="1434517"/>
                  <a:pt x="1255616" y="1444963"/>
                </a:cubicBezTo>
                <a:cubicBezTo>
                  <a:pt x="1073404" y="1455409"/>
                  <a:pt x="810085" y="1385453"/>
                  <a:pt x="660580" y="1444963"/>
                </a:cubicBezTo>
                <a:cubicBezTo>
                  <a:pt x="511075" y="1504473"/>
                  <a:pt x="219737" y="1396490"/>
                  <a:pt x="104471" y="1444963"/>
                </a:cubicBezTo>
                <a:cubicBezTo>
                  <a:pt x="55223" y="1446484"/>
                  <a:pt x="14950" y="1394475"/>
                  <a:pt x="0" y="1340492"/>
                </a:cubicBezTo>
                <a:cubicBezTo>
                  <a:pt x="-41725" y="1153152"/>
                  <a:pt x="838" y="1079672"/>
                  <a:pt x="0" y="916125"/>
                </a:cubicBezTo>
                <a:cubicBezTo>
                  <a:pt x="-838" y="752578"/>
                  <a:pt x="16819" y="641794"/>
                  <a:pt x="0" y="541198"/>
                </a:cubicBezTo>
                <a:cubicBezTo>
                  <a:pt x="-16819" y="440602"/>
                  <a:pt x="2228" y="194188"/>
                  <a:pt x="0" y="104471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>
                      <a:gd name="adj" fmla="val 72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B2397F13-4560-884B-809A-D8F828BB8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055" y="3621043"/>
            <a:ext cx="4038925" cy="286800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B16CD1F-9818-0E46-90B2-A664A5C30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368" y="3276352"/>
            <a:ext cx="3028427" cy="390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8578E55-66A8-0849-BA04-6EF0FA0D27E1}"/>
                  </a:ext>
                </a:extLst>
              </p:cNvPr>
              <p:cNvSpPr txBox="1"/>
              <p:nvPr/>
            </p:nvSpPr>
            <p:spPr>
              <a:xfrm rot="5400000">
                <a:off x="5124117" y="3433749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8578E55-66A8-0849-BA04-6EF0FA0D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4117" y="3433749"/>
                <a:ext cx="4379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0F0EC0D1-C5FC-6A42-B010-D489B20A274F}"/>
              </a:ext>
            </a:extLst>
          </p:cNvPr>
          <p:cNvSpPr/>
          <p:nvPr/>
        </p:nvSpPr>
        <p:spPr>
          <a:xfrm>
            <a:off x="5829893" y="4569914"/>
            <a:ext cx="366039" cy="305519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E164E67E-E6A8-BC46-8303-D49891207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537754" y="493791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080784CD-47F9-1848-B7BE-EBC0EF53ED2B}"/>
                  </a:ext>
                </a:extLst>
              </p:cNvPr>
              <p:cNvSpPr txBox="1"/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080784CD-47F9-1848-B7BE-EBC0EF53E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A4535654-F8C6-1443-9D3D-4B953B0073C4}"/>
                  </a:ext>
                </a:extLst>
              </p:cNvPr>
              <p:cNvSpPr txBox="1"/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A4535654-F8C6-1443-9D3D-4B953B00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blipFill>
                <a:blip r:embed="rId1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58D90419-FBA6-1040-B7BC-F0EFAB301FD2}"/>
                  </a:ext>
                </a:extLst>
              </p:cNvPr>
              <p:cNvSpPr txBox="1"/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58D90419-FBA6-1040-B7BC-F0EFAB30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ixaDeTexto 39">
            <a:extLst>
              <a:ext uri="{FF2B5EF4-FFF2-40B4-BE49-F238E27FC236}">
                <a16:creationId xmlns:a16="http://schemas.microsoft.com/office/drawing/2014/main" id="{BDA9826B-1DA7-2740-A8A5-760BE731AE65}"/>
              </a:ext>
            </a:extLst>
          </p:cNvPr>
          <p:cNvSpPr txBox="1"/>
          <p:nvPr/>
        </p:nvSpPr>
        <p:spPr>
          <a:xfrm>
            <a:off x="8372134" y="1028298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563B18D-AE38-9549-89B2-41B03C998716}"/>
                  </a:ext>
                </a:extLst>
              </p:cNvPr>
              <p:cNvSpPr txBox="1"/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563B18D-AE38-9549-89B2-41B03C998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5" grpId="0" animBg="1"/>
      <p:bldP spid="28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60884307-E0EA-AF4A-B6D8-F2F627D78C52}"/>
              </a:ext>
            </a:extLst>
          </p:cNvPr>
          <p:cNvSpPr/>
          <p:nvPr/>
        </p:nvSpPr>
        <p:spPr>
          <a:xfrm>
            <a:off x="4042403" y="6103156"/>
            <a:ext cx="2767806" cy="408197"/>
          </a:xfrm>
          <a:prstGeom prst="roundRect">
            <a:avLst/>
          </a:prstGeom>
          <a:solidFill>
            <a:srgbClr val="B5179E">
              <a:alpha val="2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760AB6-1969-B74D-8976-F5631FF3BFEF}"/>
              </a:ext>
            </a:extLst>
          </p:cNvPr>
          <p:cNvSpPr/>
          <p:nvPr/>
        </p:nvSpPr>
        <p:spPr>
          <a:xfrm>
            <a:off x="1132194" y="4569914"/>
            <a:ext cx="1195955" cy="1040665"/>
          </a:xfrm>
          <a:prstGeom prst="ellipse">
            <a:avLst/>
          </a:prstGeom>
          <a:solidFill>
            <a:srgbClr val="B5179E">
              <a:alpha val="2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4CA5A12-2A74-0B4F-8A35-96E64A0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899791-A7D8-3848-9BCF-97C40D6FA8C5}"/>
              </a:ext>
            </a:extLst>
          </p:cNvPr>
          <p:cNvSpPr txBox="1"/>
          <p:nvPr/>
        </p:nvSpPr>
        <p:spPr>
          <a:xfrm>
            <a:off x="386435" y="967968"/>
            <a:ext cx="2828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Theoretical Framework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770865-CC70-9A4A-9CF9-D2F6E0FC4E14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D426CA1-8BDD-E442-8AED-350CB5CEB7C8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40C512-712B-D94B-B56D-7AB7E5F550B2}"/>
              </a:ext>
            </a:extLst>
          </p:cNvPr>
          <p:cNvSpPr txBox="1"/>
          <p:nvPr/>
        </p:nvSpPr>
        <p:spPr>
          <a:xfrm>
            <a:off x="415611" y="1427929"/>
            <a:ext cx="578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The interaction term with the mediator turns to be </a:t>
            </a:r>
            <a:r>
              <a:rPr lang="en-US" sz="1600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off-diagonal</a:t>
            </a:r>
            <a:br>
              <a:rPr lang="en-US" sz="1600" dirty="0">
                <a:solidFill>
                  <a:srgbClr val="CE3175"/>
                </a:solidFill>
              </a:rPr>
            </a:br>
            <a:endParaRPr lang="en-US" sz="1600" dirty="0">
              <a:solidFill>
                <a:srgbClr val="CE3175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0A31CF-D3E2-FE48-8ECD-7635C940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1" y="2005258"/>
            <a:ext cx="3897312" cy="6480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F20DA3-7B52-5E4D-9D54-A33F8B61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0288"/>
            <a:ext cx="4301580" cy="1019053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DC36277-B1A6-2B48-80A6-70E616A8E33E}"/>
              </a:ext>
            </a:extLst>
          </p:cNvPr>
          <p:cNvCxnSpPr>
            <a:cxnSpLocks/>
          </p:cNvCxnSpPr>
          <p:nvPr/>
        </p:nvCxnSpPr>
        <p:spPr>
          <a:xfrm>
            <a:off x="5606112" y="2305676"/>
            <a:ext cx="635218" cy="0"/>
          </a:xfrm>
          <a:prstGeom prst="straightConnector1">
            <a:avLst/>
          </a:prstGeom>
          <a:ln w="28575">
            <a:solidFill>
              <a:srgbClr val="CE317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F2B0658-D183-EA49-A05C-E207AD5111A4}"/>
              </a:ext>
            </a:extLst>
          </p:cNvPr>
          <p:cNvSpPr txBox="1"/>
          <p:nvPr/>
        </p:nvSpPr>
        <p:spPr>
          <a:xfrm>
            <a:off x="415611" y="2702435"/>
            <a:ext cx="166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What’s new?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CCFCB1-1062-F040-A233-9B957996FCD3}"/>
              </a:ext>
            </a:extLst>
          </p:cNvPr>
          <p:cNvSpPr txBox="1"/>
          <p:nvPr/>
        </p:nvSpPr>
        <p:spPr>
          <a:xfrm>
            <a:off x="520196" y="3139904"/>
            <a:ext cx="1115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work: we consider the case of </a:t>
            </a:r>
            <a:r>
              <a:rPr lang="en-US" dirty="0">
                <a:solidFill>
                  <a:srgbClr val="CE3175"/>
                </a:solidFill>
              </a:rPr>
              <a:t>generic charges for the 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 </a:t>
            </a:r>
            <a:r>
              <a:rPr lang="en-US" dirty="0">
                <a:solidFill>
                  <a:srgbClr val="CE3175"/>
                </a:solidFill>
              </a:rPr>
              <a:t>group</a:t>
            </a:r>
            <a:endParaRPr lang="en-US" dirty="0">
              <a:solidFill>
                <a:srgbClr val="43AA8B"/>
              </a:solidFill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D4EAA14-373A-DF40-8CDC-49900AFFC534}"/>
              </a:ext>
            </a:extLst>
          </p:cNvPr>
          <p:cNvSpPr/>
          <p:nvPr/>
        </p:nvSpPr>
        <p:spPr>
          <a:xfrm>
            <a:off x="7644655" y="2141232"/>
            <a:ext cx="1844864" cy="398405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D89F64D-4E10-6A4A-884D-2983A4BD68FC}"/>
              </a:ext>
            </a:extLst>
          </p:cNvPr>
          <p:cNvSpPr txBox="1"/>
          <p:nvPr/>
        </p:nvSpPr>
        <p:spPr>
          <a:xfrm>
            <a:off x="3177623" y="3721277"/>
            <a:ext cx="420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vector mediator also couples to the SM via</a:t>
            </a:r>
            <a:r>
              <a:rPr lang="en-US" sz="1600" dirty="0">
                <a:solidFill>
                  <a:srgbClr val="CE3175"/>
                </a:solidFill>
              </a:rPr>
              <a:t> direct terms </a:t>
            </a:r>
            <a:r>
              <a:rPr lang="en-US" sz="1600" dirty="0"/>
              <a:t>depending on the choice of charge  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116A31D-9A54-C341-BAD9-EE2911917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043" y="4369683"/>
            <a:ext cx="3428000" cy="58046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371EC64-A684-974C-97B8-85E04F926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459" y="5076299"/>
            <a:ext cx="3972518" cy="580459"/>
          </a:xfrm>
          <a:prstGeom prst="rect">
            <a:avLst/>
          </a:prstGeom>
        </p:spPr>
      </p:pic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E14AF28D-B011-D248-B483-1318EDD4904C}"/>
              </a:ext>
            </a:extLst>
          </p:cNvPr>
          <p:cNvSpPr/>
          <p:nvPr/>
        </p:nvSpPr>
        <p:spPr>
          <a:xfrm>
            <a:off x="3232275" y="4361298"/>
            <a:ext cx="4101702" cy="1444963"/>
          </a:xfrm>
          <a:custGeom>
            <a:avLst/>
            <a:gdLst>
              <a:gd name="connsiteX0" fmla="*/ 0 w 4101702"/>
              <a:gd name="connsiteY0" fmla="*/ 104471 h 1444963"/>
              <a:gd name="connsiteX1" fmla="*/ 104471 w 4101702"/>
              <a:gd name="connsiteY1" fmla="*/ 0 h 1444963"/>
              <a:gd name="connsiteX2" fmla="*/ 738435 w 4101702"/>
              <a:gd name="connsiteY2" fmla="*/ 0 h 1444963"/>
              <a:gd name="connsiteX3" fmla="*/ 1333471 w 4101702"/>
              <a:gd name="connsiteY3" fmla="*/ 0 h 1444963"/>
              <a:gd name="connsiteX4" fmla="*/ 1772797 w 4101702"/>
              <a:gd name="connsiteY4" fmla="*/ 0 h 1444963"/>
              <a:gd name="connsiteX5" fmla="*/ 2212122 w 4101702"/>
              <a:gd name="connsiteY5" fmla="*/ 0 h 1444963"/>
              <a:gd name="connsiteX6" fmla="*/ 2846086 w 4101702"/>
              <a:gd name="connsiteY6" fmla="*/ 0 h 1444963"/>
              <a:gd name="connsiteX7" fmla="*/ 3363267 w 4101702"/>
              <a:gd name="connsiteY7" fmla="*/ 0 h 1444963"/>
              <a:gd name="connsiteX8" fmla="*/ 3997231 w 4101702"/>
              <a:gd name="connsiteY8" fmla="*/ 0 h 1444963"/>
              <a:gd name="connsiteX9" fmla="*/ 4101702 w 4101702"/>
              <a:gd name="connsiteY9" fmla="*/ 104471 h 1444963"/>
              <a:gd name="connsiteX10" fmla="*/ 4101702 w 4101702"/>
              <a:gd name="connsiteY10" fmla="*/ 528838 h 1444963"/>
              <a:gd name="connsiteX11" fmla="*/ 4101702 w 4101702"/>
              <a:gd name="connsiteY11" fmla="*/ 965566 h 1444963"/>
              <a:gd name="connsiteX12" fmla="*/ 4101702 w 4101702"/>
              <a:gd name="connsiteY12" fmla="*/ 1340492 h 1444963"/>
              <a:gd name="connsiteX13" fmla="*/ 3997231 w 4101702"/>
              <a:gd name="connsiteY13" fmla="*/ 1444963 h 1444963"/>
              <a:gd name="connsiteX14" fmla="*/ 3363267 w 4101702"/>
              <a:gd name="connsiteY14" fmla="*/ 1444963 h 1444963"/>
              <a:gd name="connsiteX15" fmla="*/ 2923941 w 4101702"/>
              <a:gd name="connsiteY15" fmla="*/ 1444963 h 1444963"/>
              <a:gd name="connsiteX16" fmla="*/ 2328905 w 4101702"/>
              <a:gd name="connsiteY16" fmla="*/ 1444963 h 1444963"/>
              <a:gd name="connsiteX17" fmla="*/ 1733869 w 4101702"/>
              <a:gd name="connsiteY17" fmla="*/ 1444963 h 1444963"/>
              <a:gd name="connsiteX18" fmla="*/ 1255616 w 4101702"/>
              <a:gd name="connsiteY18" fmla="*/ 1444963 h 1444963"/>
              <a:gd name="connsiteX19" fmla="*/ 660580 w 4101702"/>
              <a:gd name="connsiteY19" fmla="*/ 1444963 h 1444963"/>
              <a:gd name="connsiteX20" fmla="*/ 104471 w 4101702"/>
              <a:gd name="connsiteY20" fmla="*/ 1444963 h 1444963"/>
              <a:gd name="connsiteX21" fmla="*/ 0 w 4101702"/>
              <a:gd name="connsiteY21" fmla="*/ 1340492 h 1444963"/>
              <a:gd name="connsiteX22" fmla="*/ 0 w 4101702"/>
              <a:gd name="connsiteY22" fmla="*/ 916125 h 1444963"/>
              <a:gd name="connsiteX23" fmla="*/ 0 w 4101702"/>
              <a:gd name="connsiteY23" fmla="*/ 541198 h 1444963"/>
              <a:gd name="connsiteX24" fmla="*/ 0 w 4101702"/>
              <a:gd name="connsiteY24" fmla="*/ 104471 h 144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01702" h="1444963" extrusionOk="0">
                <a:moveTo>
                  <a:pt x="0" y="104471"/>
                </a:moveTo>
                <a:cubicBezTo>
                  <a:pt x="-9711" y="49972"/>
                  <a:pt x="52943" y="-2309"/>
                  <a:pt x="104471" y="0"/>
                </a:cubicBezTo>
                <a:cubicBezTo>
                  <a:pt x="257324" y="-3439"/>
                  <a:pt x="569548" y="14977"/>
                  <a:pt x="738435" y="0"/>
                </a:cubicBezTo>
                <a:cubicBezTo>
                  <a:pt x="907322" y="-14977"/>
                  <a:pt x="1104319" y="25252"/>
                  <a:pt x="1333471" y="0"/>
                </a:cubicBezTo>
                <a:cubicBezTo>
                  <a:pt x="1562623" y="-25252"/>
                  <a:pt x="1576933" y="15386"/>
                  <a:pt x="1772797" y="0"/>
                </a:cubicBezTo>
                <a:cubicBezTo>
                  <a:pt x="1968661" y="-15386"/>
                  <a:pt x="2116146" y="17984"/>
                  <a:pt x="2212122" y="0"/>
                </a:cubicBezTo>
                <a:cubicBezTo>
                  <a:pt x="2308099" y="-17984"/>
                  <a:pt x="2659267" y="22423"/>
                  <a:pt x="2846086" y="0"/>
                </a:cubicBezTo>
                <a:cubicBezTo>
                  <a:pt x="3032905" y="-22423"/>
                  <a:pt x="3224401" y="41340"/>
                  <a:pt x="3363267" y="0"/>
                </a:cubicBezTo>
                <a:cubicBezTo>
                  <a:pt x="3502133" y="-41340"/>
                  <a:pt x="3857549" y="66163"/>
                  <a:pt x="3997231" y="0"/>
                </a:cubicBezTo>
                <a:cubicBezTo>
                  <a:pt x="4053984" y="-2770"/>
                  <a:pt x="4103392" y="45074"/>
                  <a:pt x="4101702" y="104471"/>
                </a:cubicBezTo>
                <a:cubicBezTo>
                  <a:pt x="4115104" y="189879"/>
                  <a:pt x="4086494" y="430568"/>
                  <a:pt x="4101702" y="528838"/>
                </a:cubicBezTo>
                <a:cubicBezTo>
                  <a:pt x="4116910" y="627108"/>
                  <a:pt x="4071220" y="854707"/>
                  <a:pt x="4101702" y="965566"/>
                </a:cubicBezTo>
                <a:cubicBezTo>
                  <a:pt x="4132184" y="1076425"/>
                  <a:pt x="4081342" y="1231462"/>
                  <a:pt x="4101702" y="1340492"/>
                </a:cubicBezTo>
                <a:cubicBezTo>
                  <a:pt x="4102655" y="1407215"/>
                  <a:pt x="4056496" y="1451956"/>
                  <a:pt x="3997231" y="1444963"/>
                </a:cubicBezTo>
                <a:cubicBezTo>
                  <a:pt x="3754385" y="1492798"/>
                  <a:pt x="3679361" y="1373469"/>
                  <a:pt x="3363267" y="1444963"/>
                </a:cubicBezTo>
                <a:cubicBezTo>
                  <a:pt x="3047173" y="1516457"/>
                  <a:pt x="3037705" y="1437017"/>
                  <a:pt x="2923941" y="1444963"/>
                </a:cubicBezTo>
                <a:cubicBezTo>
                  <a:pt x="2810177" y="1452909"/>
                  <a:pt x="2597679" y="1385397"/>
                  <a:pt x="2328905" y="1444963"/>
                </a:cubicBezTo>
                <a:cubicBezTo>
                  <a:pt x="2060131" y="1504529"/>
                  <a:pt x="2015027" y="1418818"/>
                  <a:pt x="1733869" y="1444963"/>
                </a:cubicBezTo>
                <a:cubicBezTo>
                  <a:pt x="1452711" y="1471108"/>
                  <a:pt x="1437828" y="1434517"/>
                  <a:pt x="1255616" y="1444963"/>
                </a:cubicBezTo>
                <a:cubicBezTo>
                  <a:pt x="1073404" y="1455409"/>
                  <a:pt x="810085" y="1385453"/>
                  <a:pt x="660580" y="1444963"/>
                </a:cubicBezTo>
                <a:cubicBezTo>
                  <a:pt x="511075" y="1504473"/>
                  <a:pt x="219737" y="1396490"/>
                  <a:pt x="104471" y="1444963"/>
                </a:cubicBezTo>
                <a:cubicBezTo>
                  <a:pt x="55223" y="1446484"/>
                  <a:pt x="14950" y="1394475"/>
                  <a:pt x="0" y="1340492"/>
                </a:cubicBezTo>
                <a:cubicBezTo>
                  <a:pt x="-41725" y="1153152"/>
                  <a:pt x="838" y="1079672"/>
                  <a:pt x="0" y="916125"/>
                </a:cubicBezTo>
                <a:cubicBezTo>
                  <a:pt x="-838" y="752578"/>
                  <a:pt x="16819" y="641794"/>
                  <a:pt x="0" y="541198"/>
                </a:cubicBezTo>
                <a:cubicBezTo>
                  <a:pt x="-16819" y="440602"/>
                  <a:pt x="2228" y="194188"/>
                  <a:pt x="0" y="104471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>
                      <a:gd name="adj" fmla="val 72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B2397F13-4560-884B-809A-D8F828BB8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055" y="3621043"/>
            <a:ext cx="4038925" cy="286800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B16CD1F-9818-0E46-90B2-A664A5C30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368" y="3276352"/>
            <a:ext cx="3028427" cy="390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8578E55-66A8-0849-BA04-6EF0FA0D27E1}"/>
                  </a:ext>
                </a:extLst>
              </p:cNvPr>
              <p:cNvSpPr txBox="1"/>
              <p:nvPr/>
            </p:nvSpPr>
            <p:spPr>
              <a:xfrm rot="5400000">
                <a:off x="5124117" y="3433749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8578E55-66A8-0849-BA04-6EF0FA0D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4117" y="3433749"/>
                <a:ext cx="4379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0F0EC0D1-C5FC-6A42-B010-D489B20A274F}"/>
              </a:ext>
            </a:extLst>
          </p:cNvPr>
          <p:cNvSpPr/>
          <p:nvPr/>
        </p:nvSpPr>
        <p:spPr>
          <a:xfrm>
            <a:off x="5829893" y="4569914"/>
            <a:ext cx="366039" cy="305519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35F7365-9E84-CC4B-9453-A40AFAF71E64}"/>
              </a:ext>
            </a:extLst>
          </p:cNvPr>
          <p:cNvSpPr txBox="1"/>
          <p:nvPr/>
        </p:nvSpPr>
        <p:spPr>
          <a:xfrm>
            <a:off x="1203949" y="4779701"/>
            <a:ext cx="109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halkboard" panose="03050602040202020205" pitchFamily="66" charset="77"/>
              </a:rPr>
              <a:t>iDM</a:t>
            </a:r>
            <a:r>
              <a:rPr lang="en-US" baseline="-25000" dirty="0" err="1">
                <a:latin typeface="Chalkboard" panose="03050602040202020205" pitchFamily="66" charset="77"/>
              </a:rPr>
              <a:t>Q</a:t>
            </a:r>
            <a:r>
              <a:rPr lang="en-US" dirty="0">
                <a:latin typeface="Chalkboard" panose="03050602040202020205" pitchFamily="66" charset="77"/>
              </a:rPr>
              <a:t> models</a:t>
            </a:r>
            <a:endParaRPr lang="en-US" baseline="-25000" dirty="0">
              <a:latin typeface="Chalkboard" panose="03050602040202020205" pitchFamily="66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EB3E1C5-C43D-2046-A86A-DA5FDC89486C}"/>
              </a:ext>
            </a:extLst>
          </p:cNvPr>
          <p:cNvSpPr txBox="1"/>
          <p:nvPr/>
        </p:nvSpPr>
        <p:spPr>
          <a:xfrm>
            <a:off x="2241279" y="6103156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parameters:</a:t>
            </a:r>
          </a:p>
        </p:txBody>
      </p:sp>
      <p:pic>
        <p:nvPicPr>
          <p:cNvPr id="32" name="Imagem 31" descr="Ícone&#10;&#10;Descrição gerada automaticamente">
            <a:extLst>
              <a:ext uri="{FF2B5EF4-FFF2-40B4-BE49-F238E27FC236}">
                <a16:creationId xmlns:a16="http://schemas.microsoft.com/office/drawing/2014/main" id="{34555EA1-DACE-6845-900D-99A35B88E7F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887937" flipH="1" flipV="1">
            <a:off x="1843514" y="5824608"/>
            <a:ext cx="392851" cy="2436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44AB47-53C0-2047-95AC-8B3718E59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896" y="6155020"/>
            <a:ext cx="2555337" cy="334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164E67E-E6A8-BC46-8303-D49891207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537754" y="493791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080784CD-47F9-1848-B7BE-EBC0EF53ED2B}"/>
                  </a:ext>
                </a:extLst>
              </p:cNvPr>
              <p:cNvSpPr txBox="1"/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solidFill>
                <a:srgbClr val="FFFFFF">
                  <a:alpha val="4313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080784CD-47F9-1848-B7BE-EBC0EF53E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154" y="624925"/>
                <a:ext cx="532646" cy="421782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A4535654-F8C6-1443-9D3D-4B953B0073C4}"/>
                  </a:ext>
                </a:extLst>
              </p:cNvPr>
              <p:cNvSpPr txBox="1"/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A4535654-F8C6-1443-9D3D-4B953B007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516" y="314592"/>
                <a:ext cx="500137" cy="400110"/>
              </a:xfrm>
              <a:prstGeom prst="rect">
                <a:avLst/>
              </a:prstGeom>
              <a:blipFill>
                <a:blip r:embed="rId1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58D90419-FBA6-1040-B7BC-F0EFAB301FD2}"/>
                  </a:ext>
                </a:extLst>
              </p:cNvPr>
              <p:cNvSpPr txBox="1"/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58D90419-FBA6-1040-B7BC-F0EFAB30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704" y="1601588"/>
                <a:ext cx="506100" cy="400110"/>
              </a:xfrm>
              <a:prstGeom prst="rect">
                <a:avLst/>
              </a:prstGeom>
              <a:blipFill>
                <a:blip r:embed="rId1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ixaDeTexto 39">
            <a:extLst>
              <a:ext uri="{FF2B5EF4-FFF2-40B4-BE49-F238E27FC236}">
                <a16:creationId xmlns:a16="http://schemas.microsoft.com/office/drawing/2014/main" id="{BDA9826B-1DA7-2740-A8A5-760BE731AE65}"/>
              </a:ext>
            </a:extLst>
          </p:cNvPr>
          <p:cNvSpPr txBox="1"/>
          <p:nvPr/>
        </p:nvSpPr>
        <p:spPr>
          <a:xfrm>
            <a:off x="8372134" y="1028298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563B18D-AE38-9549-89B2-41B03C998716}"/>
                  </a:ext>
                </a:extLst>
              </p:cNvPr>
              <p:cNvSpPr txBox="1"/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563B18D-AE38-9549-89B2-41B03C998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298" y="823138"/>
                <a:ext cx="501804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63DA9537-A74B-ED45-A14F-C45E265B3D28}"/>
              </a:ext>
            </a:extLst>
          </p:cNvPr>
          <p:cNvSpPr/>
          <p:nvPr/>
        </p:nvSpPr>
        <p:spPr>
          <a:xfrm>
            <a:off x="579352" y="3689256"/>
            <a:ext cx="2368046" cy="679872"/>
          </a:xfrm>
          <a:prstGeom prst="roundRect">
            <a:avLst/>
          </a:prstGeom>
          <a:solidFill>
            <a:schemeClr val="bg1">
              <a:lumMod val="75000"/>
              <a:alpha val="27451"/>
            </a:schemeClr>
          </a:solidFill>
          <a:ln w="31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2492 w 2466470"/>
                      <a:gd name="connsiteY0" fmla="*/ 679872 h 679872"/>
                      <a:gd name="connsiteX1" fmla="*/ 84984 w 2466470"/>
                      <a:gd name="connsiteY1" fmla="*/ 637380 h 679872"/>
                      <a:gd name="connsiteX2" fmla="*/ 42492 w 2466470"/>
                      <a:gd name="connsiteY2" fmla="*/ 637380 h 679872"/>
                      <a:gd name="connsiteX3" fmla="*/ 63738 w 2466470"/>
                      <a:gd name="connsiteY3" fmla="*/ 616134 h 679872"/>
                      <a:gd name="connsiteX4" fmla="*/ 42492 w 2466470"/>
                      <a:gd name="connsiteY4" fmla="*/ 594888 h 679872"/>
                      <a:gd name="connsiteX5" fmla="*/ 84984 w 2466470"/>
                      <a:gd name="connsiteY5" fmla="*/ 594888 h 679872"/>
                      <a:gd name="connsiteX6" fmla="*/ 84984 w 2466470"/>
                      <a:gd name="connsiteY6" fmla="*/ 42492 h 679872"/>
                      <a:gd name="connsiteX7" fmla="*/ 127476 w 2466470"/>
                      <a:gd name="connsiteY7" fmla="*/ 0 h 679872"/>
                      <a:gd name="connsiteX8" fmla="*/ 655671 w 2466470"/>
                      <a:gd name="connsiteY8" fmla="*/ 0 h 679872"/>
                      <a:gd name="connsiteX9" fmla="*/ 1229797 w 2466470"/>
                      <a:gd name="connsiteY9" fmla="*/ 0 h 679872"/>
                      <a:gd name="connsiteX10" fmla="*/ 1780957 w 2466470"/>
                      <a:gd name="connsiteY10" fmla="*/ 0 h 679872"/>
                      <a:gd name="connsiteX11" fmla="*/ 2423978 w 2466470"/>
                      <a:gd name="connsiteY11" fmla="*/ 0 h 679872"/>
                      <a:gd name="connsiteX12" fmla="*/ 2466470 w 2466470"/>
                      <a:gd name="connsiteY12" fmla="*/ 42492 h 679872"/>
                      <a:gd name="connsiteX13" fmla="*/ 2423978 w 2466470"/>
                      <a:gd name="connsiteY13" fmla="*/ 84984 h 679872"/>
                      <a:gd name="connsiteX14" fmla="*/ 2381486 w 2466470"/>
                      <a:gd name="connsiteY14" fmla="*/ 84984 h 679872"/>
                      <a:gd name="connsiteX15" fmla="*/ 2381486 w 2466470"/>
                      <a:gd name="connsiteY15" fmla="*/ 637380 h 679872"/>
                      <a:gd name="connsiteX16" fmla="*/ 2338994 w 2466470"/>
                      <a:gd name="connsiteY16" fmla="*/ 679872 h 679872"/>
                      <a:gd name="connsiteX17" fmla="*/ 1741903 w 2466470"/>
                      <a:gd name="connsiteY17" fmla="*/ 679872 h 679872"/>
                      <a:gd name="connsiteX18" fmla="*/ 1213708 w 2466470"/>
                      <a:gd name="connsiteY18" fmla="*/ 679872 h 679872"/>
                      <a:gd name="connsiteX19" fmla="*/ 639583 w 2466470"/>
                      <a:gd name="connsiteY19" fmla="*/ 679872 h 679872"/>
                      <a:gd name="connsiteX20" fmla="*/ 42492 w 2466470"/>
                      <a:gd name="connsiteY20" fmla="*/ 679872 h 679872"/>
                      <a:gd name="connsiteX21" fmla="*/ 169968 w 2466470"/>
                      <a:gd name="connsiteY21" fmla="*/ 42492 h 679872"/>
                      <a:gd name="connsiteX22" fmla="*/ 127476 w 2466470"/>
                      <a:gd name="connsiteY22" fmla="*/ 84984 h 679872"/>
                      <a:gd name="connsiteX23" fmla="*/ 106230 w 2466470"/>
                      <a:gd name="connsiteY23" fmla="*/ 63738 h 679872"/>
                      <a:gd name="connsiteX24" fmla="*/ 127476 w 2466470"/>
                      <a:gd name="connsiteY24" fmla="*/ 42492 h 679872"/>
                      <a:gd name="connsiteX25" fmla="*/ 169968 w 2466470"/>
                      <a:gd name="connsiteY25" fmla="*/ 42492 h 679872"/>
                      <a:gd name="connsiteX0" fmla="*/ 169968 w 2466470"/>
                      <a:gd name="connsiteY0" fmla="*/ 42492 h 679872"/>
                      <a:gd name="connsiteX1" fmla="*/ 127476 w 2466470"/>
                      <a:gd name="connsiteY1" fmla="*/ 84984 h 679872"/>
                      <a:gd name="connsiteX2" fmla="*/ 106230 w 2466470"/>
                      <a:gd name="connsiteY2" fmla="*/ 63738 h 679872"/>
                      <a:gd name="connsiteX3" fmla="*/ 127476 w 2466470"/>
                      <a:gd name="connsiteY3" fmla="*/ 42492 h 679872"/>
                      <a:gd name="connsiteX4" fmla="*/ 169968 w 2466470"/>
                      <a:gd name="connsiteY4" fmla="*/ 42492 h 679872"/>
                      <a:gd name="connsiteX5" fmla="*/ 84984 w 2466470"/>
                      <a:gd name="connsiteY5" fmla="*/ 637380 h 679872"/>
                      <a:gd name="connsiteX6" fmla="*/ 42492 w 2466470"/>
                      <a:gd name="connsiteY6" fmla="*/ 679872 h 679872"/>
                      <a:gd name="connsiteX7" fmla="*/ 0 w 2466470"/>
                      <a:gd name="connsiteY7" fmla="*/ 637380 h 679872"/>
                      <a:gd name="connsiteX8" fmla="*/ 42492 w 2466470"/>
                      <a:gd name="connsiteY8" fmla="*/ 594888 h 679872"/>
                      <a:gd name="connsiteX9" fmla="*/ 63738 w 2466470"/>
                      <a:gd name="connsiteY9" fmla="*/ 616134 h 679872"/>
                      <a:gd name="connsiteX10" fmla="*/ 42492 w 2466470"/>
                      <a:gd name="connsiteY10" fmla="*/ 637380 h 679872"/>
                      <a:gd name="connsiteX11" fmla="*/ 84984 w 2466470"/>
                      <a:gd name="connsiteY11" fmla="*/ 637380 h 679872"/>
                      <a:gd name="connsiteX0" fmla="*/ 84984 w 2466470"/>
                      <a:gd name="connsiteY0" fmla="*/ 594888 h 679872"/>
                      <a:gd name="connsiteX1" fmla="*/ 84984 w 2466470"/>
                      <a:gd name="connsiteY1" fmla="*/ 42492 h 679872"/>
                      <a:gd name="connsiteX2" fmla="*/ 127476 w 2466470"/>
                      <a:gd name="connsiteY2" fmla="*/ 0 h 679872"/>
                      <a:gd name="connsiteX3" fmla="*/ 701602 w 2466470"/>
                      <a:gd name="connsiteY3" fmla="*/ 0 h 679872"/>
                      <a:gd name="connsiteX4" fmla="*/ 1275727 w 2466470"/>
                      <a:gd name="connsiteY4" fmla="*/ 0 h 679872"/>
                      <a:gd name="connsiteX5" fmla="*/ 1872818 w 2466470"/>
                      <a:gd name="connsiteY5" fmla="*/ 0 h 679872"/>
                      <a:gd name="connsiteX6" fmla="*/ 2423978 w 2466470"/>
                      <a:gd name="connsiteY6" fmla="*/ 0 h 679872"/>
                      <a:gd name="connsiteX7" fmla="*/ 2466470 w 2466470"/>
                      <a:gd name="connsiteY7" fmla="*/ 42492 h 679872"/>
                      <a:gd name="connsiteX8" fmla="*/ 2423978 w 2466470"/>
                      <a:gd name="connsiteY8" fmla="*/ 84984 h 679872"/>
                      <a:gd name="connsiteX9" fmla="*/ 2381486 w 2466470"/>
                      <a:gd name="connsiteY9" fmla="*/ 84984 h 679872"/>
                      <a:gd name="connsiteX10" fmla="*/ 2381486 w 2466470"/>
                      <a:gd name="connsiteY10" fmla="*/ 637380 h 679872"/>
                      <a:gd name="connsiteX11" fmla="*/ 2338994 w 2466470"/>
                      <a:gd name="connsiteY11" fmla="*/ 679872 h 679872"/>
                      <a:gd name="connsiteX12" fmla="*/ 1764869 w 2466470"/>
                      <a:gd name="connsiteY12" fmla="*/ 679872 h 679872"/>
                      <a:gd name="connsiteX13" fmla="*/ 1167778 w 2466470"/>
                      <a:gd name="connsiteY13" fmla="*/ 679872 h 679872"/>
                      <a:gd name="connsiteX14" fmla="*/ 639583 w 2466470"/>
                      <a:gd name="connsiteY14" fmla="*/ 679872 h 679872"/>
                      <a:gd name="connsiteX15" fmla="*/ 42492 w 2466470"/>
                      <a:gd name="connsiteY15" fmla="*/ 679872 h 679872"/>
                      <a:gd name="connsiteX16" fmla="*/ 0 w 2466470"/>
                      <a:gd name="connsiteY16" fmla="*/ 637380 h 679872"/>
                      <a:gd name="connsiteX17" fmla="*/ 42492 w 2466470"/>
                      <a:gd name="connsiteY17" fmla="*/ 594888 h 679872"/>
                      <a:gd name="connsiteX18" fmla="*/ 84984 w 2466470"/>
                      <a:gd name="connsiteY18" fmla="*/ 594888 h 679872"/>
                      <a:gd name="connsiteX19" fmla="*/ 127476 w 2466470"/>
                      <a:gd name="connsiteY19" fmla="*/ 0 h 679872"/>
                      <a:gd name="connsiteX20" fmla="*/ 169968 w 2466470"/>
                      <a:gd name="connsiteY20" fmla="*/ 42492 h 679872"/>
                      <a:gd name="connsiteX21" fmla="*/ 127476 w 2466470"/>
                      <a:gd name="connsiteY21" fmla="*/ 84984 h 679872"/>
                      <a:gd name="connsiteX22" fmla="*/ 106230 w 2466470"/>
                      <a:gd name="connsiteY22" fmla="*/ 63738 h 679872"/>
                      <a:gd name="connsiteX23" fmla="*/ 127476 w 2466470"/>
                      <a:gd name="connsiteY23" fmla="*/ 42492 h 679872"/>
                      <a:gd name="connsiteX24" fmla="*/ 169968 w 2466470"/>
                      <a:gd name="connsiteY24" fmla="*/ 42492 h 679872"/>
                      <a:gd name="connsiteX25" fmla="*/ 2381486 w 2466470"/>
                      <a:gd name="connsiteY25" fmla="*/ 84984 h 679872"/>
                      <a:gd name="connsiteX26" fmla="*/ 1863064 w 2466470"/>
                      <a:gd name="connsiteY26" fmla="*/ 84984 h 679872"/>
                      <a:gd name="connsiteX27" fmla="*/ 1254481 w 2466470"/>
                      <a:gd name="connsiteY27" fmla="*/ 84984 h 679872"/>
                      <a:gd name="connsiteX28" fmla="*/ 645898 w 2466470"/>
                      <a:gd name="connsiteY28" fmla="*/ 84984 h 679872"/>
                      <a:gd name="connsiteX29" fmla="*/ 127476 w 2466470"/>
                      <a:gd name="connsiteY29" fmla="*/ 84984 h 679872"/>
                      <a:gd name="connsiteX30" fmla="*/ 42492 w 2466470"/>
                      <a:gd name="connsiteY30" fmla="*/ 594888 h 679872"/>
                      <a:gd name="connsiteX31" fmla="*/ 63738 w 2466470"/>
                      <a:gd name="connsiteY31" fmla="*/ 616134 h 679872"/>
                      <a:gd name="connsiteX32" fmla="*/ 42492 w 2466470"/>
                      <a:gd name="connsiteY32" fmla="*/ 637380 h 679872"/>
                      <a:gd name="connsiteX33" fmla="*/ 84984 w 2466470"/>
                      <a:gd name="connsiteY33" fmla="*/ 637380 h 679872"/>
                      <a:gd name="connsiteX34" fmla="*/ 42492 w 2466470"/>
                      <a:gd name="connsiteY34" fmla="*/ 679872 h 679872"/>
                      <a:gd name="connsiteX35" fmla="*/ 84984 w 2466470"/>
                      <a:gd name="connsiteY35" fmla="*/ 637380 h 679872"/>
                      <a:gd name="connsiteX36" fmla="*/ 84984 w 2466470"/>
                      <a:gd name="connsiteY36" fmla="*/ 594888 h 679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2466470" h="679872" stroke="0" extrusionOk="0">
                        <a:moveTo>
                          <a:pt x="42492" y="679872"/>
                        </a:moveTo>
                        <a:cubicBezTo>
                          <a:pt x="61414" y="677068"/>
                          <a:pt x="84395" y="661069"/>
                          <a:pt x="84984" y="637380"/>
                        </a:cubicBezTo>
                        <a:cubicBezTo>
                          <a:pt x="68031" y="638833"/>
                          <a:pt x="54808" y="635256"/>
                          <a:pt x="42492" y="637380"/>
                        </a:cubicBezTo>
                        <a:cubicBezTo>
                          <a:pt x="52217" y="635852"/>
                          <a:pt x="62687" y="630026"/>
                          <a:pt x="63738" y="616134"/>
                        </a:cubicBezTo>
                        <a:cubicBezTo>
                          <a:pt x="63744" y="604886"/>
                          <a:pt x="53504" y="592563"/>
                          <a:pt x="42492" y="594888"/>
                        </a:cubicBezTo>
                        <a:cubicBezTo>
                          <a:pt x="54161" y="593627"/>
                          <a:pt x="72570" y="596082"/>
                          <a:pt x="84984" y="594888"/>
                        </a:cubicBezTo>
                        <a:cubicBezTo>
                          <a:pt x="89057" y="451445"/>
                          <a:pt x="107023" y="161694"/>
                          <a:pt x="84984" y="42492"/>
                        </a:cubicBezTo>
                        <a:cubicBezTo>
                          <a:pt x="83661" y="21212"/>
                          <a:pt x="102780" y="-1424"/>
                          <a:pt x="127476" y="0"/>
                        </a:cubicBezTo>
                        <a:cubicBezTo>
                          <a:pt x="342220" y="-6794"/>
                          <a:pt x="416850" y="-15420"/>
                          <a:pt x="655671" y="0"/>
                        </a:cubicBezTo>
                        <a:cubicBezTo>
                          <a:pt x="894493" y="15420"/>
                          <a:pt x="1058334" y="-14252"/>
                          <a:pt x="1229797" y="0"/>
                        </a:cubicBezTo>
                        <a:cubicBezTo>
                          <a:pt x="1401260" y="14252"/>
                          <a:pt x="1552317" y="6664"/>
                          <a:pt x="1780957" y="0"/>
                        </a:cubicBezTo>
                        <a:cubicBezTo>
                          <a:pt x="2009597" y="-6664"/>
                          <a:pt x="2250128" y="19422"/>
                          <a:pt x="2423978" y="0"/>
                        </a:cubicBezTo>
                        <a:cubicBezTo>
                          <a:pt x="2448223" y="-964"/>
                          <a:pt x="2464755" y="18361"/>
                          <a:pt x="2466470" y="42492"/>
                        </a:cubicBezTo>
                        <a:cubicBezTo>
                          <a:pt x="2465396" y="63283"/>
                          <a:pt x="2445042" y="82719"/>
                          <a:pt x="2423978" y="84984"/>
                        </a:cubicBezTo>
                        <a:cubicBezTo>
                          <a:pt x="2411303" y="83640"/>
                          <a:pt x="2398286" y="83467"/>
                          <a:pt x="2381486" y="84984"/>
                        </a:cubicBezTo>
                        <a:cubicBezTo>
                          <a:pt x="2360249" y="314711"/>
                          <a:pt x="2361860" y="366377"/>
                          <a:pt x="2381486" y="637380"/>
                        </a:cubicBezTo>
                        <a:cubicBezTo>
                          <a:pt x="2375991" y="661074"/>
                          <a:pt x="2363238" y="678473"/>
                          <a:pt x="2338994" y="679872"/>
                        </a:cubicBezTo>
                        <a:cubicBezTo>
                          <a:pt x="2173942" y="668498"/>
                          <a:pt x="2015291" y="691741"/>
                          <a:pt x="1741903" y="679872"/>
                        </a:cubicBezTo>
                        <a:cubicBezTo>
                          <a:pt x="1468515" y="668003"/>
                          <a:pt x="1320857" y="667943"/>
                          <a:pt x="1213708" y="679872"/>
                        </a:cubicBezTo>
                        <a:cubicBezTo>
                          <a:pt x="1106560" y="691801"/>
                          <a:pt x="766790" y="699189"/>
                          <a:pt x="639583" y="679872"/>
                        </a:cubicBezTo>
                        <a:cubicBezTo>
                          <a:pt x="512376" y="660555"/>
                          <a:pt x="167327" y="699349"/>
                          <a:pt x="42492" y="679872"/>
                        </a:cubicBezTo>
                        <a:close/>
                        <a:moveTo>
                          <a:pt x="169968" y="42492"/>
                        </a:moveTo>
                        <a:cubicBezTo>
                          <a:pt x="170650" y="63863"/>
                          <a:pt x="153455" y="87699"/>
                          <a:pt x="127476" y="84984"/>
                        </a:cubicBezTo>
                        <a:cubicBezTo>
                          <a:pt x="116408" y="87090"/>
                          <a:pt x="108966" y="76430"/>
                          <a:pt x="106230" y="63738"/>
                        </a:cubicBezTo>
                        <a:cubicBezTo>
                          <a:pt x="106586" y="53205"/>
                          <a:pt x="116594" y="42242"/>
                          <a:pt x="127476" y="42492"/>
                        </a:cubicBezTo>
                        <a:cubicBezTo>
                          <a:pt x="144077" y="44107"/>
                          <a:pt x="154374" y="43208"/>
                          <a:pt x="169968" y="42492"/>
                        </a:cubicBezTo>
                        <a:close/>
                      </a:path>
                      <a:path w="2466470" h="679872" fill="darkenLess" stroke="0" extrusionOk="0">
                        <a:moveTo>
                          <a:pt x="169968" y="42492"/>
                        </a:moveTo>
                        <a:cubicBezTo>
                          <a:pt x="168762" y="62162"/>
                          <a:pt x="153643" y="82957"/>
                          <a:pt x="127476" y="84984"/>
                        </a:cubicBezTo>
                        <a:cubicBezTo>
                          <a:pt x="116780" y="83182"/>
                          <a:pt x="105945" y="75363"/>
                          <a:pt x="106230" y="63738"/>
                        </a:cubicBezTo>
                        <a:cubicBezTo>
                          <a:pt x="106891" y="51354"/>
                          <a:pt x="114835" y="43001"/>
                          <a:pt x="127476" y="42492"/>
                        </a:cubicBezTo>
                        <a:cubicBezTo>
                          <a:pt x="139351" y="41416"/>
                          <a:pt x="159297" y="42042"/>
                          <a:pt x="169968" y="42492"/>
                        </a:cubicBezTo>
                        <a:close/>
                        <a:moveTo>
                          <a:pt x="84984" y="637380"/>
                        </a:moveTo>
                        <a:cubicBezTo>
                          <a:pt x="90358" y="662384"/>
                          <a:pt x="70759" y="678602"/>
                          <a:pt x="42492" y="679872"/>
                        </a:cubicBezTo>
                        <a:cubicBezTo>
                          <a:pt x="18777" y="681583"/>
                          <a:pt x="1689" y="665307"/>
                          <a:pt x="0" y="637380"/>
                        </a:cubicBezTo>
                        <a:cubicBezTo>
                          <a:pt x="2493" y="614406"/>
                          <a:pt x="18327" y="595338"/>
                          <a:pt x="42492" y="594888"/>
                        </a:cubicBezTo>
                        <a:cubicBezTo>
                          <a:pt x="53764" y="594197"/>
                          <a:pt x="60847" y="604747"/>
                          <a:pt x="63738" y="616134"/>
                        </a:cubicBezTo>
                        <a:cubicBezTo>
                          <a:pt x="65519" y="629739"/>
                          <a:pt x="53708" y="640179"/>
                          <a:pt x="42492" y="637380"/>
                        </a:cubicBezTo>
                        <a:cubicBezTo>
                          <a:pt x="51063" y="638663"/>
                          <a:pt x="70868" y="638401"/>
                          <a:pt x="84984" y="637380"/>
                        </a:cubicBezTo>
                        <a:close/>
                      </a:path>
                      <a:path w="2466470" h="679872" fill="none" extrusionOk="0">
                        <a:moveTo>
                          <a:pt x="84984" y="594888"/>
                        </a:moveTo>
                        <a:cubicBezTo>
                          <a:pt x="90428" y="348071"/>
                          <a:pt x="96165" y="180848"/>
                          <a:pt x="84984" y="42492"/>
                        </a:cubicBezTo>
                        <a:cubicBezTo>
                          <a:pt x="85619" y="23788"/>
                          <a:pt x="99801" y="-1007"/>
                          <a:pt x="127476" y="0"/>
                        </a:cubicBezTo>
                        <a:cubicBezTo>
                          <a:pt x="359757" y="14502"/>
                          <a:pt x="550550" y="-15440"/>
                          <a:pt x="701602" y="0"/>
                        </a:cubicBezTo>
                        <a:cubicBezTo>
                          <a:pt x="852654" y="15440"/>
                          <a:pt x="1129047" y="7017"/>
                          <a:pt x="1275727" y="0"/>
                        </a:cubicBezTo>
                        <a:cubicBezTo>
                          <a:pt x="1422408" y="-7017"/>
                          <a:pt x="1720042" y="14044"/>
                          <a:pt x="1872818" y="0"/>
                        </a:cubicBezTo>
                        <a:cubicBezTo>
                          <a:pt x="2025594" y="-14044"/>
                          <a:pt x="2274658" y="1219"/>
                          <a:pt x="2423978" y="0"/>
                        </a:cubicBezTo>
                        <a:cubicBezTo>
                          <a:pt x="2447077" y="1113"/>
                          <a:pt x="2467182" y="18617"/>
                          <a:pt x="2466470" y="42492"/>
                        </a:cubicBezTo>
                        <a:cubicBezTo>
                          <a:pt x="2461966" y="63849"/>
                          <a:pt x="2446695" y="83793"/>
                          <a:pt x="2423978" y="84984"/>
                        </a:cubicBezTo>
                        <a:cubicBezTo>
                          <a:pt x="2411661" y="84207"/>
                          <a:pt x="2395967" y="83848"/>
                          <a:pt x="2381486" y="84984"/>
                        </a:cubicBezTo>
                        <a:cubicBezTo>
                          <a:pt x="2406691" y="316587"/>
                          <a:pt x="2405736" y="427304"/>
                          <a:pt x="2381486" y="637380"/>
                        </a:cubicBezTo>
                        <a:cubicBezTo>
                          <a:pt x="2377960" y="662987"/>
                          <a:pt x="2360791" y="682831"/>
                          <a:pt x="2338994" y="679872"/>
                        </a:cubicBezTo>
                        <a:cubicBezTo>
                          <a:pt x="2056974" y="693237"/>
                          <a:pt x="2022190" y="705845"/>
                          <a:pt x="1764869" y="679872"/>
                        </a:cubicBezTo>
                        <a:cubicBezTo>
                          <a:pt x="1507549" y="653899"/>
                          <a:pt x="1373169" y="703193"/>
                          <a:pt x="1167778" y="679872"/>
                        </a:cubicBezTo>
                        <a:cubicBezTo>
                          <a:pt x="962387" y="656551"/>
                          <a:pt x="846664" y="692848"/>
                          <a:pt x="639583" y="679872"/>
                        </a:cubicBezTo>
                        <a:cubicBezTo>
                          <a:pt x="432503" y="666896"/>
                          <a:pt x="311351" y="660143"/>
                          <a:pt x="42492" y="679872"/>
                        </a:cubicBezTo>
                        <a:cubicBezTo>
                          <a:pt x="18313" y="679997"/>
                          <a:pt x="-1276" y="666118"/>
                          <a:pt x="0" y="637380"/>
                        </a:cubicBezTo>
                        <a:cubicBezTo>
                          <a:pt x="-4767" y="612779"/>
                          <a:pt x="16687" y="596209"/>
                          <a:pt x="42492" y="594888"/>
                        </a:cubicBezTo>
                        <a:cubicBezTo>
                          <a:pt x="54566" y="596882"/>
                          <a:pt x="68840" y="596470"/>
                          <a:pt x="84984" y="594888"/>
                        </a:cubicBezTo>
                        <a:close/>
                        <a:moveTo>
                          <a:pt x="127476" y="0"/>
                        </a:moveTo>
                        <a:cubicBezTo>
                          <a:pt x="156336" y="1386"/>
                          <a:pt x="170189" y="19560"/>
                          <a:pt x="169968" y="42492"/>
                        </a:cubicBezTo>
                        <a:cubicBezTo>
                          <a:pt x="168401" y="68506"/>
                          <a:pt x="148980" y="86103"/>
                          <a:pt x="127476" y="84984"/>
                        </a:cubicBezTo>
                        <a:cubicBezTo>
                          <a:pt x="117468" y="86027"/>
                          <a:pt x="105834" y="76548"/>
                          <a:pt x="106230" y="63738"/>
                        </a:cubicBezTo>
                        <a:cubicBezTo>
                          <a:pt x="106397" y="50779"/>
                          <a:pt x="114275" y="41683"/>
                          <a:pt x="127476" y="42492"/>
                        </a:cubicBezTo>
                        <a:cubicBezTo>
                          <a:pt x="145539" y="42713"/>
                          <a:pt x="157849" y="40771"/>
                          <a:pt x="169968" y="42492"/>
                        </a:cubicBezTo>
                        <a:moveTo>
                          <a:pt x="2381486" y="84984"/>
                        </a:moveTo>
                        <a:cubicBezTo>
                          <a:pt x="2175042" y="75438"/>
                          <a:pt x="1981025" y="109451"/>
                          <a:pt x="1863064" y="84984"/>
                        </a:cubicBezTo>
                        <a:cubicBezTo>
                          <a:pt x="1745103" y="60517"/>
                          <a:pt x="1495669" y="73484"/>
                          <a:pt x="1254481" y="84984"/>
                        </a:cubicBezTo>
                        <a:cubicBezTo>
                          <a:pt x="1013293" y="96484"/>
                          <a:pt x="928586" y="106409"/>
                          <a:pt x="645898" y="84984"/>
                        </a:cubicBezTo>
                        <a:cubicBezTo>
                          <a:pt x="363210" y="63559"/>
                          <a:pt x="358731" y="73724"/>
                          <a:pt x="127476" y="84984"/>
                        </a:cubicBezTo>
                        <a:moveTo>
                          <a:pt x="42492" y="594888"/>
                        </a:moveTo>
                        <a:cubicBezTo>
                          <a:pt x="54941" y="594798"/>
                          <a:pt x="64383" y="603347"/>
                          <a:pt x="63738" y="616134"/>
                        </a:cubicBezTo>
                        <a:cubicBezTo>
                          <a:pt x="63384" y="626602"/>
                          <a:pt x="53128" y="635687"/>
                          <a:pt x="42492" y="637380"/>
                        </a:cubicBezTo>
                        <a:cubicBezTo>
                          <a:pt x="57804" y="637156"/>
                          <a:pt x="75300" y="636479"/>
                          <a:pt x="84984" y="637380"/>
                        </a:cubicBezTo>
                        <a:moveTo>
                          <a:pt x="42492" y="679872"/>
                        </a:moveTo>
                        <a:cubicBezTo>
                          <a:pt x="65176" y="677883"/>
                          <a:pt x="81252" y="657329"/>
                          <a:pt x="84984" y="637380"/>
                        </a:cubicBezTo>
                        <a:cubicBezTo>
                          <a:pt x="82879" y="624734"/>
                          <a:pt x="85328" y="604977"/>
                          <a:pt x="84984" y="594888"/>
                        </a:cubicBezTo>
                      </a:path>
                      <a:path w="2466470" h="679872" fill="none" stroke="0" extrusionOk="0">
                        <a:moveTo>
                          <a:pt x="84984" y="594888"/>
                        </a:moveTo>
                        <a:cubicBezTo>
                          <a:pt x="79840" y="376536"/>
                          <a:pt x="67259" y="313568"/>
                          <a:pt x="84984" y="42492"/>
                        </a:cubicBezTo>
                        <a:cubicBezTo>
                          <a:pt x="81693" y="19632"/>
                          <a:pt x="102933" y="3936"/>
                          <a:pt x="127476" y="0"/>
                        </a:cubicBezTo>
                        <a:cubicBezTo>
                          <a:pt x="310257" y="-9974"/>
                          <a:pt x="422275" y="-12111"/>
                          <a:pt x="701602" y="0"/>
                        </a:cubicBezTo>
                        <a:cubicBezTo>
                          <a:pt x="980929" y="12111"/>
                          <a:pt x="1083601" y="-10575"/>
                          <a:pt x="1252762" y="0"/>
                        </a:cubicBezTo>
                        <a:cubicBezTo>
                          <a:pt x="1421923" y="10575"/>
                          <a:pt x="1639152" y="-21262"/>
                          <a:pt x="1826887" y="0"/>
                        </a:cubicBezTo>
                        <a:cubicBezTo>
                          <a:pt x="2014622" y="21262"/>
                          <a:pt x="2275341" y="9657"/>
                          <a:pt x="2423978" y="0"/>
                        </a:cubicBezTo>
                        <a:cubicBezTo>
                          <a:pt x="2450385" y="-560"/>
                          <a:pt x="2467654" y="14864"/>
                          <a:pt x="2466470" y="42492"/>
                        </a:cubicBezTo>
                        <a:cubicBezTo>
                          <a:pt x="2464640" y="62707"/>
                          <a:pt x="2447779" y="82024"/>
                          <a:pt x="2423978" y="84984"/>
                        </a:cubicBezTo>
                        <a:cubicBezTo>
                          <a:pt x="2410596" y="84210"/>
                          <a:pt x="2397045" y="85023"/>
                          <a:pt x="2381486" y="84984"/>
                        </a:cubicBezTo>
                        <a:cubicBezTo>
                          <a:pt x="2392963" y="299379"/>
                          <a:pt x="2375481" y="421202"/>
                          <a:pt x="2381486" y="637380"/>
                        </a:cubicBezTo>
                        <a:cubicBezTo>
                          <a:pt x="2382669" y="661975"/>
                          <a:pt x="2364065" y="678554"/>
                          <a:pt x="2338994" y="679872"/>
                        </a:cubicBezTo>
                        <a:cubicBezTo>
                          <a:pt x="2086896" y="692225"/>
                          <a:pt x="1962132" y="686037"/>
                          <a:pt x="1833764" y="679872"/>
                        </a:cubicBezTo>
                        <a:cubicBezTo>
                          <a:pt x="1705396" y="673708"/>
                          <a:pt x="1379664" y="681477"/>
                          <a:pt x="1236673" y="679872"/>
                        </a:cubicBezTo>
                        <a:cubicBezTo>
                          <a:pt x="1093682" y="678267"/>
                          <a:pt x="952782" y="700453"/>
                          <a:pt x="731443" y="679872"/>
                        </a:cubicBezTo>
                        <a:cubicBezTo>
                          <a:pt x="510104" y="659292"/>
                          <a:pt x="335402" y="681267"/>
                          <a:pt x="42492" y="679872"/>
                        </a:cubicBezTo>
                        <a:cubicBezTo>
                          <a:pt x="23648" y="676592"/>
                          <a:pt x="1487" y="661077"/>
                          <a:pt x="0" y="637380"/>
                        </a:cubicBezTo>
                        <a:cubicBezTo>
                          <a:pt x="3112" y="618686"/>
                          <a:pt x="19754" y="594923"/>
                          <a:pt x="42492" y="594888"/>
                        </a:cubicBezTo>
                        <a:cubicBezTo>
                          <a:pt x="62350" y="592802"/>
                          <a:pt x="65523" y="596637"/>
                          <a:pt x="84984" y="594888"/>
                        </a:cubicBezTo>
                        <a:close/>
                        <a:moveTo>
                          <a:pt x="127476" y="0"/>
                        </a:moveTo>
                        <a:cubicBezTo>
                          <a:pt x="151978" y="-1980"/>
                          <a:pt x="173124" y="15742"/>
                          <a:pt x="169968" y="42492"/>
                        </a:cubicBezTo>
                        <a:cubicBezTo>
                          <a:pt x="170472" y="65613"/>
                          <a:pt x="154790" y="81731"/>
                          <a:pt x="127476" y="84984"/>
                        </a:cubicBezTo>
                        <a:cubicBezTo>
                          <a:pt x="116126" y="87154"/>
                          <a:pt x="106616" y="75111"/>
                          <a:pt x="106230" y="63738"/>
                        </a:cubicBezTo>
                        <a:cubicBezTo>
                          <a:pt x="108627" y="52151"/>
                          <a:pt x="115623" y="41020"/>
                          <a:pt x="127476" y="42492"/>
                        </a:cubicBezTo>
                        <a:cubicBezTo>
                          <a:pt x="136876" y="42837"/>
                          <a:pt x="151945" y="43243"/>
                          <a:pt x="169968" y="42492"/>
                        </a:cubicBezTo>
                        <a:moveTo>
                          <a:pt x="2381486" y="84984"/>
                        </a:moveTo>
                        <a:cubicBezTo>
                          <a:pt x="2149417" y="63111"/>
                          <a:pt x="2017528" y="111821"/>
                          <a:pt x="1817984" y="84984"/>
                        </a:cubicBezTo>
                        <a:cubicBezTo>
                          <a:pt x="1618440" y="58147"/>
                          <a:pt x="1511553" y="69516"/>
                          <a:pt x="1299561" y="84984"/>
                        </a:cubicBezTo>
                        <a:cubicBezTo>
                          <a:pt x="1087569" y="100452"/>
                          <a:pt x="971096" y="103332"/>
                          <a:pt x="781139" y="84984"/>
                        </a:cubicBezTo>
                        <a:cubicBezTo>
                          <a:pt x="591182" y="66636"/>
                          <a:pt x="428279" y="88525"/>
                          <a:pt x="127476" y="84984"/>
                        </a:cubicBezTo>
                        <a:moveTo>
                          <a:pt x="42492" y="594888"/>
                        </a:moveTo>
                        <a:cubicBezTo>
                          <a:pt x="51627" y="595723"/>
                          <a:pt x="65162" y="602273"/>
                          <a:pt x="63738" y="616134"/>
                        </a:cubicBezTo>
                        <a:cubicBezTo>
                          <a:pt x="61666" y="628834"/>
                          <a:pt x="51880" y="637892"/>
                          <a:pt x="42492" y="637380"/>
                        </a:cubicBezTo>
                        <a:cubicBezTo>
                          <a:pt x="55084" y="639001"/>
                          <a:pt x="66141" y="638137"/>
                          <a:pt x="84984" y="637380"/>
                        </a:cubicBezTo>
                        <a:moveTo>
                          <a:pt x="42492" y="679872"/>
                        </a:moveTo>
                        <a:cubicBezTo>
                          <a:pt x="69235" y="676514"/>
                          <a:pt x="86794" y="656611"/>
                          <a:pt x="84984" y="637380"/>
                        </a:cubicBezTo>
                        <a:cubicBezTo>
                          <a:pt x="83257" y="619297"/>
                          <a:pt x="86524" y="615700"/>
                          <a:pt x="84984" y="59488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lchete Esquerdo 49">
            <a:extLst>
              <a:ext uri="{FF2B5EF4-FFF2-40B4-BE49-F238E27FC236}">
                <a16:creationId xmlns:a16="http://schemas.microsoft.com/office/drawing/2014/main" id="{275CD6D4-4967-7247-B681-A664E817217B}"/>
              </a:ext>
            </a:extLst>
          </p:cNvPr>
          <p:cNvSpPr/>
          <p:nvPr/>
        </p:nvSpPr>
        <p:spPr>
          <a:xfrm>
            <a:off x="576316" y="3684145"/>
            <a:ext cx="134057" cy="679872"/>
          </a:xfrm>
          <a:prstGeom prst="leftBracket">
            <a:avLst>
              <a:gd name="adj" fmla="val 71354"/>
            </a:avLst>
          </a:prstGeom>
          <a:ln w="19050">
            <a:solidFill>
              <a:schemeClr val="tx1">
                <a:lumMod val="85000"/>
                <a:lumOff val="15000"/>
                <a:alpha val="6705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lchete Esquerdo 50">
            <a:extLst>
              <a:ext uri="{FF2B5EF4-FFF2-40B4-BE49-F238E27FC236}">
                <a16:creationId xmlns:a16="http://schemas.microsoft.com/office/drawing/2014/main" id="{A9F970F4-F352-194C-82B2-D5AC02B3B9C9}"/>
              </a:ext>
            </a:extLst>
          </p:cNvPr>
          <p:cNvSpPr/>
          <p:nvPr/>
        </p:nvSpPr>
        <p:spPr>
          <a:xfrm flipH="1">
            <a:off x="2813341" y="3682289"/>
            <a:ext cx="134057" cy="679872"/>
          </a:xfrm>
          <a:prstGeom prst="leftBracket">
            <a:avLst>
              <a:gd name="adj" fmla="val 71354"/>
            </a:avLst>
          </a:prstGeom>
          <a:ln w="19050">
            <a:solidFill>
              <a:schemeClr val="tx1">
                <a:lumMod val="85000"/>
                <a:lumOff val="15000"/>
                <a:alpha val="6705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F6E1FE2-E1C9-EE42-8951-EE003D41B096}"/>
              </a:ext>
            </a:extLst>
          </p:cNvPr>
          <p:cNvSpPr txBox="1"/>
          <p:nvPr/>
        </p:nvSpPr>
        <p:spPr>
          <a:xfrm>
            <a:off x="663918" y="3758602"/>
            <a:ext cx="223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32E6A"/>
                </a:solidFill>
              </a:rPr>
              <a:t>ALF</a:t>
            </a:r>
            <a:r>
              <a:rPr lang="en-US" sz="1400" dirty="0"/>
              <a:t>, P. </a:t>
            </a:r>
            <a:r>
              <a:rPr lang="en-US" sz="1400" dirty="0" err="1"/>
              <a:t>Reimitz</a:t>
            </a:r>
            <a:r>
              <a:rPr lang="en-US" sz="1400" dirty="0"/>
              <a:t>, R.Z. Funchal</a:t>
            </a:r>
          </a:p>
          <a:p>
            <a:endParaRPr lang="en-US" sz="1400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5B86716-FC90-F146-888E-B30F489EA1D2}"/>
              </a:ext>
            </a:extLst>
          </p:cNvPr>
          <p:cNvSpPr txBox="1"/>
          <p:nvPr/>
        </p:nvSpPr>
        <p:spPr>
          <a:xfrm>
            <a:off x="664092" y="4020212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ucida Grande" panose="020B06000405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arXiv:2410.00881</a:t>
            </a:r>
            <a:r>
              <a:rPr lang="pt-BR" sz="11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ucida Grande" panose="020B0600040502020204" pitchFamily="34" charset="0"/>
              </a:rPr>
              <a:t> [</a:t>
            </a:r>
            <a:r>
              <a:rPr lang="pt-BR" sz="11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ucida Grande" panose="020B0600040502020204" pitchFamily="34" charset="0"/>
              </a:rPr>
              <a:t>hep-ph</a:t>
            </a:r>
            <a:r>
              <a:rPr lang="pt-BR" sz="11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ucida Grande" panose="020B0600040502020204" pitchFamily="34" charset="0"/>
              </a:rPr>
              <a:t>]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17" grpId="0"/>
      <p:bldP spid="11" grpId="0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BDECDC7-0453-F849-A1CE-C8F7F70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1461B3-47BC-C64A-9200-F02E02B03886}"/>
              </a:ext>
            </a:extLst>
          </p:cNvPr>
          <p:cNvSpPr txBox="1"/>
          <p:nvPr/>
        </p:nvSpPr>
        <p:spPr>
          <a:xfrm>
            <a:off x="301693" y="214129"/>
            <a:ext cx="642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Decay Rates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94CA539-4349-5543-A9E4-14B993B81F67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6141306" cy="216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A134E11-8786-1B48-B0A1-0D38616AF650}"/>
              </a:ext>
            </a:extLst>
          </p:cNvPr>
          <p:cNvGrpSpPr/>
          <p:nvPr/>
        </p:nvGrpSpPr>
        <p:grpSpPr>
          <a:xfrm>
            <a:off x="2743201" y="1910080"/>
            <a:ext cx="1320799" cy="1059618"/>
            <a:chOff x="923354" y="1889015"/>
            <a:chExt cx="2727515" cy="196190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2F676E7-5EAE-2848-924A-66EED511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1526788" y="2257638"/>
              <a:ext cx="1770766" cy="15030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ângulo 11">
                  <a:extLst>
                    <a:ext uri="{FF2B5EF4-FFF2-40B4-BE49-F238E27FC236}">
                      <a16:creationId xmlns:a16="http://schemas.microsoft.com/office/drawing/2014/main" id="{AAF035A8-F9E1-5C4C-8E62-DEB06D28B007}"/>
                    </a:ext>
                  </a:extLst>
                </p:cNvPr>
                <p:cNvSpPr/>
                <p:nvPr/>
              </p:nvSpPr>
              <p:spPr>
                <a:xfrm>
                  <a:off x="923354" y="2488859"/>
                  <a:ext cx="772613" cy="7408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43AA8B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rgbClr val="43AA8B"/>
                      </a:solidFill>
                    </a:rPr>
                    <a:t> 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12" name="Retângulo 11">
                  <a:extLst>
                    <a:ext uri="{FF2B5EF4-FFF2-40B4-BE49-F238E27FC236}">
                      <a16:creationId xmlns:a16="http://schemas.microsoft.com/office/drawing/2014/main" id="{AAF035A8-F9E1-5C4C-8E62-DEB06D28B0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354" y="2488859"/>
                  <a:ext cx="772613" cy="7408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9587A29-8240-EA45-A0B8-0F6832BA65AE}"/>
                </a:ext>
              </a:extLst>
            </p:cNvPr>
            <p:cNvSpPr txBox="1"/>
            <p:nvPr/>
          </p:nvSpPr>
          <p:spPr>
            <a:xfrm>
              <a:off x="2256515" y="2646982"/>
              <a:ext cx="395333" cy="6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ixaDeTexto 13">
                  <a:extLst>
                    <a:ext uri="{FF2B5EF4-FFF2-40B4-BE49-F238E27FC236}">
                      <a16:creationId xmlns:a16="http://schemas.microsoft.com/office/drawing/2014/main" id="{082B4D68-8D9D-454B-82C6-C016E14E1D61}"/>
                    </a:ext>
                  </a:extLst>
                </p:cNvPr>
                <p:cNvSpPr txBox="1"/>
                <p:nvPr/>
              </p:nvSpPr>
              <p:spPr>
                <a:xfrm>
                  <a:off x="2096535" y="2225323"/>
                  <a:ext cx="630395" cy="5370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CaixaDeTexto 13">
                  <a:extLst>
                    <a:ext uri="{FF2B5EF4-FFF2-40B4-BE49-F238E27FC236}">
                      <a16:creationId xmlns:a16="http://schemas.microsoft.com/office/drawing/2014/main" id="{082B4D68-8D9D-454B-82C6-C016E14E1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6535" y="2225323"/>
                  <a:ext cx="630395" cy="5370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23E10AC1-92EE-F847-90D0-50C01AC49FDD}"/>
                    </a:ext>
                  </a:extLst>
                </p:cNvPr>
                <p:cNvSpPr txBox="1"/>
                <p:nvPr/>
              </p:nvSpPr>
              <p:spPr>
                <a:xfrm>
                  <a:off x="3112087" y="3281062"/>
                  <a:ext cx="307992" cy="569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23E10AC1-92EE-F847-90D0-50C01AC49F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2087" y="3281062"/>
                  <a:ext cx="307992" cy="569855"/>
                </a:xfrm>
                <a:prstGeom prst="rect">
                  <a:avLst/>
                </a:prstGeom>
                <a:blipFill>
                  <a:blip r:embed="rId7"/>
                  <a:stretch>
                    <a:fillRect l="-7692" r="-61538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468390F8-B62D-3B45-B2C1-DBF472D5A527}"/>
                    </a:ext>
                  </a:extLst>
                </p:cNvPr>
                <p:cNvSpPr txBox="1"/>
                <p:nvPr/>
              </p:nvSpPr>
              <p:spPr>
                <a:xfrm>
                  <a:off x="3110243" y="1889015"/>
                  <a:ext cx="540626" cy="579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468390F8-B62D-3B45-B2C1-DBF472D5A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0243" y="1889015"/>
                  <a:ext cx="540626" cy="579588"/>
                </a:xfrm>
                <a:prstGeom prst="rect">
                  <a:avLst/>
                </a:prstGeom>
                <a:blipFill>
                  <a:blip r:embed="rId8"/>
                  <a:stretch>
                    <a:fillRect r="-4545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Imagem 28">
            <a:extLst>
              <a:ext uri="{FF2B5EF4-FFF2-40B4-BE49-F238E27FC236}">
                <a16:creationId xmlns:a16="http://schemas.microsoft.com/office/drawing/2014/main" id="{984DEE09-6C6B-DC44-8A21-9D89E657A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735" y="1139762"/>
            <a:ext cx="925238" cy="21454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8C19A3AA-D420-2F4B-83D5-2137AA57DB13}"/>
              </a:ext>
            </a:extLst>
          </p:cNvPr>
          <p:cNvSpPr txBox="1"/>
          <p:nvPr/>
        </p:nvSpPr>
        <p:spPr>
          <a:xfrm>
            <a:off x="929191" y="1054022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Hierarchy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D7E9EBC-B407-9C46-92B1-A4211C6F9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316" y="1088749"/>
            <a:ext cx="1585299" cy="32259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9DF3AE8D-DE04-1E41-B818-A5518F59C346}"/>
              </a:ext>
            </a:extLst>
          </p:cNvPr>
          <p:cNvSpPr txBox="1"/>
          <p:nvPr/>
        </p:nvSpPr>
        <p:spPr>
          <a:xfrm>
            <a:off x="4607111" y="103707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</a:t>
            </a:r>
          </a:p>
        </p:txBody>
      </p:sp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F117A5AA-7D07-1543-9921-72A64CFF377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22236" y="1111306"/>
            <a:ext cx="358851" cy="222595"/>
          </a:xfrm>
          <a:prstGeom prst="rect">
            <a:avLst/>
          </a:prstGeom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77CFB6D8-7216-E24C-AD5B-61DF3163330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227484" y="1104297"/>
            <a:ext cx="358851" cy="22259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4D468AC-7254-0E4B-AF37-8CF0A21C6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723939" y="1763055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4F90125-248E-884A-9B64-1A0B634F9396}"/>
                  </a:ext>
                </a:extLst>
              </p:cNvPr>
              <p:cNvSpPr txBox="1"/>
              <p:nvPr/>
            </p:nvSpPr>
            <p:spPr>
              <a:xfrm>
                <a:off x="6302701" y="1583856"/>
                <a:ext cx="5001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4F90125-248E-884A-9B64-1A0B634F9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701" y="1583856"/>
                <a:ext cx="500137" cy="400110"/>
              </a:xfrm>
              <a:prstGeom prst="rect">
                <a:avLst/>
              </a:prstGeom>
              <a:blipFill>
                <a:blip r:embed="rId1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C0C27F74-6593-814B-ADF5-0DF53B1D7F9F}"/>
                  </a:ext>
                </a:extLst>
              </p:cNvPr>
              <p:cNvSpPr txBox="1"/>
              <p:nvPr/>
            </p:nvSpPr>
            <p:spPr>
              <a:xfrm>
                <a:off x="6307889" y="2870852"/>
                <a:ext cx="506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C0C27F74-6593-814B-ADF5-0DF53B1D7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889" y="2870852"/>
                <a:ext cx="506100" cy="400110"/>
              </a:xfrm>
              <a:prstGeom prst="rect">
                <a:avLst/>
              </a:prstGeom>
              <a:blipFill>
                <a:blip r:embed="rId1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086B378A-F038-E643-9958-0CE6E51D58C4}"/>
              </a:ext>
            </a:extLst>
          </p:cNvPr>
          <p:cNvSpPr txBox="1"/>
          <p:nvPr/>
        </p:nvSpPr>
        <p:spPr>
          <a:xfrm>
            <a:off x="5558319" y="2297562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1C0162FE-8F9A-5A42-B508-BCA91E1FD325}"/>
                  </a:ext>
                </a:extLst>
              </p:cNvPr>
              <p:cNvSpPr txBox="1"/>
              <p:nvPr/>
            </p:nvSpPr>
            <p:spPr>
              <a:xfrm>
                <a:off x="5454135" y="2047963"/>
                <a:ext cx="5018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1C0162FE-8F9A-5A42-B508-BCA91E1FD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135" y="2047963"/>
                <a:ext cx="501804" cy="338554"/>
              </a:xfrm>
              <a:prstGeom prst="rect">
                <a:avLst/>
              </a:prstGeom>
              <a:blipFill>
                <a:blip r:embed="rId1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61F239DC-A3A3-5448-A80B-6372CD2DF3AC}"/>
                  </a:ext>
                </a:extLst>
              </p:cNvPr>
              <p:cNvSpPr/>
              <p:nvPr/>
            </p:nvSpPr>
            <p:spPr>
              <a:xfrm>
                <a:off x="4380237" y="2179593"/>
                <a:ext cx="532646" cy="421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3AA8B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61F239DC-A3A3-5448-A80B-6372CD2DF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237" y="2179593"/>
                <a:ext cx="532646" cy="421782"/>
              </a:xfrm>
              <a:prstGeom prst="rect">
                <a:avLst/>
              </a:prstGeom>
              <a:blipFill>
                <a:blip r:embed="rId1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m 16">
            <a:extLst>
              <a:ext uri="{FF2B5EF4-FFF2-40B4-BE49-F238E27FC236}">
                <a16:creationId xmlns:a16="http://schemas.microsoft.com/office/drawing/2014/main" id="{CF594217-D6CC-CB4C-9816-F60CAB3575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61162" y="920525"/>
            <a:ext cx="4118038" cy="2798035"/>
          </a:xfrm>
          <a:prstGeom prst="rect">
            <a:avLst/>
          </a:prstGeom>
        </p:spPr>
      </p:pic>
      <p:sp>
        <p:nvSpPr>
          <p:cNvPr id="43" name="Retângulo Arredondado 42">
            <a:extLst>
              <a:ext uri="{FF2B5EF4-FFF2-40B4-BE49-F238E27FC236}">
                <a16:creationId xmlns:a16="http://schemas.microsoft.com/office/drawing/2014/main" id="{B2EF393A-C434-EC4C-974E-0158C8F58DA4}"/>
              </a:ext>
            </a:extLst>
          </p:cNvPr>
          <p:cNvSpPr/>
          <p:nvPr/>
        </p:nvSpPr>
        <p:spPr>
          <a:xfrm>
            <a:off x="7938126" y="1301659"/>
            <a:ext cx="890914" cy="323941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E3175"/>
              </a:solidFill>
            </a:endParaRP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E1C4C691-9172-8F4B-AD6A-DABA1D86CA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17611" y="4001779"/>
            <a:ext cx="3932869" cy="2648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98CC89B4-831C-2449-84C4-C44440D2F917}"/>
                  </a:ext>
                </a:extLst>
              </p:cNvPr>
              <p:cNvSpPr txBox="1"/>
              <p:nvPr/>
            </p:nvSpPr>
            <p:spPr>
              <a:xfrm>
                <a:off x="5892800" y="3430116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CE317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rgbClr val="CE3175"/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98CC89B4-831C-2449-84C4-C44440D2F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0" y="3430116"/>
                <a:ext cx="482824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m 43">
            <a:extLst>
              <a:ext uri="{FF2B5EF4-FFF2-40B4-BE49-F238E27FC236}">
                <a16:creationId xmlns:a16="http://schemas.microsoft.com/office/drawing/2014/main" id="{7B6CB5E3-7473-F744-80A3-0378661E63C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4087" t="52139" b="11132"/>
          <a:stretch/>
        </p:blipFill>
        <p:spPr>
          <a:xfrm>
            <a:off x="513690" y="4234953"/>
            <a:ext cx="3123590" cy="1769956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6263B0E9-3A83-5446-92A6-8F249C694902}"/>
              </a:ext>
            </a:extLst>
          </p:cNvPr>
          <p:cNvSpPr txBox="1"/>
          <p:nvPr/>
        </p:nvSpPr>
        <p:spPr>
          <a:xfrm>
            <a:off x="1102533" y="2590800"/>
            <a:ext cx="121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E3175"/>
                </a:solidFill>
              </a:rPr>
              <a:t>prompt-decay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B37572AB-F7C1-7D46-983B-15B19B967D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64100" y="3684821"/>
            <a:ext cx="4200374" cy="291917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436EE8-AB9B-A142-AE04-1CC32368E533}"/>
              </a:ext>
            </a:extLst>
          </p:cNvPr>
          <p:cNvSpPr txBox="1"/>
          <p:nvPr/>
        </p:nvSpPr>
        <p:spPr>
          <a:xfrm>
            <a:off x="1235357" y="2164080"/>
            <a:ext cx="959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Mediator</a:t>
            </a: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A44F6E87-32F7-1747-9C64-C52E4C3FD015}"/>
              </a:ext>
            </a:extLst>
          </p:cNvPr>
          <p:cNvSpPr/>
          <p:nvPr/>
        </p:nvSpPr>
        <p:spPr>
          <a:xfrm>
            <a:off x="1230755" y="2146419"/>
            <a:ext cx="973965" cy="373261"/>
          </a:xfrm>
          <a:custGeom>
            <a:avLst/>
            <a:gdLst>
              <a:gd name="connsiteX0" fmla="*/ 0 w 973965"/>
              <a:gd name="connsiteY0" fmla="*/ 62211 h 373261"/>
              <a:gd name="connsiteX1" fmla="*/ 62211 w 973965"/>
              <a:gd name="connsiteY1" fmla="*/ 0 h 373261"/>
              <a:gd name="connsiteX2" fmla="*/ 503973 w 973965"/>
              <a:gd name="connsiteY2" fmla="*/ 0 h 373261"/>
              <a:gd name="connsiteX3" fmla="*/ 911754 w 973965"/>
              <a:gd name="connsiteY3" fmla="*/ 0 h 373261"/>
              <a:gd name="connsiteX4" fmla="*/ 973965 w 973965"/>
              <a:gd name="connsiteY4" fmla="*/ 62211 h 373261"/>
              <a:gd name="connsiteX5" fmla="*/ 973965 w 973965"/>
              <a:gd name="connsiteY5" fmla="*/ 311050 h 373261"/>
              <a:gd name="connsiteX6" fmla="*/ 911754 w 973965"/>
              <a:gd name="connsiteY6" fmla="*/ 373261 h 373261"/>
              <a:gd name="connsiteX7" fmla="*/ 469992 w 973965"/>
              <a:gd name="connsiteY7" fmla="*/ 373261 h 373261"/>
              <a:gd name="connsiteX8" fmla="*/ 62211 w 973965"/>
              <a:gd name="connsiteY8" fmla="*/ 373261 h 373261"/>
              <a:gd name="connsiteX9" fmla="*/ 0 w 973965"/>
              <a:gd name="connsiteY9" fmla="*/ 311050 h 373261"/>
              <a:gd name="connsiteX10" fmla="*/ 0 w 973965"/>
              <a:gd name="connsiteY10" fmla="*/ 62211 h 37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3965" h="373261" extrusionOk="0">
                <a:moveTo>
                  <a:pt x="0" y="62211"/>
                </a:moveTo>
                <a:cubicBezTo>
                  <a:pt x="-4265" y="29258"/>
                  <a:pt x="30499" y="-990"/>
                  <a:pt x="62211" y="0"/>
                </a:cubicBezTo>
                <a:cubicBezTo>
                  <a:pt x="208522" y="-33897"/>
                  <a:pt x="334409" y="33276"/>
                  <a:pt x="503973" y="0"/>
                </a:cubicBezTo>
                <a:cubicBezTo>
                  <a:pt x="673537" y="-33276"/>
                  <a:pt x="727174" y="8065"/>
                  <a:pt x="911754" y="0"/>
                </a:cubicBezTo>
                <a:cubicBezTo>
                  <a:pt x="944035" y="-6997"/>
                  <a:pt x="974983" y="28686"/>
                  <a:pt x="973965" y="62211"/>
                </a:cubicBezTo>
                <a:cubicBezTo>
                  <a:pt x="1000808" y="154637"/>
                  <a:pt x="957554" y="252687"/>
                  <a:pt x="973965" y="311050"/>
                </a:cubicBezTo>
                <a:cubicBezTo>
                  <a:pt x="974359" y="346853"/>
                  <a:pt x="952755" y="374355"/>
                  <a:pt x="911754" y="373261"/>
                </a:cubicBezTo>
                <a:cubicBezTo>
                  <a:pt x="736718" y="399517"/>
                  <a:pt x="634542" y="368002"/>
                  <a:pt x="469992" y="373261"/>
                </a:cubicBezTo>
                <a:cubicBezTo>
                  <a:pt x="305442" y="378520"/>
                  <a:pt x="258187" y="343520"/>
                  <a:pt x="62211" y="373261"/>
                </a:cubicBezTo>
                <a:cubicBezTo>
                  <a:pt x="27202" y="371888"/>
                  <a:pt x="-2773" y="352213"/>
                  <a:pt x="0" y="311050"/>
                </a:cubicBezTo>
                <a:cubicBezTo>
                  <a:pt x="-9635" y="201559"/>
                  <a:pt x="8491" y="119915"/>
                  <a:pt x="0" y="62211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2C3CFD7-D052-3B40-9162-2A151771BFEC}"/>
              </a:ext>
            </a:extLst>
          </p:cNvPr>
          <p:cNvSpPr txBox="1"/>
          <p:nvPr/>
        </p:nvSpPr>
        <p:spPr>
          <a:xfrm>
            <a:off x="1123597" y="4043680"/>
            <a:ext cx="1279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Dark fermion</a:t>
            </a: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615BEDD8-7BFC-944E-9BB5-70D17944201D}"/>
              </a:ext>
            </a:extLst>
          </p:cNvPr>
          <p:cNvSpPr/>
          <p:nvPr/>
        </p:nvSpPr>
        <p:spPr>
          <a:xfrm>
            <a:off x="1118995" y="4026019"/>
            <a:ext cx="1278765" cy="373261"/>
          </a:xfrm>
          <a:custGeom>
            <a:avLst/>
            <a:gdLst>
              <a:gd name="connsiteX0" fmla="*/ 0 w 1278765"/>
              <a:gd name="connsiteY0" fmla="*/ 62211 h 373261"/>
              <a:gd name="connsiteX1" fmla="*/ 62211 w 1278765"/>
              <a:gd name="connsiteY1" fmla="*/ 0 h 373261"/>
              <a:gd name="connsiteX2" fmla="*/ 662469 w 1278765"/>
              <a:gd name="connsiteY2" fmla="*/ 0 h 373261"/>
              <a:gd name="connsiteX3" fmla="*/ 1216554 w 1278765"/>
              <a:gd name="connsiteY3" fmla="*/ 0 h 373261"/>
              <a:gd name="connsiteX4" fmla="*/ 1278765 w 1278765"/>
              <a:gd name="connsiteY4" fmla="*/ 62211 h 373261"/>
              <a:gd name="connsiteX5" fmla="*/ 1278765 w 1278765"/>
              <a:gd name="connsiteY5" fmla="*/ 311050 h 373261"/>
              <a:gd name="connsiteX6" fmla="*/ 1216554 w 1278765"/>
              <a:gd name="connsiteY6" fmla="*/ 373261 h 373261"/>
              <a:gd name="connsiteX7" fmla="*/ 616296 w 1278765"/>
              <a:gd name="connsiteY7" fmla="*/ 373261 h 373261"/>
              <a:gd name="connsiteX8" fmla="*/ 62211 w 1278765"/>
              <a:gd name="connsiteY8" fmla="*/ 373261 h 373261"/>
              <a:gd name="connsiteX9" fmla="*/ 0 w 1278765"/>
              <a:gd name="connsiteY9" fmla="*/ 311050 h 373261"/>
              <a:gd name="connsiteX10" fmla="*/ 0 w 1278765"/>
              <a:gd name="connsiteY10" fmla="*/ 62211 h 37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8765" h="373261" extrusionOk="0">
                <a:moveTo>
                  <a:pt x="0" y="62211"/>
                </a:moveTo>
                <a:cubicBezTo>
                  <a:pt x="-4265" y="29258"/>
                  <a:pt x="30499" y="-990"/>
                  <a:pt x="62211" y="0"/>
                </a:cubicBezTo>
                <a:cubicBezTo>
                  <a:pt x="185336" y="-56392"/>
                  <a:pt x="492447" y="5890"/>
                  <a:pt x="662469" y="0"/>
                </a:cubicBezTo>
                <a:cubicBezTo>
                  <a:pt x="832491" y="-5890"/>
                  <a:pt x="965306" y="65667"/>
                  <a:pt x="1216554" y="0"/>
                </a:cubicBezTo>
                <a:cubicBezTo>
                  <a:pt x="1248835" y="-6997"/>
                  <a:pt x="1279783" y="28686"/>
                  <a:pt x="1278765" y="62211"/>
                </a:cubicBezTo>
                <a:cubicBezTo>
                  <a:pt x="1305608" y="154637"/>
                  <a:pt x="1262354" y="252687"/>
                  <a:pt x="1278765" y="311050"/>
                </a:cubicBezTo>
                <a:cubicBezTo>
                  <a:pt x="1279159" y="346853"/>
                  <a:pt x="1257555" y="374355"/>
                  <a:pt x="1216554" y="373261"/>
                </a:cubicBezTo>
                <a:cubicBezTo>
                  <a:pt x="1025142" y="376468"/>
                  <a:pt x="745054" y="332363"/>
                  <a:pt x="616296" y="373261"/>
                </a:cubicBezTo>
                <a:cubicBezTo>
                  <a:pt x="487538" y="414159"/>
                  <a:pt x="217009" y="367076"/>
                  <a:pt x="62211" y="373261"/>
                </a:cubicBezTo>
                <a:cubicBezTo>
                  <a:pt x="27202" y="371888"/>
                  <a:pt x="-2773" y="352213"/>
                  <a:pt x="0" y="311050"/>
                </a:cubicBezTo>
                <a:cubicBezTo>
                  <a:pt x="-9635" y="201559"/>
                  <a:pt x="8491" y="119915"/>
                  <a:pt x="0" y="62211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1" grpId="0"/>
      <p:bldP spid="37" grpId="0"/>
      <p:bldP spid="38" grpId="0"/>
      <p:bldP spid="39" grpId="0"/>
      <p:bldP spid="40" grpId="0"/>
      <p:bldP spid="43" grpId="0" animBg="1"/>
      <p:bldP spid="6" grpId="0"/>
      <p:bldP spid="36" grpId="0"/>
      <p:bldP spid="9" grpId="0"/>
      <p:bldP spid="46" grpId="0" animBg="1"/>
      <p:bldP spid="48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</p:spTree>
    <p:extLst>
      <p:ext uri="{BB962C8B-B14F-4D97-AF65-F5344CB8AC3E}">
        <p14:creationId xmlns:p14="http://schemas.microsoft.com/office/powerpoint/2010/main" val="413592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DE154D4B-3279-A64C-BF49-ED6946A86473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B2AAA34-FA68-E14A-A108-4EBA7C89E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57766" y="-73813"/>
            <a:ext cx="7319962" cy="7319962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F927CC-79FB-4B4A-88E5-A56A8BF3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06ACA354-3531-264C-B229-BFEE91F118D9}"/>
                  </a:ext>
                </a:extLst>
              </p:cNvPr>
              <p:cNvSpPr txBox="1"/>
              <p:nvPr/>
            </p:nvSpPr>
            <p:spPr>
              <a:xfrm>
                <a:off x="10185244" y="3586168"/>
                <a:ext cx="6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06ACA354-3531-264C-B229-BFEE91F11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244" y="3586168"/>
                <a:ext cx="637033" cy="461665"/>
              </a:xfrm>
              <a:prstGeom prst="rect">
                <a:avLst/>
              </a:prstGeom>
              <a:blipFill>
                <a:blip r:embed="rId4"/>
                <a:stretch>
                  <a:fillRect r="-3922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090EDB2-26B7-5D4D-9DAB-C92087D262A0}"/>
                  </a:ext>
                </a:extLst>
              </p:cNvPr>
              <p:cNvSpPr txBox="1"/>
              <p:nvPr/>
            </p:nvSpPr>
            <p:spPr>
              <a:xfrm>
                <a:off x="6647834" y="3885138"/>
                <a:ext cx="6299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0090EDB2-26B7-5D4D-9DAB-C92087D26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834" y="3885138"/>
                <a:ext cx="629916" cy="461665"/>
              </a:xfrm>
              <a:prstGeom prst="rect">
                <a:avLst/>
              </a:prstGeom>
              <a:blipFill>
                <a:blip r:embed="rId5"/>
                <a:stretch>
                  <a:fillRect r="-39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C32910F-C03C-4846-BF54-770BD38B33F5}"/>
              </a:ext>
            </a:extLst>
          </p:cNvPr>
          <p:cNvCxnSpPr>
            <a:cxnSpLocks/>
          </p:cNvCxnSpPr>
          <p:nvPr/>
        </p:nvCxnSpPr>
        <p:spPr>
          <a:xfrm>
            <a:off x="188493" y="0"/>
            <a:ext cx="0" cy="6858000"/>
          </a:xfrm>
          <a:prstGeom prst="line">
            <a:avLst/>
          </a:prstGeom>
          <a:ln w="31750" cmpd="dbl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315AE7F-962C-E640-B2A3-7DB75B028F2A}"/>
              </a:ext>
            </a:extLst>
          </p:cNvPr>
          <p:cNvCxnSpPr>
            <a:cxnSpLocks/>
          </p:cNvCxnSpPr>
          <p:nvPr/>
        </p:nvCxnSpPr>
        <p:spPr>
          <a:xfrm>
            <a:off x="0" y="182673"/>
            <a:ext cx="12192000" cy="0"/>
          </a:xfrm>
          <a:prstGeom prst="line">
            <a:avLst/>
          </a:prstGeom>
          <a:ln w="31750" cmpd="dbl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D33849E-623D-1B49-9A08-13874F1E517E}"/>
              </a:ext>
            </a:extLst>
          </p:cNvPr>
          <p:cNvSpPr txBox="1"/>
          <p:nvPr/>
        </p:nvSpPr>
        <p:spPr>
          <a:xfrm>
            <a:off x="433891" y="475982"/>
            <a:ext cx="2418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E3175"/>
                </a:solidFill>
                <a:latin typeface="Sagona Book" panose="02020503050505020204" pitchFamily="18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65AB52-96B3-974F-863C-4B62BA801FC8}"/>
              </a:ext>
            </a:extLst>
          </p:cNvPr>
          <p:cNvSpPr txBox="1"/>
          <p:nvPr/>
        </p:nvSpPr>
        <p:spPr>
          <a:xfrm>
            <a:off x="706509" y="1704330"/>
            <a:ext cx="4245906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and Motivations</a:t>
            </a:r>
          </a:p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Inelastic Dark Matter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Relic Density Computation</a:t>
            </a:r>
          </a:p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ReD-DeLiVeR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code</a:t>
            </a:r>
          </a:p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Bounds</a:t>
            </a:r>
          </a:p>
          <a:p>
            <a:pPr marL="400050" indent="-4000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0CA360D2-9209-934A-833C-DEA2299778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23743" flipH="1" flipV="1">
            <a:off x="1206484" y="2811150"/>
            <a:ext cx="372197" cy="230874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CF94E175-2CFF-F94E-9000-266D67AD24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23743" flipH="1" flipV="1">
            <a:off x="1206483" y="3252836"/>
            <a:ext cx="372197" cy="23087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FD1AB36-B4DF-7B46-B919-ACE070BBBAB3}"/>
              </a:ext>
            </a:extLst>
          </p:cNvPr>
          <p:cNvSpPr txBox="1"/>
          <p:nvPr/>
        </p:nvSpPr>
        <p:spPr>
          <a:xfrm>
            <a:off x="1643101" y="2746823"/>
            <a:ext cx="2611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framework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4F6DAF-5392-194F-9C8F-E5DB0444D5DE}"/>
              </a:ext>
            </a:extLst>
          </p:cNvPr>
          <p:cNvSpPr txBox="1"/>
          <p:nvPr/>
        </p:nvSpPr>
        <p:spPr>
          <a:xfrm>
            <a:off x="1632851" y="3168218"/>
            <a:ext cx="1442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Decay Rates</a:t>
            </a:r>
          </a:p>
        </p:txBody>
      </p:sp>
    </p:spTree>
    <p:extLst>
      <p:ext uri="{BB962C8B-B14F-4D97-AF65-F5344CB8AC3E}">
        <p14:creationId xmlns:p14="http://schemas.microsoft.com/office/powerpoint/2010/main" val="19564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249A5209-C9E4-6B44-B4DA-E2FD78094C67}"/>
              </a:ext>
            </a:extLst>
          </p:cNvPr>
          <p:cNvSpPr/>
          <p:nvPr/>
        </p:nvSpPr>
        <p:spPr>
          <a:xfrm>
            <a:off x="6965796" y="1708210"/>
            <a:ext cx="1453375" cy="555488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02E03F-1826-AE41-88AC-793CE431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21" r="2271" b="49391"/>
          <a:stretch/>
        </p:blipFill>
        <p:spPr>
          <a:xfrm>
            <a:off x="3210997" y="3912355"/>
            <a:ext cx="2900949" cy="2487408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4F1E8949-F907-E140-9F9A-81D3AD50F8BC}"/>
              </a:ext>
            </a:extLst>
          </p:cNvPr>
          <p:cNvSpPr/>
          <p:nvPr/>
        </p:nvSpPr>
        <p:spPr>
          <a:xfrm>
            <a:off x="3959440" y="5981741"/>
            <a:ext cx="1404061" cy="279739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4DF1B29-72F9-E543-B75E-81A65B2CCB04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4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02E03F-1826-AE41-88AC-793CE431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21" r="2271" b="49391"/>
          <a:stretch/>
        </p:blipFill>
        <p:spPr>
          <a:xfrm>
            <a:off x="3210997" y="3912355"/>
            <a:ext cx="2900949" cy="2487408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4F1E8949-F907-E140-9F9A-81D3AD50F8BC}"/>
              </a:ext>
            </a:extLst>
          </p:cNvPr>
          <p:cNvSpPr/>
          <p:nvPr/>
        </p:nvSpPr>
        <p:spPr>
          <a:xfrm>
            <a:off x="3959440" y="5981741"/>
            <a:ext cx="1404061" cy="279739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449E49D0-C239-1F4A-B219-43E18F03604F}"/>
              </a:ext>
            </a:extLst>
          </p:cNvPr>
          <p:cNvSpPr/>
          <p:nvPr/>
        </p:nvSpPr>
        <p:spPr>
          <a:xfrm>
            <a:off x="3319347" y="2553631"/>
            <a:ext cx="1776760" cy="669072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D19FDD2-FF85-AE4B-B8C9-E5F75720D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" t="49519" r="56312" b="-128"/>
          <a:stretch/>
        </p:blipFill>
        <p:spPr>
          <a:xfrm>
            <a:off x="6029296" y="3840261"/>
            <a:ext cx="2900949" cy="2487408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F7BBE227-8FCE-B84C-AD11-78E4E6E87722}"/>
              </a:ext>
            </a:extLst>
          </p:cNvPr>
          <p:cNvSpPr/>
          <p:nvPr/>
        </p:nvSpPr>
        <p:spPr>
          <a:xfrm>
            <a:off x="6744288" y="5927559"/>
            <a:ext cx="1258776" cy="370214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98F80DE9-EC54-B04D-A5D0-BFE0FDDFBB19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9E5D3A07-9E9C-E046-881F-B09A8D3CE75B}"/>
              </a:ext>
            </a:extLst>
          </p:cNvPr>
          <p:cNvSpPr/>
          <p:nvPr/>
        </p:nvSpPr>
        <p:spPr>
          <a:xfrm>
            <a:off x="6965796" y="1708210"/>
            <a:ext cx="1453375" cy="555488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5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02E03F-1826-AE41-88AC-793CE431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21" r="2271" b="49391"/>
          <a:stretch/>
        </p:blipFill>
        <p:spPr>
          <a:xfrm>
            <a:off x="3210997" y="3912355"/>
            <a:ext cx="2900949" cy="2487408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4F1E8949-F907-E140-9F9A-81D3AD50F8BC}"/>
              </a:ext>
            </a:extLst>
          </p:cNvPr>
          <p:cNvSpPr/>
          <p:nvPr/>
        </p:nvSpPr>
        <p:spPr>
          <a:xfrm>
            <a:off x="3959440" y="5981741"/>
            <a:ext cx="1404061" cy="279739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449E49D0-C239-1F4A-B219-43E18F03604F}"/>
              </a:ext>
            </a:extLst>
          </p:cNvPr>
          <p:cNvSpPr/>
          <p:nvPr/>
        </p:nvSpPr>
        <p:spPr>
          <a:xfrm>
            <a:off x="3319347" y="2553631"/>
            <a:ext cx="1776760" cy="669072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D19FDD2-FF85-AE4B-B8C9-E5F75720D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" t="49519" r="56312" b="-128"/>
          <a:stretch/>
        </p:blipFill>
        <p:spPr>
          <a:xfrm>
            <a:off x="6029296" y="3840261"/>
            <a:ext cx="2900949" cy="2487408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F7BBE227-8FCE-B84C-AD11-78E4E6E87722}"/>
              </a:ext>
            </a:extLst>
          </p:cNvPr>
          <p:cNvSpPr/>
          <p:nvPr/>
        </p:nvSpPr>
        <p:spPr>
          <a:xfrm>
            <a:off x="6744288" y="5927559"/>
            <a:ext cx="1258776" cy="370214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75830E5-DBD9-7C49-92AE-09242AC89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33" t="50654" r="3459" b="-1263"/>
          <a:stretch/>
        </p:blipFill>
        <p:spPr>
          <a:xfrm>
            <a:off x="8847595" y="3840261"/>
            <a:ext cx="2900949" cy="2487408"/>
          </a:xfrm>
          <a:prstGeom prst="rect">
            <a:avLst/>
          </a:prstGeom>
        </p:spPr>
      </p:pic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10C1FC4D-5CE0-8A48-99F0-1A95D4AD9BF8}"/>
              </a:ext>
            </a:extLst>
          </p:cNvPr>
          <p:cNvSpPr/>
          <p:nvPr/>
        </p:nvSpPr>
        <p:spPr>
          <a:xfrm>
            <a:off x="5382642" y="2493714"/>
            <a:ext cx="1428350" cy="740140"/>
          </a:xfrm>
          <a:prstGeom prst="roundRect">
            <a:avLst/>
          </a:prstGeom>
          <a:solidFill>
            <a:srgbClr val="DE94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B4282726-E51C-9248-8220-3814EC7F5297}"/>
              </a:ext>
            </a:extLst>
          </p:cNvPr>
          <p:cNvSpPr/>
          <p:nvPr/>
        </p:nvSpPr>
        <p:spPr>
          <a:xfrm>
            <a:off x="9607481" y="5881515"/>
            <a:ext cx="1632705" cy="322118"/>
          </a:xfrm>
          <a:prstGeom prst="roundRect">
            <a:avLst/>
          </a:prstGeom>
          <a:solidFill>
            <a:srgbClr val="DE94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1D084CDE-760C-F247-AEB3-F3FDEC2DC95D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D63C3B93-B828-294B-9E2B-FECBE589BB36}"/>
              </a:ext>
            </a:extLst>
          </p:cNvPr>
          <p:cNvSpPr/>
          <p:nvPr/>
        </p:nvSpPr>
        <p:spPr>
          <a:xfrm>
            <a:off x="6965796" y="1708210"/>
            <a:ext cx="1453375" cy="555488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22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02E03F-1826-AE41-88AC-793CE431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21" r="2271" b="49391"/>
          <a:stretch/>
        </p:blipFill>
        <p:spPr>
          <a:xfrm>
            <a:off x="3210997" y="3912355"/>
            <a:ext cx="2900949" cy="2487408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4F1E8949-F907-E140-9F9A-81D3AD50F8BC}"/>
              </a:ext>
            </a:extLst>
          </p:cNvPr>
          <p:cNvSpPr/>
          <p:nvPr/>
        </p:nvSpPr>
        <p:spPr>
          <a:xfrm>
            <a:off x="3959440" y="5981741"/>
            <a:ext cx="1404061" cy="279739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449E49D0-C239-1F4A-B219-43E18F03604F}"/>
              </a:ext>
            </a:extLst>
          </p:cNvPr>
          <p:cNvSpPr/>
          <p:nvPr/>
        </p:nvSpPr>
        <p:spPr>
          <a:xfrm>
            <a:off x="3319347" y="2553631"/>
            <a:ext cx="1776760" cy="669072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D19FDD2-FF85-AE4B-B8C9-E5F75720D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" t="49519" r="56312" b="-128"/>
          <a:stretch/>
        </p:blipFill>
        <p:spPr>
          <a:xfrm>
            <a:off x="6029296" y="3840261"/>
            <a:ext cx="2900949" cy="2487408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F7BBE227-8FCE-B84C-AD11-78E4E6E87722}"/>
              </a:ext>
            </a:extLst>
          </p:cNvPr>
          <p:cNvSpPr/>
          <p:nvPr/>
        </p:nvSpPr>
        <p:spPr>
          <a:xfrm>
            <a:off x="6744288" y="5927559"/>
            <a:ext cx="1258776" cy="370214"/>
          </a:xfrm>
          <a:prstGeom prst="round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75830E5-DBD9-7C49-92AE-09242AC89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33" t="50654" r="3459" b="-1263"/>
          <a:stretch/>
        </p:blipFill>
        <p:spPr>
          <a:xfrm>
            <a:off x="8847595" y="3840261"/>
            <a:ext cx="2900949" cy="2487408"/>
          </a:xfrm>
          <a:prstGeom prst="rect">
            <a:avLst/>
          </a:prstGeom>
        </p:spPr>
      </p:pic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10C1FC4D-5CE0-8A48-99F0-1A95D4AD9BF8}"/>
              </a:ext>
            </a:extLst>
          </p:cNvPr>
          <p:cNvSpPr/>
          <p:nvPr/>
        </p:nvSpPr>
        <p:spPr>
          <a:xfrm>
            <a:off x="5382642" y="2493714"/>
            <a:ext cx="1428350" cy="740140"/>
          </a:xfrm>
          <a:prstGeom prst="roundRect">
            <a:avLst/>
          </a:prstGeom>
          <a:solidFill>
            <a:srgbClr val="DE94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B4282726-E51C-9248-8220-3814EC7F5297}"/>
              </a:ext>
            </a:extLst>
          </p:cNvPr>
          <p:cNvSpPr/>
          <p:nvPr/>
        </p:nvSpPr>
        <p:spPr>
          <a:xfrm>
            <a:off x="9607481" y="5881515"/>
            <a:ext cx="1632705" cy="322118"/>
          </a:xfrm>
          <a:prstGeom prst="roundRect">
            <a:avLst/>
          </a:prstGeom>
          <a:solidFill>
            <a:srgbClr val="DE94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9413A37B-9593-D04C-963E-8D9545D34349}"/>
              </a:ext>
            </a:extLst>
          </p:cNvPr>
          <p:cNvSpPr/>
          <p:nvPr/>
        </p:nvSpPr>
        <p:spPr>
          <a:xfrm>
            <a:off x="300813" y="3744883"/>
            <a:ext cx="3043593" cy="2756278"/>
          </a:xfrm>
          <a:custGeom>
            <a:avLst/>
            <a:gdLst>
              <a:gd name="connsiteX0" fmla="*/ 0 w 3043593"/>
              <a:gd name="connsiteY0" fmla="*/ 459389 h 2756278"/>
              <a:gd name="connsiteX1" fmla="*/ 459389 w 3043593"/>
              <a:gd name="connsiteY1" fmla="*/ 0 h 2756278"/>
              <a:gd name="connsiteX2" fmla="*/ 1033089 w 3043593"/>
              <a:gd name="connsiteY2" fmla="*/ 0 h 2756278"/>
              <a:gd name="connsiteX3" fmla="*/ 1585541 w 3043593"/>
              <a:gd name="connsiteY3" fmla="*/ 0 h 2756278"/>
              <a:gd name="connsiteX4" fmla="*/ 2053000 w 3043593"/>
              <a:gd name="connsiteY4" fmla="*/ 0 h 2756278"/>
              <a:gd name="connsiteX5" fmla="*/ 2584204 w 3043593"/>
              <a:gd name="connsiteY5" fmla="*/ 0 h 2756278"/>
              <a:gd name="connsiteX6" fmla="*/ 3043593 w 3043593"/>
              <a:gd name="connsiteY6" fmla="*/ 459389 h 2756278"/>
              <a:gd name="connsiteX7" fmla="*/ 3043593 w 3043593"/>
              <a:gd name="connsiteY7" fmla="*/ 882014 h 2756278"/>
              <a:gd name="connsiteX8" fmla="*/ 3043593 w 3043593"/>
              <a:gd name="connsiteY8" fmla="*/ 1323014 h 2756278"/>
              <a:gd name="connsiteX9" fmla="*/ 3043593 w 3043593"/>
              <a:gd name="connsiteY9" fmla="*/ 1764014 h 2756278"/>
              <a:gd name="connsiteX10" fmla="*/ 3043593 w 3043593"/>
              <a:gd name="connsiteY10" fmla="*/ 2296889 h 2756278"/>
              <a:gd name="connsiteX11" fmla="*/ 2584204 w 3043593"/>
              <a:gd name="connsiteY11" fmla="*/ 2756278 h 2756278"/>
              <a:gd name="connsiteX12" fmla="*/ 2010504 w 3043593"/>
              <a:gd name="connsiteY12" fmla="*/ 2756278 h 2756278"/>
              <a:gd name="connsiteX13" fmla="*/ 1436804 w 3043593"/>
              <a:gd name="connsiteY13" fmla="*/ 2756278 h 2756278"/>
              <a:gd name="connsiteX14" fmla="*/ 459389 w 3043593"/>
              <a:gd name="connsiteY14" fmla="*/ 2756278 h 2756278"/>
              <a:gd name="connsiteX15" fmla="*/ 0 w 3043593"/>
              <a:gd name="connsiteY15" fmla="*/ 2296889 h 2756278"/>
              <a:gd name="connsiteX16" fmla="*/ 0 w 3043593"/>
              <a:gd name="connsiteY16" fmla="*/ 1855889 h 2756278"/>
              <a:gd name="connsiteX17" fmla="*/ 0 w 3043593"/>
              <a:gd name="connsiteY17" fmla="*/ 1433264 h 2756278"/>
              <a:gd name="connsiteX18" fmla="*/ 0 w 3043593"/>
              <a:gd name="connsiteY18" fmla="*/ 955514 h 2756278"/>
              <a:gd name="connsiteX19" fmla="*/ 0 w 3043593"/>
              <a:gd name="connsiteY19" fmla="*/ 459389 h 27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43593" h="2756278" extrusionOk="0">
                <a:moveTo>
                  <a:pt x="0" y="459389"/>
                </a:moveTo>
                <a:cubicBezTo>
                  <a:pt x="-11493" y="209461"/>
                  <a:pt x="263218" y="-21532"/>
                  <a:pt x="459389" y="0"/>
                </a:cubicBezTo>
                <a:cubicBezTo>
                  <a:pt x="707610" y="-1479"/>
                  <a:pt x="904490" y="21343"/>
                  <a:pt x="1033089" y="0"/>
                </a:cubicBezTo>
                <a:cubicBezTo>
                  <a:pt x="1161688" y="-21343"/>
                  <a:pt x="1342892" y="11356"/>
                  <a:pt x="1585541" y="0"/>
                </a:cubicBezTo>
                <a:cubicBezTo>
                  <a:pt x="1828190" y="-11356"/>
                  <a:pt x="1889555" y="7875"/>
                  <a:pt x="2053000" y="0"/>
                </a:cubicBezTo>
                <a:cubicBezTo>
                  <a:pt x="2216445" y="-7875"/>
                  <a:pt x="2345077" y="48142"/>
                  <a:pt x="2584204" y="0"/>
                </a:cubicBezTo>
                <a:cubicBezTo>
                  <a:pt x="2820871" y="11657"/>
                  <a:pt x="3007999" y="240348"/>
                  <a:pt x="3043593" y="459389"/>
                </a:cubicBezTo>
                <a:cubicBezTo>
                  <a:pt x="3092573" y="641516"/>
                  <a:pt x="3038328" y="742118"/>
                  <a:pt x="3043593" y="882014"/>
                </a:cubicBezTo>
                <a:cubicBezTo>
                  <a:pt x="3048858" y="1021911"/>
                  <a:pt x="3018360" y="1153429"/>
                  <a:pt x="3043593" y="1323014"/>
                </a:cubicBezTo>
                <a:cubicBezTo>
                  <a:pt x="3068826" y="1492599"/>
                  <a:pt x="3027731" y="1673808"/>
                  <a:pt x="3043593" y="1764014"/>
                </a:cubicBezTo>
                <a:cubicBezTo>
                  <a:pt x="3059455" y="1854220"/>
                  <a:pt x="3011182" y="2114047"/>
                  <a:pt x="3043593" y="2296889"/>
                </a:cubicBezTo>
                <a:cubicBezTo>
                  <a:pt x="3062420" y="2605117"/>
                  <a:pt x="2838932" y="2773863"/>
                  <a:pt x="2584204" y="2756278"/>
                </a:cubicBezTo>
                <a:cubicBezTo>
                  <a:pt x="2379346" y="2820155"/>
                  <a:pt x="2227602" y="2743609"/>
                  <a:pt x="2010504" y="2756278"/>
                </a:cubicBezTo>
                <a:cubicBezTo>
                  <a:pt x="1793406" y="2768947"/>
                  <a:pt x="1659663" y="2718597"/>
                  <a:pt x="1436804" y="2756278"/>
                </a:cubicBezTo>
                <a:cubicBezTo>
                  <a:pt x="1213945" y="2793959"/>
                  <a:pt x="814413" y="2739892"/>
                  <a:pt x="459389" y="2756278"/>
                </a:cubicBezTo>
                <a:cubicBezTo>
                  <a:pt x="209173" y="2708536"/>
                  <a:pt x="38901" y="2544955"/>
                  <a:pt x="0" y="2296889"/>
                </a:cubicBezTo>
                <a:cubicBezTo>
                  <a:pt x="-18956" y="2105180"/>
                  <a:pt x="9365" y="2048807"/>
                  <a:pt x="0" y="1855889"/>
                </a:cubicBezTo>
                <a:cubicBezTo>
                  <a:pt x="-9365" y="1662971"/>
                  <a:pt x="27180" y="1614993"/>
                  <a:pt x="0" y="1433264"/>
                </a:cubicBezTo>
                <a:cubicBezTo>
                  <a:pt x="-27180" y="1251536"/>
                  <a:pt x="48297" y="1075613"/>
                  <a:pt x="0" y="955514"/>
                </a:cubicBezTo>
                <a:cubicBezTo>
                  <a:pt x="-48297" y="835415"/>
                  <a:pt x="8746" y="598273"/>
                  <a:pt x="0" y="459389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73FC4AA-A142-7D4B-8228-4D4EBF217E76}"/>
              </a:ext>
            </a:extLst>
          </p:cNvPr>
          <p:cNvSpPr txBox="1"/>
          <p:nvPr/>
        </p:nvSpPr>
        <p:spPr>
          <a:xfrm>
            <a:off x="772269" y="3537700"/>
            <a:ext cx="19589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coannihilations </a:t>
            </a:r>
            <a:r>
              <a:rPr lang="en-US" dirty="0">
                <a:solidFill>
                  <a:srgbClr val="CE3175"/>
                </a:solidFill>
                <a:latin typeface="Arial" panose="020B0604020202020204" pitchFamily="34" charset="0"/>
              </a:rPr>
              <a:t>dominate!</a:t>
            </a:r>
            <a:endParaRPr lang="en-US" dirty="0">
              <a:solidFill>
                <a:srgbClr val="CE3175"/>
              </a:solidFill>
            </a:endParaRP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0D8B8618-5569-1748-B185-39D985C90DFC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A66A1BEF-418A-8443-9CC8-E01713154298}"/>
              </a:ext>
            </a:extLst>
          </p:cNvPr>
          <p:cNvSpPr/>
          <p:nvPr/>
        </p:nvSpPr>
        <p:spPr>
          <a:xfrm>
            <a:off x="6965796" y="1708210"/>
            <a:ext cx="1453375" cy="555488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78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8043E85-DE88-2646-B252-497B72FD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21D6A8-9C76-D248-AD42-8ACFA48BB6F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0A6B07A-9030-504C-87F6-2B15D625E0B6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899E6E-115B-6042-B077-6866A5CDFAC7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053272-73EE-BF44-BCCD-63C1FED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5" y="1308100"/>
            <a:ext cx="10807700" cy="21209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CFA234-B9F5-9149-9E89-01B1E5E49F0F}"/>
              </a:ext>
            </a:extLst>
          </p:cNvPr>
          <p:cNvSpPr txBox="1"/>
          <p:nvPr/>
        </p:nvSpPr>
        <p:spPr>
          <a:xfrm>
            <a:off x="187371" y="907990"/>
            <a:ext cx="2719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E3175"/>
                </a:solidFill>
              </a:rPr>
              <a:t>Boltzmann Equation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5E6A09-D82E-7B43-B352-799C7835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1" b="49391"/>
          <a:stretch/>
        </p:blipFill>
        <p:spPr>
          <a:xfrm>
            <a:off x="265295" y="3906086"/>
            <a:ext cx="3106407" cy="2379021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540AE539-1211-9C4A-82BC-CBF7313A29D6}"/>
              </a:ext>
            </a:extLst>
          </p:cNvPr>
          <p:cNvSpPr/>
          <p:nvPr/>
        </p:nvSpPr>
        <p:spPr>
          <a:xfrm>
            <a:off x="1121510" y="5884997"/>
            <a:ext cx="1256222" cy="2797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9413A37B-9593-D04C-963E-8D9545D34349}"/>
              </a:ext>
            </a:extLst>
          </p:cNvPr>
          <p:cNvSpPr/>
          <p:nvPr/>
        </p:nvSpPr>
        <p:spPr>
          <a:xfrm>
            <a:off x="300813" y="3744883"/>
            <a:ext cx="3043593" cy="2756278"/>
          </a:xfrm>
          <a:custGeom>
            <a:avLst/>
            <a:gdLst>
              <a:gd name="connsiteX0" fmla="*/ 0 w 3043593"/>
              <a:gd name="connsiteY0" fmla="*/ 459389 h 2756278"/>
              <a:gd name="connsiteX1" fmla="*/ 459389 w 3043593"/>
              <a:gd name="connsiteY1" fmla="*/ 0 h 2756278"/>
              <a:gd name="connsiteX2" fmla="*/ 1033089 w 3043593"/>
              <a:gd name="connsiteY2" fmla="*/ 0 h 2756278"/>
              <a:gd name="connsiteX3" fmla="*/ 1585541 w 3043593"/>
              <a:gd name="connsiteY3" fmla="*/ 0 h 2756278"/>
              <a:gd name="connsiteX4" fmla="*/ 2053000 w 3043593"/>
              <a:gd name="connsiteY4" fmla="*/ 0 h 2756278"/>
              <a:gd name="connsiteX5" fmla="*/ 2584204 w 3043593"/>
              <a:gd name="connsiteY5" fmla="*/ 0 h 2756278"/>
              <a:gd name="connsiteX6" fmla="*/ 3043593 w 3043593"/>
              <a:gd name="connsiteY6" fmla="*/ 459389 h 2756278"/>
              <a:gd name="connsiteX7" fmla="*/ 3043593 w 3043593"/>
              <a:gd name="connsiteY7" fmla="*/ 882014 h 2756278"/>
              <a:gd name="connsiteX8" fmla="*/ 3043593 w 3043593"/>
              <a:gd name="connsiteY8" fmla="*/ 1323014 h 2756278"/>
              <a:gd name="connsiteX9" fmla="*/ 3043593 w 3043593"/>
              <a:gd name="connsiteY9" fmla="*/ 1764014 h 2756278"/>
              <a:gd name="connsiteX10" fmla="*/ 3043593 w 3043593"/>
              <a:gd name="connsiteY10" fmla="*/ 2296889 h 2756278"/>
              <a:gd name="connsiteX11" fmla="*/ 2584204 w 3043593"/>
              <a:gd name="connsiteY11" fmla="*/ 2756278 h 2756278"/>
              <a:gd name="connsiteX12" fmla="*/ 2010504 w 3043593"/>
              <a:gd name="connsiteY12" fmla="*/ 2756278 h 2756278"/>
              <a:gd name="connsiteX13" fmla="*/ 1436804 w 3043593"/>
              <a:gd name="connsiteY13" fmla="*/ 2756278 h 2756278"/>
              <a:gd name="connsiteX14" fmla="*/ 459389 w 3043593"/>
              <a:gd name="connsiteY14" fmla="*/ 2756278 h 2756278"/>
              <a:gd name="connsiteX15" fmla="*/ 0 w 3043593"/>
              <a:gd name="connsiteY15" fmla="*/ 2296889 h 2756278"/>
              <a:gd name="connsiteX16" fmla="*/ 0 w 3043593"/>
              <a:gd name="connsiteY16" fmla="*/ 1855889 h 2756278"/>
              <a:gd name="connsiteX17" fmla="*/ 0 w 3043593"/>
              <a:gd name="connsiteY17" fmla="*/ 1433264 h 2756278"/>
              <a:gd name="connsiteX18" fmla="*/ 0 w 3043593"/>
              <a:gd name="connsiteY18" fmla="*/ 955514 h 2756278"/>
              <a:gd name="connsiteX19" fmla="*/ 0 w 3043593"/>
              <a:gd name="connsiteY19" fmla="*/ 459389 h 27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43593" h="2756278" extrusionOk="0">
                <a:moveTo>
                  <a:pt x="0" y="459389"/>
                </a:moveTo>
                <a:cubicBezTo>
                  <a:pt x="-11493" y="209461"/>
                  <a:pt x="263218" y="-21532"/>
                  <a:pt x="459389" y="0"/>
                </a:cubicBezTo>
                <a:cubicBezTo>
                  <a:pt x="707610" y="-1479"/>
                  <a:pt x="904490" y="21343"/>
                  <a:pt x="1033089" y="0"/>
                </a:cubicBezTo>
                <a:cubicBezTo>
                  <a:pt x="1161688" y="-21343"/>
                  <a:pt x="1342892" y="11356"/>
                  <a:pt x="1585541" y="0"/>
                </a:cubicBezTo>
                <a:cubicBezTo>
                  <a:pt x="1828190" y="-11356"/>
                  <a:pt x="1889555" y="7875"/>
                  <a:pt x="2053000" y="0"/>
                </a:cubicBezTo>
                <a:cubicBezTo>
                  <a:pt x="2216445" y="-7875"/>
                  <a:pt x="2345077" y="48142"/>
                  <a:pt x="2584204" y="0"/>
                </a:cubicBezTo>
                <a:cubicBezTo>
                  <a:pt x="2820871" y="11657"/>
                  <a:pt x="3007999" y="240348"/>
                  <a:pt x="3043593" y="459389"/>
                </a:cubicBezTo>
                <a:cubicBezTo>
                  <a:pt x="3092573" y="641516"/>
                  <a:pt x="3038328" y="742118"/>
                  <a:pt x="3043593" y="882014"/>
                </a:cubicBezTo>
                <a:cubicBezTo>
                  <a:pt x="3048858" y="1021911"/>
                  <a:pt x="3018360" y="1153429"/>
                  <a:pt x="3043593" y="1323014"/>
                </a:cubicBezTo>
                <a:cubicBezTo>
                  <a:pt x="3068826" y="1492599"/>
                  <a:pt x="3027731" y="1673808"/>
                  <a:pt x="3043593" y="1764014"/>
                </a:cubicBezTo>
                <a:cubicBezTo>
                  <a:pt x="3059455" y="1854220"/>
                  <a:pt x="3011182" y="2114047"/>
                  <a:pt x="3043593" y="2296889"/>
                </a:cubicBezTo>
                <a:cubicBezTo>
                  <a:pt x="3062420" y="2605117"/>
                  <a:pt x="2838932" y="2773863"/>
                  <a:pt x="2584204" y="2756278"/>
                </a:cubicBezTo>
                <a:cubicBezTo>
                  <a:pt x="2379346" y="2820155"/>
                  <a:pt x="2227602" y="2743609"/>
                  <a:pt x="2010504" y="2756278"/>
                </a:cubicBezTo>
                <a:cubicBezTo>
                  <a:pt x="1793406" y="2768947"/>
                  <a:pt x="1659663" y="2718597"/>
                  <a:pt x="1436804" y="2756278"/>
                </a:cubicBezTo>
                <a:cubicBezTo>
                  <a:pt x="1213945" y="2793959"/>
                  <a:pt x="814413" y="2739892"/>
                  <a:pt x="459389" y="2756278"/>
                </a:cubicBezTo>
                <a:cubicBezTo>
                  <a:pt x="209173" y="2708536"/>
                  <a:pt x="38901" y="2544955"/>
                  <a:pt x="0" y="2296889"/>
                </a:cubicBezTo>
                <a:cubicBezTo>
                  <a:pt x="-18956" y="2105180"/>
                  <a:pt x="9365" y="2048807"/>
                  <a:pt x="0" y="1855889"/>
                </a:cubicBezTo>
                <a:cubicBezTo>
                  <a:pt x="-9365" y="1662971"/>
                  <a:pt x="27180" y="1614993"/>
                  <a:pt x="0" y="1433264"/>
                </a:cubicBezTo>
                <a:cubicBezTo>
                  <a:pt x="-27180" y="1251536"/>
                  <a:pt x="48297" y="1075613"/>
                  <a:pt x="0" y="955514"/>
                </a:cubicBezTo>
                <a:cubicBezTo>
                  <a:pt x="-48297" y="835415"/>
                  <a:pt x="8746" y="598273"/>
                  <a:pt x="0" y="459389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73FC4AA-A142-7D4B-8228-4D4EBF217E76}"/>
              </a:ext>
            </a:extLst>
          </p:cNvPr>
          <p:cNvSpPr txBox="1"/>
          <p:nvPr/>
        </p:nvSpPr>
        <p:spPr>
          <a:xfrm>
            <a:off x="772269" y="3537700"/>
            <a:ext cx="19589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CE3175"/>
                </a:solidFill>
                <a:effectLst/>
                <a:latin typeface="Arial" panose="020B0604020202020204" pitchFamily="34" charset="0"/>
              </a:rPr>
              <a:t>coannihilations </a:t>
            </a:r>
            <a:r>
              <a:rPr lang="en-US" dirty="0">
                <a:solidFill>
                  <a:srgbClr val="CE3175"/>
                </a:solidFill>
                <a:latin typeface="Arial" panose="020B0604020202020204" pitchFamily="34" charset="0"/>
              </a:rPr>
              <a:t>dominate!</a:t>
            </a:r>
            <a:endParaRPr lang="en-US" dirty="0">
              <a:solidFill>
                <a:srgbClr val="CE3175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1CFB0CE-DBA6-A54F-A5A7-E47F11EABD80}"/>
              </a:ext>
            </a:extLst>
          </p:cNvPr>
          <p:cNvSpPr txBox="1"/>
          <p:nvPr/>
        </p:nvSpPr>
        <p:spPr>
          <a:xfrm>
            <a:off x="4735920" y="3808196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can simplify by considering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2F3B45E4-60A3-254E-BD56-8F824B4EB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239" y="3848290"/>
            <a:ext cx="1828365" cy="26684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9C5B0B7-0E60-804C-864D-9DF03616A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003" y="4564715"/>
            <a:ext cx="4290795" cy="66352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9C78566-CD61-5E4A-B493-89125F513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463" y="5489058"/>
            <a:ext cx="3051614" cy="641281"/>
          </a:xfrm>
          <a:prstGeom prst="rect">
            <a:avLst/>
          </a:prstGeom>
        </p:spPr>
      </p:pic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211E798D-BF29-5046-98A7-0F57ED015A09}"/>
              </a:ext>
            </a:extLst>
          </p:cNvPr>
          <p:cNvSpPr/>
          <p:nvPr/>
        </p:nvSpPr>
        <p:spPr>
          <a:xfrm>
            <a:off x="7887500" y="3748403"/>
            <a:ext cx="2112264" cy="458574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1D440725-4853-6642-AB5A-E857C3BCDFBA}"/>
              </a:ext>
            </a:extLst>
          </p:cNvPr>
          <p:cNvSpPr/>
          <p:nvPr/>
        </p:nvSpPr>
        <p:spPr>
          <a:xfrm>
            <a:off x="4959378" y="4435631"/>
            <a:ext cx="5040386" cy="1909967"/>
          </a:xfrm>
          <a:custGeom>
            <a:avLst/>
            <a:gdLst>
              <a:gd name="connsiteX0" fmla="*/ 0 w 5040386"/>
              <a:gd name="connsiteY0" fmla="*/ 0 h 1909967"/>
              <a:gd name="connsiteX1" fmla="*/ 408831 w 5040386"/>
              <a:gd name="connsiteY1" fmla="*/ 0 h 1909967"/>
              <a:gd name="connsiteX2" fmla="*/ 868066 w 5040386"/>
              <a:gd name="connsiteY2" fmla="*/ 0 h 1909967"/>
              <a:gd name="connsiteX3" fmla="*/ 1327302 w 5040386"/>
              <a:gd name="connsiteY3" fmla="*/ 0 h 1909967"/>
              <a:gd name="connsiteX4" fmla="*/ 1937748 w 5040386"/>
              <a:gd name="connsiteY4" fmla="*/ 0 h 1909967"/>
              <a:gd name="connsiteX5" fmla="*/ 2346580 w 5040386"/>
              <a:gd name="connsiteY5" fmla="*/ 0 h 1909967"/>
              <a:gd name="connsiteX6" fmla="*/ 2856219 w 5040386"/>
              <a:gd name="connsiteY6" fmla="*/ 0 h 1909967"/>
              <a:gd name="connsiteX7" fmla="*/ 3365858 w 5040386"/>
              <a:gd name="connsiteY7" fmla="*/ 0 h 1909967"/>
              <a:gd name="connsiteX8" fmla="*/ 3925901 w 5040386"/>
              <a:gd name="connsiteY8" fmla="*/ 0 h 1909967"/>
              <a:gd name="connsiteX9" fmla="*/ 4485944 w 5040386"/>
              <a:gd name="connsiteY9" fmla="*/ 0 h 1909967"/>
              <a:gd name="connsiteX10" fmla="*/ 5040386 w 5040386"/>
              <a:gd name="connsiteY10" fmla="*/ 0 h 1909967"/>
              <a:gd name="connsiteX11" fmla="*/ 5040386 w 5040386"/>
              <a:gd name="connsiteY11" fmla="*/ 496591 h 1909967"/>
              <a:gd name="connsiteX12" fmla="*/ 5040386 w 5040386"/>
              <a:gd name="connsiteY12" fmla="*/ 954984 h 1909967"/>
              <a:gd name="connsiteX13" fmla="*/ 5040386 w 5040386"/>
              <a:gd name="connsiteY13" fmla="*/ 1470675 h 1909967"/>
              <a:gd name="connsiteX14" fmla="*/ 5040386 w 5040386"/>
              <a:gd name="connsiteY14" fmla="*/ 1909967 h 1909967"/>
              <a:gd name="connsiteX15" fmla="*/ 4379535 w 5040386"/>
              <a:gd name="connsiteY15" fmla="*/ 1909967 h 1909967"/>
              <a:gd name="connsiteX16" fmla="*/ 3970704 w 5040386"/>
              <a:gd name="connsiteY16" fmla="*/ 1909967 h 1909967"/>
              <a:gd name="connsiteX17" fmla="*/ 3360257 w 5040386"/>
              <a:gd name="connsiteY17" fmla="*/ 1909967 h 1909967"/>
              <a:gd name="connsiteX18" fmla="*/ 2749811 w 5040386"/>
              <a:gd name="connsiteY18" fmla="*/ 1909967 h 1909967"/>
              <a:gd name="connsiteX19" fmla="*/ 2290575 w 5040386"/>
              <a:gd name="connsiteY19" fmla="*/ 1909967 h 1909967"/>
              <a:gd name="connsiteX20" fmla="*/ 1680129 w 5040386"/>
              <a:gd name="connsiteY20" fmla="*/ 1909967 h 1909967"/>
              <a:gd name="connsiteX21" fmla="*/ 1069682 w 5040386"/>
              <a:gd name="connsiteY21" fmla="*/ 1909967 h 1909967"/>
              <a:gd name="connsiteX22" fmla="*/ 509639 w 5040386"/>
              <a:gd name="connsiteY22" fmla="*/ 1909967 h 1909967"/>
              <a:gd name="connsiteX23" fmla="*/ 0 w 5040386"/>
              <a:gd name="connsiteY23" fmla="*/ 1909967 h 1909967"/>
              <a:gd name="connsiteX24" fmla="*/ 0 w 5040386"/>
              <a:gd name="connsiteY24" fmla="*/ 1451575 h 1909967"/>
              <a:gd name="connsiteX25" fmla="*/ 0 w 5040386"/>
              <a:gd name="connsiteY25" fmla="*/ 1031382 h 1909967"/>
              <a:gd name="connsiteX26" fmla="*/ 0 w 5040386"/>
              <a:gd name="connsiteY26" fmla="*/ 553890 h 1909967"/>
              <a:gd name="connsiteX27" fmla="*/ 0 w 5040386"/>
              <a:gd name="connsiteY27" fmla="*/ 0 h 19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40386" h="1909967" extrusionOk="0">
                <a:moveTo>
                  <a:pt x="0" y="0"/>
                </a:moveTo>
                <a:cubicBezTo>
                  <a:pt x="173107" y="-4504"/>
                  <a:pt x="235462" y="18389"/>
                  <a:pt x="408831" y="0"/>
                </a:cubicBezTo>
                <a:cubicBezTo>
                  <a:pt x="582200" y="-18389"/>
                  <a:pt x="695738" y="28405"/>
                  <a:pt x="868066" y="0"/>
                </a:cubicBezTo>
                <a:cubicBezTo>
                  <a:pt x="1040395" y="-28405"/>
                  <a:pt x="1140525" y="14536"/>
                  <a:pt x="1327302" y="0"/>
                </a:cubicBezTo>
                <a:cubicBezTo>
                  <a:pt x="1514079" y="-14536"/>
                  <a:pt x="1693314" y="10263"/>
                  <a:pt x="1937748" y="0"/>
                </a:cubicBezTo>
                <a:cubicBezTo>
                  <a:pt x="2182182" y="-10263"/>
                  <a:pt x="2243844" y="23295"/>
                  <a:pt x="2346580" y="0"/>
                </a:cubicBezTo>
                <a:cubicBezTo>
                  <a:pt x="2449316" y="-23295"/>
                  <a:pt x="2714701" y="19710"/>
                  <a:pt x="2856219" y="0"/>
                </a:cubicBezTo>
                <a:cubicBezTo>
                  <a:pt x="2997737" y="-19710"/>
                  <a:pt x="3197232" y="56094"/>
                  <a:pt x="3365858" y="0"/>
                </a:cubicBezTo>
                <a:cubicBezTo>
                  <a:pt x="3534484" y="-56094"/>
                  <a:pt x="3678694" y="40415"/>
                  <a:pt x="3925901" y="0"/>
                </a:cubicBezTo>
                <a:cubicBezTo>
                  <a:pt x="4173108" y="-40415"/>
                  <a:pt x="4326589" y="35208"/>
                  <a:pt x="4485944" y="0"/>
                </a:cubicBezTo>
                <a:cubicBezTo>
                  <a:pt x="4645299" y="-35208"/>
                  <a:pt x="4856087" y="62220"/>
                  <a:pt x="5040386" y="0"/>
                </a:cubicBezTo>
                <a:cubicBezTo>
                  <a:pt x="5049137" y="127836"/>
                  <a:pt x="4984648" y="394906"/>
                  <a:pt x="5040386" y="496591"/>
                </a:cubicBezTo>
                <a:cubicBezTo>
                  <a:pt x="5096124" y="598276"/>
                  <a:pt x="4986662" y="758901"/>
                  <a:pt x="5040386" y="954984"/>
                </a:cubicBezTo>
                <a:cubicBezTo>
                  <a:pt x="5094110" y="1151067"/>
                  <a:pt x="5034742" y="1255585"/>
                  <a:pt x="5040386" y="1470675"/>
                </a:cubicBezTo>
                <a:cubicBezTo>
                  <a:pt x="5046030" y="1685765"/>
                  <a:pt x="4995517" y="1790454"/>
                  <a:pt x="5040386" y="1909967"/>
                </a:cubicBezTo>
                <a:cubicBezTo>
                  <a:pt x="4818442" y="1976025"/>
                  <a:pt x="4524807" y="1883223"/>
                  <a:pt x="4379535" y="1909967"/>
                </a:cubicBezTo>
                <a:cubicBezTo>
                  <a:pt x="4234263" y="1936711"/>
                  <a:pt x="4122027" y="1898335"/>
                  <a:pt x="3970704" y="1909967"/>
                </a:cubicBezTo>
                <a:cubicBezTo>
                  <a:pt x="3819381" y="1921599"/>
                  <a:pt x="3501985" y="1847193"/>
                  <a:pt x="3360257" y="1909967"/>
                </a:cubicBezTo>
                <a:cubicBezTo>
                  <a:pt x="3218529" y="1972741"/>
                  <a:pt x="2948318" y="1894128"/>
                  <a:pt x="2749811" y="1909967"/>
                </a:cubicBezTo>
                <a:cubicBezTo>
                  <a:pt x="2551304" y="1925806"/>
                  <a:pt x="2406035" y="1895685"/>
                  <a:pt x="2290575" y="1909967"/>
                </a:cubicBezTo>
                <a:cubicBezTo>
                  <a:pt x="2175115" y="1924249"/>
                  <a:pt x="1863181" y="1899525"/>
                  <a:pt x="1680129" y="1909967"/>
                </a:cubicBezTo>
                <a:cubicBezTo>
                  <a:pt x="1497077" y="1920409"/>
                  <a:pt x="1343131" y="1837915"/>
                  <a:pt x="1069682" y="1909967"/>
                </a:cubicBezTo>
                <a:cubicBezTo>
                  <a:pt x="796233" y="1982019"/>
                  <a:pt x="749798" y="1843904"/>
                  <a:pt x="509639" y="1909967"/>
                </a:cubicBezTo>
                <a:cubicBezTo>
                  <a:pt x="269480" y="1976030"/>
                  <a:pt x="197650" y="1907545"/>
                  <a:pt x="0" y="1909967"/>
                </a:cubicBezTo>
                <a:cubicBezTo>
                  <a:pt x="-6108" y="1736422"/>
                  <a:pt x="52708" y="1668174"/>
                  <a:pt x="0" y="1451575"/>
                </a:cubicBezTo>
                <a:cubicBezTo>
                  <a:pt x="-52708" y="1234976"/>
                  <a:pt x="19412" y="1175649"/>
                  <a:pt x="0" y="1031382"/>
                </a:cubicBezTo>
                <a:cubicBezTo>
                  <a:pt x="-19412" y="887115"/>
                  <a:pt x="29676" y="656358"/>
                  <a:pt x="0" y="553890"/>
                </a:cubicBezTo>
                <a:cubicBezTo>
                  <a:pt x="-29676" y="451422"/>
                  <a:pt x="30360" y="20065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746187FF-F85B-AD4B-AECE-ED1E693651BA}"/>
              </a:ext>
            </a:extLst>
          </p:cNvPr>
          <p:cNvSpPr/>
          <p:nvPr/>
        </p:nvSpPr>
        <p:spPr>
          <a:xfrm>
            <a:off x="6963918" y="5580411"/>
            <a:ext cx="1243813" cy="458574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C1B692D4-8C07-334C-9A5A-B39D1557767E}"/>
              </a:ext>
            </a:extLst>
          </p:cNvPr>
          <p:cNvSpPr/>
          <p:nvPr/>
        </p:nvSpPr>
        <p:spPr>
          <a:xfrm>
            <a:off x="2792975" y="1708210"/>
            <a:ext cx="1634059" cy="555488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6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5037F5E-A7B6-1648-ADE2-5861DF20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59316A-47E3-E147-ADDF-60969CD71CD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DDE8CC4-2188-8D49-BF2A-96C668CD900D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B4D065-74F0-264D-B0A6-5D0334B9D101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AB3F7DA-3A8D-4041-94D6-40183CFF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2" y="1287966"/>
            <a:ext cx="5639667" cy="44296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5D099FE-15D3-614E-96FF-24D5589A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7966"/>
            <a:ext cx="5682258" cy="4463117"/>
          </a:xfrm>
          <a:prstGeom prst="rect">
            <a:avLst/>
          </a:prstGeom>
        </p:spPr>
      </p:pic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EE48F6BB-D398-3B4B-8492-5663C05ECBB6}"/>
              </a:ext>
            </a:extLst>
          </p:cNvPr>
          <p:cNvSpPr/>
          <p:nvPr/>
        </p:nvSpPr>
        <p:spPr>
          <a:xfrm>
            <a:off x="8556773" y="1285449"/>
            <a:ext cx="1252244" cy="33900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91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5037F5E-A7B6-1648-ADE2-5861DF20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59316A-47E3-E147-ADDF-60969CD71CD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DDE8CC4-2188-8D49-BF2A-96C668CD900D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10553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B4D065-74F0-264D-B0A6-5D0334B9D101}"/>
              </a:ext>
            </a:extLst>
          </p:cNvPr>
          <p:cNvSpPr txBox="1"/>
          <p:nvPr/>
        </p:nvSpPr>
        <p:spPr>
          <a:xfrm>
            <a:off x="4616650" y="26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Relic Density Computation</a:t>
            </a:r>
            <a:r>
              <a:rPr lang="en-US" sz="28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endParaRPr lang="en-US" sz="24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9ECFCFF-C1FF-4944-8085-C49F65055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2" y="1287966"/>
            <a:ext cx="5639667" cy="44296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561187-23AC-8E46-8C83-6AFFBEA4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7966"/>
            <a:ext cx="5718472" cy="4491561"/>
          </a:xfrm>
          <a:prstGeom prst="rect">
            <a:avLst/>
          </a:prstGeom>
        </p:spPr>
      </p:pic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D1FE0FB9-334C-C94F-A9FC-6432B0AF269F}"/>
              </a:ext>
            </a:extLst>
          </p:cNvPr>
          <p:cNvSpPr/>
          <p:nvPr/>
        </p:nvSpPr>
        <p:spPr>
          <a:xfrm>
            <a:off x="8764859" y="1299116"/>
            <a:ext cx="802887" cy="29188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40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63A780E-BDEE-0C47-8BC4-6F9F2004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F9BA76-C0DF-6D4C-9701-628C75AC30F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16422D1-DF2E-9C45-AF72-66FC8BE939D9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708511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A61A4D-3A32-0A47-8ACC-A6C1267DC10B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ReD-DeLiVeR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code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FC4B2F-E67F-4D40-A80A-71B8C7C13D94}"/>
              </a:ext>
            </a:extLst>
          </p:cNvPr>
          <p:cNvSpPr txBox="1"/>
          <p:nvPr/>
        </p:nvSpPr>
        <p:spPr>
          <a:xfrm>
            <a:off x="415611" y="999256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(Relic Density with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  <a:endParaRPr lang="en-US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BB57BAA-A603-0841-BA1C-853A10D4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1626052"/>
            <a:ext cx="358851" cy="222595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3B6E585-0064-844B-8EE7-A4CDD7D6BE0A}"/>
              </a:ext>
            </a:extLst>
          </p:cNvPr>
          <p:cNvSpPr/>
          <p:nvPr/>
        </p:nvSpPr>
        <p:spPr>
          <a:xfrm>
            <a:off x="469057" y="1007321"/>
            <a:ext cx="4532602" cy="417595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BBD1C-0459-8347-A9BD-6D7E230F72AB}"/>
              </a:ext>
            </a:extLst>
          </p:cNvPr>
          <p:cNvSpPr txBox="1"/>
          <p:nvPr/>
        </p:nvSpPr>
        <p:spPr>
          <a:xfrm>
            <a:off x="951076" y="1576814"/>
            <a:ext cx="1078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the previous python package </a:t>
            </a:r>
            <a:r>
              <a:rPr lang="en-US" dirty="0">
                <a:solidFill>
                  <a:srgbClr val="43AA8B"/>
                </a:solidFill>
                <a:latin typeface="Andale Mono" panose="020B05090000000000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en-US" dirty="0"/>
              <a:t> (</a:t>
            </a:r>
            <a:r>
              <a:rPr lang="en-US" b="1" dirty="0">
                <a:solidFill>
                  <a:srgbClr val="43AA8B"/>
                </a:solidFill>
              </a:rPr>
              <a:t>De</a:t>
            </a:r>
            <a:r>
              <a:rPr lang="en-US" dirty="0"/>
              <a:t>cays of </a:t>
            </a:r>
            <a:r>
              <a:rPr lang="en-US" b="1" dirty="0">
                <a:solidFill>
                  <a:srgbClr val="43AA8B"/>
                </a:solidFill>
              </a:rPr>
              <a:t>Li</a:t>
            </a:r>
            <a:r>
              <a:rPr lang="en-US" dirty="0"/>
              <a:t>ght </a:t>
            </a:r>
            <a:r>
              <a:rPr lang="en-US" b="1" dirty="0">
                <a:solidFill>
                  <a:srgbClr val="43AA8B"/>
                </a:solidFill>
              </a:rPr>
              <a:t>Ve</a:t>
            </a:r>
            <a:r>
              <a:rPr lang="en-US" dirty="0"/>
              <a:t>ctors </a:t>
            </a:r>
            <a:r>
              <a:rPr lang="en-US" b="1" dirty="0">
                <a:solidFill>
                  <a:srgbClr val="43AA8B"/>
                </a:solidFill>
              </a:rPr>
              <a:t>R</a:t>
            </a:r>
            <a:r>
              <a:rPr lang="en-US" dirty="0"/>
              <a:t>evised), which can be used to compute decay rates and branching ratios for </a:t>
            </a:r>
            <a:r>
              <a:rPr lang="en-US" dirty="0">
                <a:solidFill>
                  <a:srgbClr val="CE3175"/>
                </a:solidFill>
              </a:rPr>
              <a:t>user-defined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>
                <a:solidFill>
                  <a:srgbClr val="CE3175"/>
                </a:solidFill>
              </a:rPr>
              <a:t> charges,</a:t>
            </a:r>
          </a:p>
          <a:p>
            <a:r>
              <a:rPr lang="en-US" dirty="0"/>
              <a:t>  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AFCD0B2F-D6B6-DC45-91A6-8135130C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600586" y="2388847"/>
            <a:ext cx="358851" cy="22259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A924BA-C543-FB47-B2DB-581047D41121}"/>
              </a:ext>
            </a:extLst>
          </p:cNvPr>
          <p:cNvSpPr txBox="1"/>
          <p:nvPr/>
        </p:nvSpPr>
        <p:spPr>
          <a:xfrm>
            <a:off x="951075" y="2328176"/>
            <a:ext cx="765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key feature</a:t>
            </a:r>
            <a:r>
              <a:rPr lang="en-US" dirty="0">
                <a:solidFill>
                  <a:srgbClr val="B32E6A"/>
                </a:solidFill>
              </a:rPr>
              <a:t>: </a:t>
            </a:r>
            <a:r>
              <a:rPr lang="en-US" dirty="0"/>
              <a:t>includes a complete set of </a:t>
            </a:r>
            <a:r>
              <a:rPr lang="en-US" dirty="0">
                <a:solidFill>
                  <a:srgbClr val="CE3175"/>
                </a:solidFill>
              </a:rPr>
              <a:t>hadronic decays </a:t>
            </a:r>
            <a:r>
              <a:rPr lang="en-US" dirty="0"/>
              <a:t>(20 channels)</a:t>
            </a:r>
          </a:p>
        </p:txBody>
      </p:sp>
      <p:sp>
        <p:nvSpPr>
          <p:cNvPr id="26" name="Espaço Reservado para Número de Slide 1">
            <a:extLst>
              <a:ext uri="{FF2B5EF4-FFF2-40B4-BE49-F238E27FC236}">
                <a16:creationId xmlns:a16="http://schemas.microsoft.com/office/drawing/2014/main" id="{F260DA39-53DD-8547-BD72-D8E9047DEECE}"/>
              </a:ext>
            </a:extLst>
          </p:cNvPr>
          <p:cNvSpPr txBox="1">
            <a:spLocks/>
          </p:cNvSpPr>
          <p:nvPr/>
        </p:nvSpPr>
        <p:spPr>
          <a:xfrm>
            <a:off x="11920428" y="5980473"/>
            <a:ext cx="646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7" name="Imagem 26" descr="Tabela&#10;&#10;Descrição gerada automaticamente com confiança baixa">
            <a:extLst>
              <a:ext uri="{FF2B5EF4-FFF2-40B4-BE49-F238E27FC236}">
                <a16:creationId xmlns:a16="http://schemas.microsoft.com/office/drawing/2014/main" id="{3DAECA83-5D99-F942-B812-537452D35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055"/>
          <a:stretch/>
        </p:blipFill>
        <p:spPr>
          <a:xfrm>
            <a:off x="3197202" y="2837038"/>
            <a:ext cx="2788959" cy="3274098"/>
          </a:xfrm>
          <a:prstGeom prst="rect">
            <a:avLst/>
          </a:prstGeom>
        </p:spPr>
      </p:pic>
      <p:pic>
        <p:nvPicPr>
          <p:cNvPr id="28" name="Imagem 27" descr="Diagrama&#10;&#10;Descrição gerada automaticamente">
            <a:extLst>
              <a:ext uri="{FF2B5EF4-FFF2-40B4-BE49-F238E27FC236}">
                <a16:creationId xmlns:a16="http://schemas.microsoft.com/office/drawing/2014/main" id="{409B97A9-62FB-3444-8510-B29D8570F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264" r="65472"/>
          <a:stretch/>
        </p:blipFill>
        <p:spPr>
          <a:xfrm>
            <a:off x="876137" y="3536739"/>
            <a:ext cx="2233970" cy="1655039"/>
          </a:xfrm>
          <a:prstGeom prst="rect">
            <a:avLst/>
          </a:prstGeom>
        </p:spPr>
      </p:pic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3D1C4AA1-408B-DB47-B019-E8EE24E0A2B3}"/>
              </a:ext>
            </a:extLst>
          </p:cNvPr>
          <p:cNvSpPr/>
          <p:nvPr/>
        </p:nvSpPr>
        <p:spPr>
          <a:xfrm>
            <a:off x="3507171" y="3203253"/>
            <a:ext cx="1063091" cy="2808901"/>
          </a:xfrm>
          <a:prstGeom prst="roundRect">
            <a:avLst/>
          </a:prstGeom>
          <a:solidFill>
            <a:srgbClr val="822FAF">
              <a:alpha val="1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Imagem 38" descr="Antena em fundo branco&#10;&#10;Descrição gerada automaticamente com confiança média">
            <a:extLst>
              <a:ext uri="{FF2B5EF4-FFF2-40B4-BE49-F238E27FC236}">
                <a16:creationId xmlns:a16="http://schemas.microsoft.com/office/drawing/2014/main" id="{4B532D7B-4916-F446-8775-8F194FF0F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09" t="736" b="7078"/>
          <a:stretch/>
        </p:blipFill>
        <p:spPr>
          <a:xfrm>
            <a:off x="7422208" y="3281524"/>
            <a:ext cx="3757976" cy="2814712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57E2AB91-C7EE-164D-86D9-A3AF875089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43AA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831" t="32651" b="32644"/>
          <a:stretch/>
        </p:blipFill>
        <p:spPr>
          <a:xfrm rot="10800000">
            <a:off x="6336648" y="4362493"/>
            <a:ext cx="1085560" cy="596347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315F2C0E-2366-F044-9F9A-0B22613494F1}"/>
              </a:ext>
            </a:extLst>
          </p:cNvPr>
          <p:cNvSpPr txBox="1"/>
          <p:nvPr/>
        </p:nvSpPr>
        <p:spPr>
          <a:xfrm>
            <a:off x="7280999" y="4401643"/>
            <a:ext cx="313760" cy="460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FA185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173E3363-EA20-C245-B06C-C7EC369EA69A}"/>
                  </a:ext>
                </a:extLst>
              </p:cNvPr>
              <p:cNvSpPr/>
              <p:nvPr/>
            </p:nvSpPr>
            <p:spPr>
              <a:xfrm>
                <a:off x="6754984" y="3989583"/>
                <a:ext cx="526015" cy="42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3AA8B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173E3363-EA20-C245-B06C-C7EC369EA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984" y="3989583"/>
                <a:ext cx="526015" cy="420764"/>
              </a:xfrm>
              <a:prstGeom prst="rect">
                <a:avLst/>
              </a:prstGeom>
              <a:blipFill>
                <a:blip r:embed="rId9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4055EDB4-BB58-3640-A103-1F81C72DCF40}"/>
              </a:ext>
            </a:extLst>
          </p:cNvPr>
          <p:cNvSpPr/>
          <p:nvPr/>
        </p:nvSpPr>
        <p:spPr>
          <a:xfrm>
            <a:off x="7665967" y="4199965"/>
            <a:ext cx="282091" cy="287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E90EF6E7-8B78-9247-A272-D85698029155}"/>
                  </a:ext>
                </a:extLst>
              </p:cNvPr>
              <p:cNvSpPr/>
              <p:nvPr/>
            </p:nvSpPr>
            <p:spPr>
              <a:xfrm>
                <a:off x="7500023" y="4252563"/>
                <a:ext cx="1178661" cy="3377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𝜌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a:rPr lang="en-US" sz="1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E90EF6E7-8B78-9247-A272-D85698029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023" y="4252563"/>
                <a:ext cx="1178661" cy="337737"/>
              </a:xfrm>
              <a:prstGeom prst="rect">
                <a:avLst/>
              </a:prstGeom>
              <a:blipFill>
                <a:blip r:embed="rId10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aixaDeTexto 45">
            <a:extLst>
              <a:ext uri="{FF2B5EF4-FFF2-40B4-BE49-F238E27FC236}">
                <a16:creationId xmlns:a16="http://schemas.microsoft.com/office/drawing/2014/main" id="{BA335940-9A04-234F-B5B3-4B8DD41AE51A}"/>
              </a:ext>
            </a:extLst>
          </p:cNvPr>
          <p:cNvSpPr txBox="1"/>
          <p:nvPr/>
        </p:nvSpPr>
        <p:spPr>
          <a:xfrm>
            <a:off x="10431579" y="4015917"/>
            <a:ext cx="1138362" cy="583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hadronic mode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34831C6-1D6B-2F41-BFFC-AF2AB96EDA81}"/>
              </a:ext>
            </a:extLst>
          </p:cNvPr>
          <p:cNvSpPr txBox="1"/>
          <p:nvPr/>
        </p:nvSpPr>
        <p:spPr>
          <a:xfrm>
            <a:off x="7665967" y="2973973"/>
            <a:ext cx="373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E3175"/>
                </a:solidFill>
              </a:rPr>
              <a:t>ALF</a:t>
            </a:r>
            <a:r>
              <a:rPr lang="en-US" sz="1400" dirty="0">
                <a:solidFill>
                  <a:srgbClr val="CE3175"/>
                </a:solidFill>
              </a:rPr>
              <a:t>, P. </a:t>
            </a:r>
            <a:r>
              <a:rPr lang="en-US" sz="1400" dirty="0" err="1">
                <a:solidFill>
                  <a:srgbClr val="CE3175"/>
                </a:solidFill>
              </a:rPr>
              <a:t>Reimitz</a:t>
            </a:r>
            <a:r>
              <a:rPr lang="en-US" sz="1400" dirty="0">
                <a:solidFill>
                  <a:srgbClr val="CE3175"/>
                </a:solidFill>
              </a:rPr>
              <a:t>, R.Z. Funchal [</a:t>
            </a:r>
            <a:r>
              <a:rPr lang="en-US" sz="1400" dirty="0">
                <a:solidFill>
                  <a:srgbClr val="CE3175"/>
                </a:solidFill>
                <a:cs typeface="Arial" panose="020B0604020202020204" pitchFamily="34" charset="0"/>
              </a:rPr>
              <a:t>JHEP 04 (2022)119</a:t>
            </a:r>
            <a:r>
              <a:rPr lang="en-US" sz="1400" dirty="0">
                <a:solidFill>
                  <a:srgbClr val="CE3175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490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9" grpId="0" animBg="1"/>
      <p:bldP spid="41" grpId="0"/>
      <p:bldP spid="42" grpId="0"/>
      <p:bldP spid="43" grpId="0" animBg="1"/>
      <p:bldP spid="44" grpId="0"/>
      <p:bldP spid="46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63A780E-BDEE-0C47-8BC4-6F9F2004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F9BA76-C0DF-6D4C-9701-628C75AC30F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16422D1-DF2E-9C45-AF72-66FC8BE939D9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708511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A61A4D-3A32-0A47-8ACC-A6C1267DC10B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ReD-DeLiVeR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code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FC4B2F-E67F-4D40-A80A-71B8C7C13D94}"/>
              </a:ext>
            </a:extLst>
          </p:cNvPr>
          <p:cNvSpPr txBox="1"/>
          <p:nvPr/>
        </p:nvSpPr>
        <p:spPr>
          <a:xfrm>
            <a:off x="415611" y="999256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(Relic Density with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  <a:endParaRPr lang="en-US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BB57BAA-A603-0841-BA1C-853A10D4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1626052"/>
            <a:ext cx="358851" cy="222595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3B6E585-0064-844B-8EE7-A4CDD7D6BE0A}"/>
              </a:ext>
            </a:extLst>
          </p:cNvPr>
          <p:cNvSpPr/>
          <p:nvPr/>
        </p:nvSpPr>
        <p:spPr>
          <a:xfrm>
            <a:off x="469057" y="1007321"/>
            <a:ext cx="4532602" cy="417595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BBD1C-0459-8347-A9BD-6D7E230F72AB}"/>
              </a:ext>
            </a:extLst>
          </p:cNvPr>
          <p:cNvSpPr txBox="1"/>
          <p:nvPr/>
        </p:nvSpPr>
        <p:spPr>
          <a:xfrm>
            <a:off x="951076" y="1576814"/>
            <a:ext cx="1078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the previous python package </a:t>
            </a:r>
            <a:r>
              <a:rPr lang="en-US" dirty="0">
                <a:solidFill>
                  <a:srgbClr val="43AA8B"/>
                </a:solidFill>
                <a:latin typeface="Andale Mono" panose="020B05090000000000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en-US" dirty="0"/>
              <a:t> (</a:t>
            </a:r>
            <a:r>
              <a:rPr lang="en-US" b="1" dirty="0">
                <a:solidFill>
                  <a:srgbClr val="43AA8B"/>
                </a:solidFill>
              </a:rPr>
              <a:t>De</a:t>
            </a:r>
            <a:r>
              <a:rPr lang="en-US" dirty="0"/>
              <a:t>cays of </a:t>
            </a:r>
            <a:r>
              <a:rPr lang="en-US" b="1" dirty="0">
                <a:solidFill>
                  <a:srgbClr val="43AA8B"/>
                </a:solidFill>
              </a:rPr>
              <a:t>Li</a:t>
            </a:r>
            <a:r>
              <a:rPr lang="en-US" dirty="0"/>
              <a:t>ght </a:t>
            </a:r>
            <a:r>
              <a:rPr lang="en-US" b="1" dirty="0">
                <a:solidFill>
                  <a:srgbClr val="43AA8B"/>
                </a:solidFill>
              </a:rPr>
              <a:t>Ve</a:t>
            </a:r>
            <a:r>
              <a:rPr lang="en-US" dirty="0"/>
              <a:t>ctors </a:t>
            </a:r>
            <a:r>
              <a:rPr lang="en-US" b="1" dirty="0">
                <a:solidFill>
                  <a:srgbClr val="43AA8B"/>
                </a:solidFill>
              </a:rPr>
              <a:t>R</a:t>
            </a:r>
            <a:r>
              <a:rPr lang="en-US" dirty="0"/>
              <a:t>evised), which can be used to compute decay rates and branching ratios for </a:t>
            </a:r>
            <a:r>
              <a:rPr lang="en-US" dirty="0">
                <a:solidFill>
                  <a:srgbClr val="CE3175"/>
                </a:solidFill>
              </a:rPr>
              <a:t>user-defined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>
                <a:solidFill>
                  <a:srgbClr val="CE3175"/>
                </a:solidFill>
              </a:rPr>
              <a:t> charges,</a:t>
            </a:r>
          </a:p>
          <a:p>
            <a:r>
              <a:rPr lang="en-US" dirty="0"/>
              <a:t>  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AFCD0B2F-D6B6-DC45-91A6-8135130C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600586" y="2388847"/>
            <a:ext cx="358851" cy="22259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A924BA-C543-FB47-B2DB-581047D41121}"/>
              </a:ext>
            </a:extLst>
          </p:cNvPr>
          <p:cNvSpPr txBox="1"/>
          <p:nvPr/>
        </p:nvSpPr>
        <p:spPr>
          <a:xfrm>
            <a:off x="951075" y="2328176"/>
            <a:ext cx="765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key feature</a:t>
            </a:r>
            <a:r>
              <a:rPr lang="en-US" dirty="0">
                <a:solidFill>
                  <a:srgbClr val="B32E6A"/>
                </a:solidFill>
              </a:rPr>
              <a:t>: </a:t>
            </a:r>
            <a:r>
              <a:rPr lang="en-US" dirty="0"/>
              <a:t>includes a complete set of </a:t>
            </a:r>
            <a:r>
              <a:rPr lang="en-US" dirty="0">
                <a:solidFill>
                  <a:srgbClr val="CE3175"/>
                </a:solidFill>
              </a:rPr>
              <a:t>hadronic decays </a:t>
            </a:r>
            <a:r>
              <a:rPr lang="en-US" dirty="0"/>
              <a:t>(20 channels)</a:t>
            </a:r>
          </a:p>
        </p:txBody>
      </p:sp>
      <p:sp>
        <p:nvSpPr>
          <p:cNvPr id="26" name="Espaço Reservado para Número de Slide 1">
            <a:extLst>
              <a:ext uri="{FF2B5EF4-FFF2-40B4-BE49-F238E27FC236}">
                <a16:creationId xmlns:a16="http://schemas.microsoft.com/office/drawing/2014/main" id="{F260DA39-53DD-8547-BD72-D8E9047DEECE}"/>
              </a:ext>
            </a:extLst>
          </p:cNvPr>
          <p:cNvSpPr txBox="1">
            <a:spLocks/>
          </p:cNvSpPr>
          <p:nvPr/>
        </p:nvSpPr>
        <p:spPr>
          <a:xfrm>
            <a:off x="11920428" y="5980473"/>
            <a:ext cx="646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96CAED52-18BD-6B42-B988-FA170899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2846790"/>
            <a:ext cx="358851" cy="22259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9724BC4-635D-4046-8084-F884C503EBF7}"/>
              </a:ext>
            </a:extLst>
          </p:cNvPr>
          <p:cNvSpPr txBox="1"/>
          <p:nvPr/>
        </p:nvSpPr>
        <p:spPr>
          <a:xfrm>
            <a:off x="947800" y="2797137"/>
            <a:ext cx="630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new version</a:t>
            </a:r>
            <a:r>
              <a:rPr lang="en-US" dirty="0">
                <a:solidFill>
                  <a:srgbClr val="B32E6A"/>
                </a:solidFill>
              </a:rPr>
              <a:t>: </a:t>
            </a:r>
          </a:p>
        </p:txBody>
      </p:sp>
      <p:pic>
        <p:nvPicPr>
          <p:cNvPr id="49" name="Imagem 48" descr="Gráfico&#10;&#10;Descrição gerada automaticamente com confiança média">
            <a:extLst>
              <a:ext uri="{FF2B5EF4-FFF2-40B4-BE49-F238E27FC236}">
                <a16:creationId xmlns:a16="http://schemas.microsoft.com/office/drawing/2014/main" id="{B7FF05EE-2C9D-6144-B4C6-2832B931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7" b="2742"/>
          <a:stretch/>
        </p:blipFill>
        <p:spPr>
          <a:xfrm>
            <a:off x="6264544" y="2907545"/>
            <a:ext cx="5308968" cy="3195319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7A43BEF0-9B7D-A24B-9C30-7CB02F3D3BD7}"/>
              </a:ext>
            </a:extLst>
          </p:cNvPr>
          <p:cNvSpPr txBox="1"/>
          <p:nvPr/>
        </p:nvSpPr>
        <p:spPr>
          <a:xfrm>
            <a:off x="4352895" y="3023089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simplified DM models</a:t>
            </a:r>
          </a:p>
          <a:p>
            <a:r>
              <a:rPr lang="en-US" sz="1600" dirty="0"/>
              <a:t>inelastic DM</a:t>
            </a:r>
          </a:p>
        </p:txBody>
      </p:sp>
      <p:sp>
        <p:nvSpPr>
          <p:cNvPr id="52" name="Chave Esquerda 51">
            <a:extLst>
              <a:ext uri="{FF2B5EF4-FFF2-40B4-BE49-F238E27FC236}">
                <a16:creationId xmlns:a16="http://schemas.microsoft.com/office/drawing/2014/main" id="{BC7BE8D2-4B00-D043-96DD-F83ACDDD7876}"/>
              </a:ext>
            </a:extLst>
          </p:cNvPr>
          <p:cNvSpPr/>
          <p:nvPr/>
        </p:nvSpPr>
        <p:spPr>
          <a:xfrm>
            <a:off x="4136937" y="3023089"/>
            <a:ext cx="181674" cy="612680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12D6D5C-7F0B-8440-ABFE-37786CF98943}"/>
              </a:ext>
            </a:extLst>
          </p:cNvPr>
          <p:cNvSpPr txBox="1"/>
          <p:nvPr/>
        </p:nvSpPr>
        <p:spPr>
          <a:xfrm>
            <a:off x="987040" y="3124601"/>
            <a:ext cx="30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inclusion of DM candidates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D51A493-7E65-C642-9B56-70B50E2E092F}"/>
              </a:ext>
            </a:extLst>
          </p:cNvPr>
          <p:cNvSpPr txBox="1"/>
          <p:nvPr/>
        </p:nvSpPr>
        <p:spPr>
          <a:xfrm>
            <a:off x="972992" y="3819514"/>
            <a:ext cx="445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relic density </a:t>
            </a:r>
            <a:r>
              <a:rPr lang="en-US" dirty="0"/>
              <a:t>and</a:t>
            </a:r>
            <a:r>
              <a:rPr lang="en-US" dirty="0">
                <a:solidFill>
                  <a:srgbClr val="B32E6A"/>
                </a:solidFill>
              </a:rPr>
              <a:t> rates</a:t>
            </a:r>
          </a:p>
        </p:txBody>
      </p:sp>
    </p:spTree>
    <p:extLst>
      <p:ext uri="{BB962C8B-B14F-4D97-AF65-F5344CB8AC3E}">
        <p14:creationId xmlns:p14="http://schemas.microsoft.com/office/powerpoint/2010/main" val="42780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1" grpId="0"/>
      <p:bldP spid="52" grpId="0" animBg="1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63A780E-BDEE-0C47-8BC4-6F9F2004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F9BA76-C0DF-6D4C-9701-628C75AC30F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16422D1-DF2E-9C45-AF72-66FC8BE939D9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708511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A61A4D-3A32-0A47-8ACC-A6C1267DC10B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ReD-DeLiVeR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code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FC4B2F-E67F-4D40-A80A-71B8C7C13D94}"/>
              </a:ext>
            </a:extLst>
          </p:cNvPr>
          <p:cNvSpPr txBox="1"/>
          <p:nvPr/>
        </p:nvSpPr>
        <p:spPr>
          <a:xfrm>
            <a:off x="415611" y="999256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(Relic Density with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  <a:endParaRPr lang="en-US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BB57BAA-A603-0841-BA1C-853A10D4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1626052"/>
            <a:ext cx="358851" cy="222595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3B6E585-0064-844B-8EE7-A4CDD7D6BE0A}"/>
              </a:ext>
            </a:extLst>
          </p:cNvPr>
          <p:cNvSpPr/>
          <p:nvPr/>
        </p:nvSpPr>
        <p:spPr>
          <a:xfrm>
            <a:off x="469057" y="1007321"/>
            <a:ext cx="4532602" cy="417595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BBD1C-0459-8347-A9BD-6D7E230F72AB}"/>
              </a:ext>
            </a:extLst>
          </p:cNvPr>
          <p:cNvSpPr txBox="1"/>
          <p:nvPr/>
        </p:nvSpPr>
        <p:spPr>
          <a:xfrm>
            <a:off x="951076" y="1576814"/>
            <a:ext cx="1078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the previous python package </a:t>
            </a:r>
            <a:r>
              <a:rPr lang="en-US" dirty="0">
                <a:solidFill>
                  <a:srgbClr val="43AA8B"/>
                </a:solidFill>
                <a:latin typeface="Andale Mono" panose="020B05090000000000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en-US" dirty="0"/>
              <a:t> (</a:t>
            </a:r>
            <a:r>
              <a:rPr lang="en-US" b="1" dirty="0">
                <a:solidFill>
                  <a:srgbClr val="43AA8B"/>
                </a:solidFill>
              </a:rPr>
              <a:t>De</a:t>
            </a:r>
            <a:r>
              <a:rPr lang="en-US" dirty="0"/>
              <a:t>cays of </a:t>
            </a:r>
            <a:r>
              <a:rPr lang="en-US" b="1" dirty="0">
                <a:solidFill>
                  <a:srgbClr val="43AA8B"/>
                </a:solidFill>
              </a:rPr>
              <a:t>Li</a:t>
            </a:r>
            <a:r>
              <a:rPr lang="en-US" dirty="0"/>
              <a:t>ght </a:t>
            </a:r>
            <a:r>
              <a:rPr lang="en-US" b="1" dirty="0">
                <a:solidFill>
                  <a:srgbClr val="43AA8B"/>
                </a:solidFill>
              </a:rPr>
              <a:t>Ve</a:t>
            </a:r>
            <a:r>
              <a:rPr lang="en-US" dirty="0"/>
              <a:t>ctors </a:t>
            </a:r>
            <a:r>
              <a:rPr lang="en-US" b="1" dirty="0">
                <a:solidFill>
                  <a:srgbClr val="43AA8B"/>
                </a:solidFill>
              </a:rPr>
              <a:t>R</a:t>
            </a:r>
            <a:r>
              <a:rPr lang="en-US" dirty="0"/>
              <a:t>evised), which can be used to compute decay rates and branching ratios for </a:t>
            </a:r>
            <a:r>
              <a:rPr lang="en-US" dirty="0">
                <a:solidFill>
                  <a:srgbClr val="CE3175"/>
                </a:solidFill>
              </a:rPr>
              <a:t>user-defined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>
                <a:solidFill>
                  <a:srgbClr val="CE3175"/>
                </a:solidFill>
              </a:rPr>
              <a:t> charges,</a:t>
            </a:r>
          </a:p>
          <a:p>
            <a:r>
              <a:rPr lang="en-US" dirty="0"/>
              <a:t>  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AFCD0B2F-D6B6-DC45-91A6-8135130C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600586" y="2388847"/>
            <a:ext cx="358851" cy="22259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A924BA-C543-FB47-B2DB-581047D41121}"/>
              </a:ext>
            </a:extLst>
          </p:cNvPr>
          <p:cNvSpPr txBox="1"/>
          <p:nvPr/>
        </p:nvSpPr>
        <p:spPr>
          <a:xfrm>
            <a:off x="951075" y="2328176"/>
            <a:ext cx="765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key feature</a:t>
            </a:r>
            <a:r>
              <a:rPr lang="en-US" dirty="0">
                <a:solidFill>
                  <a:srgbClr val="B32E6A"/>
                </a:solidFill>
              </a:rPr>
              <a:t>: </a:t>
            </a:r>
            <a:r>
              <a:rPr lang="en-US" dirty="0"/>
              <a:t>includes a complete set of </a:t>
            </a:r>
            <a:r>
              <a:rPr lang="en-US" dirty="0">
                <a:solidFill>
                  <a:srgbClr val="CE3175"/>
                </a:solidFill>
              </a:rPr>
              <a:t>hadronic decays </a:t>
            </a:r>
            <a:r>
              <a:rPr lang="en-US" dirty="0"/>
              <a:t>(20 channels)</a:t>
            </a:r>
          </a:p>
        </p:txBody>
      </p:sp>
      <p:sp>
        <p:nvSpPr>
          <p:cNvPr id="26" name="Espaço Reservado para Número de Slide 1">
            <a:extLst>
              <a:ext uri="{FF2B5EF4-FFF2-40B4-BE49-F238E27FC236}">
                <a16:creationId xmlns:a16="http://schemas.microsoft.com/office/drawing/2014/main" id="{F260DA39-53DD-8547-BD72-D8E9047DEECE}"/>
              </a:ext>
            </a:extLst>
          </p:cNvPr>
          <p:cNvSpPr txBox="1">
            <a:spLocks/>
          </p:cNvSpPr>
          <p:nvPr/>
        </p:nvSpPr>
        <p:spPr>
          <a:xfrm>
            <a:off x="11920428" y="5980473"/>
            <a:ext cx="646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96CAED52-18BD-6B42-B988-FA170899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2846790"/>
            <a:ext cx="358851" cy="22259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9724BC4-635D-4046-8084-F884C503EBF7}"/>
              </a:ext>
            </a:extLst>
          </p:cNvPr>
          <p:cNvSpPr txBox="1"/>
          <p:nvPr/>
        </p:nvSpPr>
        <p:spPr>
          <a:xfrm>
            <a:off x="947800" y="2797137"/>
            <a:ext cx="630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new version</a:t>
            </a:r>
            <a:r>
              <a:rPr lang="en-US" dirty="0">
                <a:solidFill>
                  <a:srgbClr val="B32E6A"/>
                </a:solidFill>
              </a:rPr>
              <a:t>: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B0EB1A-6B96-844F-8AEE-4965167DDA6C}"/>
              </a:ext>
            </a:extLst>
          </p:cNvPr>
          <p:cNvSpPr txBox="1"/>
          <p:nvPr/>
        </p:nvSpPr>
        <p:spPr>
          <a:xfrm>
            <a:off x="4352895" y="3023089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simplified DM models</a:t>
            </a:r>
          </a:p>
          <a:p>
            <a:r>
              <a:rPr lang="en-US" sz="1600" dirty="0"/>
              <a:t>inelastic DM</a:t>
            </a:r>
          </a:p>
        </p:txBody>
      </p:sp>
      <p:sp>
        <p:nvSpPr>
          <p:cNvPr id="32" name="Chave Esquerda 31">
            <a:extLst>
              <a:ext uri="{FF2B5EF4-FFF2-40B4-BE49-F238E27FC236}">
                <a16:creationId xmlns:a16="http://schemas.microsoft.com/office/drawing/2014/main" id="{0379F8D6-11E0-C74C-BAF9-20C23ED6EC7D}"/>
              </a:ext>
            </a:extLst>
          </p:cNvPr>
          <p:cNvSpPr/>
          <p:nvPr/>
        </p:nvSpPr>
        <p:spPr>
          <a:xfrm>
            <a:off x="4136937" y="3023089"/>
            <a:ext cx="181674" cy="612680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F3E287-4150-AD4C-90E0-085F41130D93}"/>
              </a:ext>
            </a:extLst>
          </p:cNvPr>
          <p:cNvSpPr txBox="1"/>
          <p:nvPr/>
        </p:nvSpPr>
        <p:spPr>
          <a:xfrm>
            <a:off x="987040" y="3124601"/>
            <a:ext cx="30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inclusion of DM candidates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16F6D1B-6913-CF49-8704-CF5A6782D3D6}"/>
              </a:ext>
            </a:extLst>
          </p:cNvPr>
          <p:cNvSpPr txBox="1"/>
          <p:nvPr/>
        </p:nvSpPr>
        <p:spPr>
          <a:xfrm>
            <a:off x="972992" y="3819514"/>
            <a:ext cx="445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relic density </a:t>
            </a:r>
            <a:r>
              <a:rPr lang="en-US" dirty="0"/>
              <a:t>and</a:t>
            </a:r>
            <a:r>
              <a:rPr lang="en-US" dirty="0">
                <a:solidFill>
                  <a:srgbClr val="B32E6A"/>
                </a:solidFill>
              </a:rPr>
              <a:t> rates</a:t>
            </a:r>
          </a:p>
        </p:txBody>
      </p:sp>
      <p:pic>
        <p:nvPicPr>
          <p:cNvPr id="50" name="Imagem 49" descr="Gráfico, Gráfico de linhas&#10;&#10;Descrição gerada automaticamente">
            <a:extLst>
              <a:ext uri="{FF2B5EF4-FFF2-40B4-BE49-F238E27FC236}">
                <a16:creationId xmlns:a16="http://schemas.microsoft.com/office/drawing/2014/main" id="{7E995DA0-E065-164C-815B-0FF6323A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719" y="2907545"/>
            <a:ext cx="4654718" cy="3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08860CC-BB2D-B34C-906E-21846CC2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3790" y="6291170"/>
            <a:ext cx="646062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634DFF-0967-5841-9470-0AE16912B04C}"/>
              </a:ext>
            </a:extLst>
          </p:cNvPr>
          <p:cNvSpPr/>
          <p:nvPr/>
        </p:nvSpPr>
        <p:spPr>
          <a:xfrm>
            <a:off x="708475" y="1204868"/>
            <a:ext cx="1979307" cy="1466927"/>
          </a:xfrm>
          <a:prstGeom prst="ellipse">
            <a:avLst/>
          </a:prstGeom>
          <a:solidFill>
            <a:srgbClr val="D9D9D9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0FB622-7681-394C-9EE8-E1CB10EFB1DB}"/>
              </a:ext>
            </a:extLst>
          </p:cNvPr>
          <p:cNvSpPr txBox="1"/>
          <p:nvPr/>
        </p:nvSpPr>
        <p:spPr>
          <a:xfrm>
            <a:off x="858210" y="1531269"/>
            <a:ext cx="168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Standard Model (SM)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175C43B-6C42-9744-8199-B19C1993F7B8}"/>
              </a:ext>
            </a:extLst>
          </p:cNvPr>
          <p:cNvCxnSpPr>
            <a:cxnSpLocks/>
          </p:cNvCxnSpPr>
          <p:nvPr/>
        </p:nvCxnSpPr>
        <p:spPr>
          <a:xfrm flipV="1">
            <a:off x="2851372" y="1525045"/>
            <a:ext cx="442940" cy="1"/>
          </a:xfrm>
          <a:prstGeom prst="straightConnector1">
            <a:avLst/>
          </a:prstGeom>
          <a:ln w="38100">
            <a:solidFill>
              <a:srgbClr val="822FA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38B062-BB10-C648-89FD-8904564C572A}"/>
              </a:ext>
            </a:extLst>
          </p:cNvPr>
          <p:cNvSpPr txBox="1"/>
          <p:nvPr/>
        </p:nvSpPr>
        <p:spPr>
          <a:xfrm>
            <a:off x="3353121" y="1318535"/>
            <a:ext cx="7776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en-US" sz="2000" dirty="0">
                <a:solidFill>
                  <a:srgbClr val="CD3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description of the fundamental interactions between elementary particles (up to this date!)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702CFCE-ECD2-924B-AB34-85D855793280}"/>
              </a:ext>
            </a:extLst>
          </p:cNvPr>
          <p:cNvCxnSpPr>
            <a:cxnSpLocks/>
          </p:cNvCxnSpPr>
          <p:nvPr/>
        </p:nvCxnSpPr>
        <p:spPr>
          <a:xfrm flipV="1">
            <a:off x="2837517" y="2329917"/>
            <a:ext cx="442940" cy="1"/>
          </a:xfrm>
          <a:prstGeom prst="straightConnector1">
            <a:avLst/>
          </a:prstGeom>
          <a:ln w="38100">
            <a:solidFill>
              <a:srgbClr val="822FA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8917393-B698-DD43-B410-4890CD0A6738}"/>
              </a:ext>
            </a:extLst>
          </p:cNvPr>
          <p:cNvSpPr txBox="1"/>
          <p:nvPr/>
        </p:nvSpPr>
        <p:spPr>
          <a:xfrm>
            <a:off x="3366634" y="2113119"/>
            <a:ext cx="777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several confirmed </a:t>
            </a:r>
            <a:r>
              <a:rPr lang="en-US" sz="2000" dirty="0">
                <a:solidFill>
                  <a:srgbClr val="CD3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predictions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63A9B5-AA0E-8B42-9017-C301193EA18F}"/>
              </a:ext>
            </a:extLst>
          </p:cNvPr>
          <p:cNvSpPr txBox="1"/>
          <p:nvPr/>
        </p:nvSpPr>
        <p:spPr>
          <a:xfrm>
            <a:off x="415611" y="2855078"/>
            <a:ext cx="1849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43AA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However…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539602A-6B5B-DD4C-949C-450C8D500705}"/>
              </a:ext>
            </a:extLst>
          </p:cNvPr>
          <p:cNvSpPr txBox="1"/>
          <p:nvPr/>
        </p:nvSpPr>
        <p:spPr>
          <a:xfrm>
            <a:off x="2323042" y="2922876"/>
            <a:ext cx="517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cannot be the final theory of Nature!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9DDA94-D93D-1742-977C-99F4D64641D6}"/>
              </a:ext>
            </a:extLst>
          </p:cNvPr>
          <p:cNvSpPr txBox="1"/>
          <p:nvPr/>
        </p:nvSpPr>
        <p:spPr>
          <a:xfrm>
            <a:off x="405012" y="3908187"/>
            <a:ext cx="325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are several </a:t>
            </a:r>
            <a:r>
              <a:rPr lang="en-US" sz="2000" dirty="0">
                <a:solidFill>
                  <a:srgbClr val="43AA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>
                <a:solidFill>
                  <a:srgbClr val="43AA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unanswered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1A841F-66AF-494E-8DDB-34C9F9422D8D}"/>
              </a:ext>
            </a:extLst>
          </p:cNvPr>
          <p:cNvSpPr txBox="1"/>
          <p:nvPr/>
        </p:nvSpPr>
        <p:spPr>
          <a:xfrm>
            <a:off x="3977295" y="3612958"/>
            <a:ext cx="273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Hierarchy Problem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Neutrino Masses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Dark Matter candidates</a:t>
            </a:r>
          </a:p>
        </p:txBody>
      </p:sp>
      <p:sp>
        <p:nvSpPr>
          <p:cNvPr id="19" name="Chave Esquerda 18">
            <a:extLst>
              <a:ext uri="{FF2B5EF4-FFF2-40B4-BE49-F238E27FC236}">
                <a16:creationId xmlns:a16="http://schemas.microsoft.com/office/drawing/2014/main" id="{81B2CA31-40CE-B24B-820F-86F73AA616B0}"/>
              </a:ext>
            </a:extLst>
          </p:cNvPr>
          <p:cNvSpPr/>
          <p:nvPr/>
        </p:nvSpPr>
        <p:spPr>
          <a:xfrm>
            <a:off x="3588744" y="3565310"/>
            <a:ext cx="297779" cy="1418737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Balão em Elipse 26">
            <a:extLst>
              <a:ext uri="{FF2B5EF4-FFF2-40B4-BE49-F238E27FC236}">
                <a16:creationId xmlns:a16="http://schemas.microsoft.com/office/drawing/2014/main" id="{2E80091B-58F9-7648-B80C-24657217D9B5}"/>
              </a:ext>
            </a:extLst>
          </p:cNvPr>
          <p:cNvSpPr/>
          <p:nvPr/>
        </p:nvSpPr>
        <p:spPr>
          <a:xfrm rot="4466746">
            <a:off x="6983783" y="3581980"/>
            <a:ext cx="882200" cy="743227"/>
          </a:xfrm>
          <a:prstGeom prst="wedgeEllipseCallout">
            <a:avLst>
              <a:gd name="adj1" fmla="val 6108"/>
              <a:gd name="adj2" fmla="val 6717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4E2AE2A-7BC9-384C-BC17-A229365E0EC2}"/>
              </a:ext>
            </a:extLst>
          </p:cNvPr>
          <p:cNvSpPr txBox="1"/>
          <p:nvPr/>
        </p:nvSpPr>
        <p:spPr>
          <a:xfrm>
            <a:off x="7192036" y="3537810"/>
            <a:ext cx="651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D3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A739FFF-4B57-4849-B51F-80F3E29EAF07}"/>
              </a:ext>
            </a:extLst>
          </p:cNvPr>
          <p:cNvSpPr txBox="1"/>
          <p:nvPr/>
        </p:nvSpPr>
        <p:spPr>
          <a:xfrm>
            <a:off x="415611" y="5279707"/>
            <a:ext cx="3198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can we find a solution?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DD29897-3671-DA4B-9E03-8BAFF147D8F6}"/>
              </a:ext>
            </a:extLst>
          </p:cNvPr>
          <p:cNvSpPr txBox="1"/>
          <p:nvPr/>
        </p:nvSpPr>
        <p:spPr>
          <a:xfrm>
            <a:off x="415611" y="5774347"/>
            <a:ext cx="790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need to rely on </a:t>
            </a:r>
            <a:r>
              <a:rPr lang="en-US" sz="2400" dirty="0">
                <a:solidFill>
                  <a:srgbClr val="CD3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Beyond the Standard Model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(BSM)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theories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B91D763-8838-8D42-A878-91ED1F631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5758" y="1887790"/>
            <a:ext cx="3366568" cy="3221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CCF967FE-D410-2741-A980-3715EF1CB974}"/>
                  </a:ext>
                </a:extLst>
              </p:cNvPr>
              <p:cNvSpPr txBox="1"/>
              <p:nvPr/>
            </p:nvSpPr>
            <p:spPr>
              <a:xfrm>
                <a:off x="6576555" y="4558480"/>
                <a:ext cx="548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CCF967FE-D410-2741-A980-3715EF1CB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55" y="4558480"/>
                <a:ext cx="548548" cy="369332"/>
              </a:xfrm>
              <a:prstGeom prst="rect">
                <a:avLst/>
              </a:prstGeom>
              <a:blipFill>
                <a:blip r:embed="rId5"/>
                <a:stretch>
                  <a:fillRect l="-8889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ixaDeTexto 21">
            <a:extLst>
              <a:ext uri="{FF2B5EF4-FFF2-40B4-BE49-F238E27FC236}">
                <a16:creationId xmlns:a16="http://schemas.microsoft.com/office/drawing/2014/main" id="{6EA8C5B6-445F-154C-9423-262DC79F0C30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7D797C5-AF5B-D944-BABB-707F11C1421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104EBF-E213-CC42-A796-1B540E1B6429}"/>
              </a:ext>
            </a:extLst>
          </p:cNvPr>
          <p:cNvSpPr txBox="1"/>
          <p:nvPr/>
        </p:nvSpPr>
        <p:spPr>
          <a:xfrm>
            <a:off x="9139192" y="5389422"/>
            <a:ext cx="20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D3375"/>
                </a:solidFill>
              </a:rPr>
              <a:t>SM gauge group</a:t>
            </a:r>
          </a:p>
        </p:txBody>
      </p:sp>
      <p:pic>
        <p:nvPicPr>
          <p:cNvPr id="18" name="Imagem 17" descr="Texto&#10;&#10;Descrição gerada automaticamente com confiança média">
            <a:extLst>
              <a:ext uri="{FF2B5EF4-FFF2-40B4-BE49-F238E27FC236}">
                <a16:creationId xmlns:a16="http://schemas.microsoft.com/office/drawing/2014/main" id="{DF8CCD42-641B-7E46-8413-0BE57D5E6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510" y="5757049"/>
            <a:ext cx="2889064" cy="422342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69265C6C-847D-1B4B-A01F-8EBC2E9FA90A}"/>
              </a:ext>
            </a:extLst>
          </p:cNvPr>
          <p:cNvSpPr/>
          <p:nvPr/>
        </p:nvSpPr>
        <p:spPr>
          <a:xfrm>
            <a:off x="8414505" y="5401142"/>
            <a:ext cx="3069020" cy="8348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5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4" grpId="0"/>
      <p:bldP spid="15" grpId="0"/>
      <p:bldP spid="16" grpId="0"/>
      <p:bldP spid="19" grpId="0" animBg="1"/>
      <p:bldP spid="27" grpId="0" animBg="1"/>
      <p:bldP spid="28" grpId="0"/>
      <p:bldP spid="30" grpId="0"/>
      <p:bldP spid="31" grpId="0"/>
      <p:bldP spid="3" grpId="0"/>
      <p:bldP spid="9" grpId="0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63A780E-BDEE-0C47-8BC4-6F9F2004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F9BA76-C0DF-6D4C-9701-628C75AC30F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16422D1-DF2E-9C45-AF72-66FC8BE939D9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708511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A61A4D-3A32-0A47-8ACC-A6C1267DC10B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ReD-DeLiVeR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code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FC4B2F-E67F-4D40-A80A-71B8C7C13D94}"/>
              </a:ext>
            </a:extLst>
          </p:cNvPr>
          <p:cNvSpPr txBox="1"/>
          <p:nvPr/>
        </p:nvSpPr>
        <p:spPr>
          <a:xfrm>
            <a:off x="415611" y="999256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(Relic Density with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  <a:endParaRPr lang="en-US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BB57BAA-A603-0841-BA1C-853A10D4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1626052"/>
            <a:ext cx="358851" cy="222595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3B6E585-0064-844B-8EE7-A4CDD7D6BE0A}"/>
              </a:ext>
            </a:extLst>
          </p:cNvPr>
          <p:cNvSpPr/>
          <p:nvPr/>
        </p:nvSpPr>
        <p:spPr>
          <a:xfrm>
            <a:off x="469057" y="1007321"/>
            <a:ext cx="4532602" cy="417595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BBD1C-0459-8347-A9BD-6D7E230F72AB}"/>
              </a:ext>
            </a:extLst>
          </p:cNvPr>
          <p:cNvSpPr txBox="1"/>
          <p:nvPr/>
        </p:nvSpPr>
        <p:spPr>
          <a:xfrm>
            <a:off x="951076" y="1576814"/>
            <a:ext cx="1078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the previous python package </a:t>
            </a:r>
            <a:r>
              <a:rPr lang="en-US" dirty="0">
                <a:solidFill>
                  <a:srgbClr val="43AA8B"/>
                </a:solidFill>
                <a:latin typeface="Andale Mono" panose="020B05090000000000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en-US" dirty="0"/>
              <a:t> (</a:t>
            </a:r>
            <a:r>
              <a:rPr lang="en-US" b="1" dirty="0">
                <a:solidFill>
                  <a:srgbClr val="43AA8B"/>
                </a:solidFill>
              </a:rPr>
              <a:t>De</a:t>
            </a:r>
            <a:r>
              <a:rPr lang="en-US" dirty="0"/>
              <a:t>cays of </a:t>
            </a:r>
            <a:r>
              <a:rPr lang="en-US" b="1" dirty="0">
                <a:solidFill>
                  <a:srgbClr val="43AA8B"/>
                </a:solidFill>
              </a:rPr>
              <a:t>Li</a:t>
            </a:r>
            <a:r>
              <a:rPr lang="en-US" dirty="0"/>
              <a:t>ght </a:t>
            </a:r>
            <a:r>
              <a:rPr lang="en-US" b="1" dirty="0">
                <a:solidFill>
                  <a:srgbClr val="43AA8B"/>
                </a:solidFill>
              </a:rPr>
              <a:t>Ve</a:t>
            </a:r>
            <a:r>
              <a:rPr lang="en-US" dirty="0"/>
              <a:t>ctors </a:t>
            </a:r>
            <a:r>
              <a:rPr lang="en-US" b="1" dirty="0">
                <a:solidFill>
                  <a:srgbClr val="43AA8B"/>
                </a:solidFill>
              </a:rPr>
              <a:t>R</a:t>
            </a:r>
            <a:r>
              <a:rPr lang="en-US" dirty="0"/>
              <a:t>evised), which can be used to compute decay rates and branching ratios for </a:t>
            </a:r>
            <a:r>
              <a:rPr lang="en-US" dirty="0">
                <a:solidFill>
                  <a:srgbClr val="CE3175"/>
                </a:solidFill>
              </a:rPr>
              <a:t>user-defined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>
                <a:solidFill>
                  <a:srgbClr val="CE3175"/>
                </a:solidFill>
              </a:rPr>
              <a:t> charges,</a:t>
            </a:r>
          </a:p>
          <a:p>
            <a:r>
              <a:rPr lang="en-US" dirty="0"/>
              <a:t>  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AFCD0B2F-D6B6-DC45-91A6-8135130C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600586" y="2388847"/>
            <a:ext cx="358851" cy="22259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A924BA-C543-FB47-B2DB-581047D41121}"/>
              </a:ext>
            </a:extLst>
          </p:cNvPr>
          <p:cNvSpPr txBox="1"/>
          <p:nvPr/>
        </p:nvSpPr>
        <p:spPr>
          <a:xfrm>
            <a:off x="951075" y="2328176"/>
            <a:ext cx="765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key feature</a:t>
            </a:r>
            <a:r>
              <a:rPr lang="en-US" dirty="0">
                <a:solidFill>
                  <a:srgbClr val="B32E6A"/>
                </a:solidFill>
              </a:rPr>
              <a:t>: </a:t>
            </a:r>
            <a:r>
              <a:rPr lang="en-US" dirty="0"/>
              <a:t>includes a complete set of </a:t>
            </a:r>
            <a:r>
              <a:rPr lang="en-US" dirty="0">
                <a:solidFill>
                  <a:srgbClr val="CE3175"/>
                </a:solidFill>
              </a:rPr>
              <a:t>hadronic decays </a:t>
            </a:r>
            <a:r>
              <a:rPr lang="en-US" dirty="0"/>
              <a:t>(20 channels)</a:t>
            </a:r>
          </a:p>
        </p:txBody>
      </p:sp>
      <p:sp>
        <p:nvSpPr>
          <p:cNvPr id="26" name="Espaço Reservado para Número de Slide 1">
            <a:extLst>
              <a:ext uri="{FF2B5EF4-FFF2-40B4-BE49-F238E27FC236}">
                <a16:creationId xmlns:a16="http://schemas.microsoft.com/office/drawing/2014/main" id="{F260DA39-53DD-8547-BD72-D8E9047DEECE}"/>
              </a:ext>
            </a:extLst>
          </p:cNvPr>
          <p:cNvSpPr txBox="1">
            <a:spLocks/>
          </p:cNvSpPr>
          <p:nvPr/>
        </p:nvSpPr>
        <p:spPr>
          <a:xfrm>
            <a:off x="11920428" y="5980473"/>
            <a:ext cx="646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96CAED52-18BD-6B42-B988-FA170899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2846790"/>
            <a:ext cx="358851" cy="22259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9724BC4-635D-4046-8084-F884C503EBF7}"/>
              </a:ext>
            </a:extLst>
          </p:cNvPr>
          <p:cNvSpPr txBox="1"/>
          <p:nvPr/>
        </p:nvSpPr>
        <p:spPr>
          <a:xfrm>
            <a:off x="947800" y="2797137"/>
            <a:ext cx="630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new version</a:t>
            </a:r>
            <a:r>
              <a:rPr lang="en-US" dirty="0">
                <a:solidFill>
                  <a:srgbClr val="B32E6A"/>
                </a:solidFill>
              </a:rPr>
              <a:t>: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F71255F-AC8C-9C4E-BEDD-BB45622B9331}"/>
              </a:ext>
            </a:extLst>
          </p:cNvPr>
          <p:cNvSpPr txBox="1"/>
          <p:nvPr/>
        </p:nvSpPr>
        <p:spPr>
          <a:xfrm>
            <a:off x="987040" y="4307737"/>
            <a:ext cx="341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thermal targets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7F8D70D-37CB-AB4C-B9A6-C68E707EC4B5}"/>
              </a:ext>
            </a:extLst>
          </p:cNvPr>
          <p:cNvSpPr txBox="1"/>
          <p:nvPr/>
        </p:nvSpPr>
        <p:spPr>
          <a:xfrm>
            <a:off x="4352895" y="3023089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simplified DM models</a:t>
            </a:r>
          </a:p>
          <a:p>
            <a:r>
              <a:rPr lang="en-US" sz="1600" dirty="0"/>
              <a:t>inelastic DM</a:t>
            </a:r>
          </a:p>
        </p:txBody>
      </p:sp>
      <p:sp>
        <p:nvSpPr>
          <p:cNvPr id="29" name="Chave Esquerda 28">
            <a:extLst>
              <a:ext uri="{FF2B5EF4-FFF2-40B4-BE49-F238E27FC236}">
                <a16:creationId xmlns:a16="http://schemas.microsoft.com/office/drawing/2014/main" id="{53A4AA1F-F49D-C942-B5A5-F089C9289400}"/>
              </a:ext>
            </a:extLst>
          </p:cNvPr>
          <p:cNvSpPr/>
          <p:nvPr/>
        </p:nvSpPr>
        <p:spPr>
          <a:xfrm>
            <a:off x="4136937" y="3023089"/>
            <a:ext cx="181674" cy="612680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EF3FFA5-0588-8943-82D5-9B6CB4A77E16}"/>
              </a:ext>
            </a:extLst>
          </p:cNvPr>
          <p:cNvSpPr txBox="1"/>
          <p:nvPr/>
        </p:nvSpPr>
        <p:spPr>
          <a:xfrm>
            <a:off x="987040" y="3124601"/>
            <a:ext cx="30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inclusion of DM candidates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92D6A24-A542-7148-BFBF-B752A235B385}"/>
              </a:ext>
            </a:extLst>
          </p:cNvPr>
          <p:cNvSpPr txBox="1"/>
          <p:nvPr/>
        </p:nvSpPr>
        <p:spPr>
          <a:xfrm>
            <a:off x="972992" y="3819514"/>
            <a:ext cx="445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relic density </a:t>
            </a:r>
            <a:r>
              <a:rPr lang="en-US" dirty="0"/>
              <a:t>and</a:t>
            </a:r>
            <a:r>
              <a:rPr lang="en-US" dirty="0">
                <a:solidFill>
                  <a:srgbClr val="B32E6A"/>
                </a:solidFill>
              </a:rPr>
              <a:t> rates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7C9AD30-0C8F-BA42-8D1E-1AD7C6BB4ED8}"/>
              </a:ext>
            </a:extLst>
          </p:cNvPr>
          <p:cNvSpPr txBox="1"/>
          <p:nvPr/>
        </p:nvSpPr>
        <p:spPr>
          <a:xfrm>
            <a:off x="6950368" y="6015256"/>
            <a:ext cx="445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specially for B-coupled models, it is very important to compute correctly the hadronic contributions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CEC2800-C1A8-1848-AFAD-BB2BD5DE3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938" y="2629124"/>
            <a:ext cx="4858816" cy="34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62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63A780E-BDEE-0C47-8BC4-6F9F2004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F9BA76-C0DF-6D4C-9701-628C75AC30F8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16422D1-DF2E-9C45-AF72-66FC8BE939D9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708511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A61A4D-3A32-0A47-8ACC-A6C1267DC10B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ReD-DeLiVeR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code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FC4B2F-E67F-4D40-A80A-71B8C7C13D94}"/>
              </a:ext>
            </a:extLst>
          </p:cNvPr>
          <p:cNvSpPr txBox="1"/>
          <p:nvPr/>
        </p:nvSpPr>
        <p:spPr>
          <a:xfrm>
            <a:off x="415611" y="999256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 (Relic Density with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DeLiVeR</a:t>
            </a:r>
            <a:r>
              <a:rPr lang="en-US" b="0" i="0" dirty="0">
                <a:effectLst/>
                <a:latin typeface="Arial" panose="020B0604020202020204" pitchFamily="34" charset="0"/>
              </a:rPr>
              <a:t>) </a:t>
            </a:r>
            <a:endParaRPr lang="en-US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BB57BAA-A603-0841-BA1C-853A10D4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1626052"/>
            <a:ext cx="358851" cy="222595"/>
          </a:xfrm>
          <a:prstGeom prst="rect">
            <a:avLst/>
          </a:prstGeom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3B6E585-0064-844B-8EE7-A4CDD7D6BE0A}"/>
              </a:ext>
            </a:extLst>
          </p:cNvPr>
          <p:cNvSpPr/>
          <p:nvPr/>
        </p:nvSpPr>
        <p:spPr>
          <a:xfrm>
            <a:off x="469057" y="1007321"/>
            <a:ext cx="4532602" cy="417595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BBD1C-0459-8347-A9BD-6D7E230F72AB}"/>
              </a:ext>
            </a:extLst>
          </p:cNvPr>
          <p:cNvSpPr txBox="1"/>
          <p:nvPr/>
        </p:nvSpPr>
        <p:spPr>
          <a:xfrm>
            <a:off x="951076" y="1576814"/>
            <a:ext cx="1078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the previous python package </a:t>
            </a:r>
            <a:r>
              <a:rPr lang="en-US" dirty="0">
                <a:solidFill>
                  <a:srgbClr val="43AA8B"/>
                </a:solidFill>
                <a:latin typeface="Andale Mono" panose="020B0509000000000004" pitchFamily="49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en-US" dirty="0"/>
              <a:t> (</a:t>
            </a:r>
            <a:r>
              <a:rPr lang="en-US" b="1" dirty="0">
                <a:solidFill>
                  <a:srgbClr val="43AA8B"/>
                </a:solidFill>
              </a:rPr>
              <a:t>De</a:t>
            </a:r>
            <a:r>
              <a:rPr lang="en-US" dirty="0"/>
              <a:t>cays of </a:t>
            </a:r>
            <a:r>
              <a:rPr lang="en-US" b="1" dirty="0">
                <a:solidFill>
                  <a:srgbClr val="43AA8B"/>
                </a:solidFill>
              </a:rPr>
              <a:t>Li</a:t>
            </a:r>
            <a:r>
              <a:rPr lang="en-US" dirty="0"/>
              <a:t>ght </a:t>
            </a:r>
            <a:r>
              <a:rPr lang="en-US" b="1" dirty="0">
                <a:solidFill>
                  <a:srgbClr val="43AA8B"/>
                </a:solidFill>
              </a:rPr>
              <a:t>Ve</a:t>
            </a:r>
            <a:r>
              <a:rPr lang="en-US" dirty="0"/>
              <a:t>ctors </a:t>
            </a:r>
            <a:r>
              <a:rPr lang="en-US" b="1" dirty="0">
                <a:solidFill>
                  <a:srgbClr val="43AA8B"/>
                </a:solidFill>
              </a:rPr>
              <a:t>R</a:t>
            </a:r>
            <a:r>
              <a:rPr lang="en-US" dirty="0"/>
              <a:t>evised), which can be used to compute decay rates and branching ratios for </a:t>
            </a:r>
            <a:r>
              <a:rPr lang="en-US" dirty="0">
                <a:solidFill>
                  <a:srgbClr val="CE3175"/>
                </a:solidFill>
              </a:rPr>
              <a:t>user-defined</a:t>
            </a:r>
            <a:r>
              <a:rPr lang="en-US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U(1)</a:t>
            </a:r>
            <a:r>
              <a:rPr lang="en-US" baseline="-25000" dirty="0">
                <a:solidFill>
                  <a:srgbClr val="CE317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  <a:r>
              <a:rPr lang="en-US" dirty="0">
                <a:solidFill>
                  <a:srgbClr val="CE3175"/>
                </a:solidFill>
              </a:rPr>
              <a:t> charges,</a:t>
            </a:r>
          </a:p>
          <a:p>
            <a:r>
              <a:rPr lang="en-US" dirty="0"/>
              <a:t>  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AFCD0B2F-D6B6-DC45-91A6-8135130C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600586" y="2388847"/>
            <a:ext cx="358851" cy="22259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A924BA-C543-FB47-B2DB-581047D41121}"/>
              </a:ext>
            </a:extLst>
          </p:cNvPr>
          <p:cNvSpPr txBox="1"/>
          <p:nvPr/>
        </p:nvSpPr>
        <p:spPr>
          <a:xfrm>
            <a:off x="951075" y="2328176"/>
            <a:ext cx="765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key feature</a:t>
            </a:r>
            <a:r>
              <a:rPr lang="en-US" dirty="0">
                <a:solidFill>
                  <a:srgbClr val="B32E6A"/>
                </a:solidFill>
              </a:rPr>
              <a:t>: </a:t>
            </a:r>
            <a:r>
              <a:rPr lang="en-US" dirty="0"/>
              <a:t>includes a complete set of </a:t>
            </a:r>
            <a:r>
              <a:rPr lang="en-US" dirty="0">
                <a:solidFill>
                  <a:srgbClr val="CE3175"/>
                </a:solidFill>
              </a:rPr>
              <a:t>hadronic decays </a:t>
            </a:r>
            <a:r>
              <a:rPr lang="en-US" dirty="0"/>
              <a:t>(20 channels)</a:t>
            </a:r>
          </a:p>
        </p:txBody>
      </p:sp>
      <p:sp>
        <p:nvSpPr>
          <p:cNvPr id="26" name="Espaço Reservado para Número de Slide 1">
            <a:extLst>
              <a:ext uri="{FF2B5EF4-FFF2-40B4-BE49-F238E27FC236}">
                <a16:creationId xmlns:a16="http://schemas.microsoft.com/office/drawing/2014/main" id="{F260DA39-53DD-8547-BD72-D8E9047DEECE}"/>
              </a:ext>
            </a:extLst>
          </p:cNvPr>
          <p:cNvSpPr txBox="1">
            <a:spLocks/>
          </p:cNvSpPr>
          <p:nvPr/>
        </p:nvSpPr>
        <p:spPr>
          <a:xfrm>
            <a:off x="11920428" y="5980473"/>
            <a:ext cx="646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96CAED52-18BD-6B42-B988-FA170899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81831" y="2846790"/>
            <a:ext cx="358851" cy="22259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99724BC4-635D-4046-8084-F884C503EBF7}"/>
              </a:ext>
            </a:extLst>
          </p:cNvPr>
          <p:cNvSpPr txBox="1"/>
          <p:nvPr/>
        </p:nvSpPr>
        <p:spPr>
          <a:xfrm>
            <a:off x="947800" y="2797137"/>
            <a:ext cx="630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32E6A"/>
                </a:solidFill>
              </a:rPr>
              <a:t>new version</a:t>
            </a:r>
            <a:r>
              <a:rPr lang="en-US" dirty="0">
                <a:solidFill>
                  <a:srgbClr val="B32E6A"/>
                </a:solidFill>
              </a:rPr>
              <a:t>: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2F3BDA8-438C-1443-985A-7CCC7D5DA134}"/>
              </a:ext>
            </a:extLst>
          </p:cNvPr>
          <p:cNvSpPr txBox="1"/>
          <p:nvPr/>
        </p:nvSpPr>
        <p:spPr>
          <a:xfrm>
            <a:off x="894923" y="4813543"/>
            <a:ext cx="630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32E6A"/>
                </a:solidFill>
              </a:rPr>
              <a:t>publicly available </a:t>
            </a:r>
            <a:r>
              <a:rPr lang="en-US" dirty="0"/>
              <a:t>on GitHub together with a </a:t>
            </a:r>
            <a:r>
              <a:rPr lang="en-US" b="1" dirty="0">
                <a:solidFill>
                  <a:srgbClr val="43AA8B"/>
                </a:solidFill>
              </a:rPr>
              <a:t>Tutorial</a:t>
            </a:r>
            <a:r>
              <a:rPr lang="en-US" dirty="0"/>
              <a:t>!</a:t>
            </a:r>
          </a:p>
        </p:txBody>
      </p:sp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B2F2209B-7E13-124C-941D-40A389CF8C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25677" y="4874737"/>
            <a:ext cx="358851" cy="222595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150D947-C4FB-0648-873A-4622475C777E}"/>
              </a:ext>
            </a:extLst>
          </p:cNvPr>
          <p:cNvSpPr txBox="1"/>
          <p:nvPr/>
        </p:nvSpPr>
        <p:spPr>
          <a:xfrm>
            <a:off x="962122" y="5175934"/>
            <a:ext cx="4363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https://github.com/anafoguel/ReD-DeLiVeR</a:t>
            </a:r>
            <a:endParaRPr lang="en-US" sz="16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49426D2-7E0A-104F-95E4-4CF7E69C5419}"/>
              </a:ext>
            </a:extLst>
          </p:cNvPr>
          <p:cNvSpPr txBox="1"/>
          <p:nvPr/>
        </p:nvSpPr>
        <p:spPr>
          <a:xfrm>
            <a:off x="6950368" y="6015256"/>
            <a:ext cx="445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specially for B-coupled models, it is very important to compute correctly the hadronic contributions</a:t>
            </a:r>
          </a:p>
        </p:txBody>
      </p:sp>
      <p:pic>
        <p:nvPicPr>
          <p:cNvPr id="36" name="Imagem 3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BCF021E-6093-EE41-9BDC-F4FB0E7900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27" r="18642" b="37777"/>
          <a:stretch/>
        </p:blipFill>
        <p:spPr>
          <a:xfrm>
            <a:off x="783308" y="5575337"/>
            <a:ext cx="4829820" cy="990774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40D53E80-F2A6-0749-9813-12E507478243}"/>
              </a:ext>
            </a:extLst>
          </p:cNvPr>
          <p:cNvSpPr txBox="1"/>
          <p:nvPr/>
        </p:nvSpPr>
        <p:spPr>
          <a:xfrm>
            <a:off x="4352895" y="3023089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simplified DM models</a:t>
            </a:r>
          </a:p>
          <a:p>
            <a:r>
              <a:rPr lang="en-US" sz="1600" dirty="0"/>
              <a:t>inelastic DM</a:t>
            </a:r>
          </a:p>
        </p:txBody>
      </p:sp>
      <p:sp>
        <p:nvSpPr>
          <p:cNvPr id="38" name="Chave Esquerda 37">
            <a:extLst>
              <a:ext uri="{FF2B5EF4-FFF2-40B4-BE49-F238E27FC236}">
                <a16:creationId xmlns:a16="http://schemas.microsoft.com/office/drawing/2014/main" id="{20C36686-059B-4A40-97FC-11D182701C5A}"/>
              </a:ext>
            </a:extLst>
          </p:cNvPr>
          <p:cNvSpPr/>
          <p:nvPr/>
        </p:nvSpPr>
        <p:spPr>
          <a:xfrm>
            <a:off x="4136937" y="3023089"/>
            <a:ext cx="181674" cy="612680"/>
          </a:xfrm>
          <a:prstGeom prst="leftBrace">
            <a:avLst>
              <a:gd name="adj1" fmla="val 41086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21AD26F-0AFE-F94C-A3EA-D01006B0C9C7}"/>
              </a:ext>
            </a:extLst>
          </p:cNvPr>
          <p:cNvSpPr txBox="1"/>
          <p:nvPr/>
        </p:nvSpPr>
        <p:spPr>
          <a:xfrm>
            <a:off x="987040" y="3124601"/>
            <a:ext cx="30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inclusion of DM candidates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C54A578-E6DC-C442-AB07-7B311AC35773}"/>
              </a:ext>
            </a:extLst>
          </p:cNvPr>
          <p:cNvSpPr txBox="1"/>
          <p:nvPr/>
        </p:nvSpPr>
        <p:spPr>
          <a:xfrm>
            <a:off x="972992" y="3819514"/>
            <a:ext cx="445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relic density </a:t>
            </a:r>
            <a:r>
              <a:rPr lang="en-US" dirty="0"/>
              <a:t>and</a:t>
            </a:r>
            <a:r>
              <a:rPr lang="en-US" dirty="0">
                <a:solidFill>
                  <a:srgbClr val="B32E6A"/>
                </a:solidFill>
              </a:rPr>
              <a:t> rates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2AB3E6D-E726-E245-8690-57351F17E85F}"/>
              </a:ext>
            </a:extLst>
          </p:cNvPr>
          <p:cNvSpPr txBox="1"/>
          <p:nvPr/>
        </p:nvSpPr>
        <p:spPr>
          <a:xfrm>
            <a:off x="987040" y="4307737"/>
            <a:ext cx="341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63525"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US" dirty="0"/>
              <a:t>computation of </a:t>
            </a:r>
            <a:r>
              <a:rPr lang="en-US" dirty="0">
                <a:solidFill>
                  <a:srgbClr val="B32E6A"/>
                </a:solidFill>
              </a:rPr>
              <a:t>thermal targets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C40D2383-55B5-B746-B542-EFE0B12E3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938" y="2629124"/>
            <a:ext cx="4858816" cy="34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9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32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2636879-8E7D-1E47-AAF9-188C0CD9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36" y="1346517"/>
            <a:ext cx="1422897" cy="331652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19765" y="1227354"/>
            <a:ext cx="1634947" cy="545689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B5BA10D-6ABF-3840-A532-3C855132F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40331"/>
            <a:ext cx="5550055" cy="37418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C6D5D54-805D-1B40-B45E-FE5FD0AC4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12" y="2240332"/>
            <a:ext cx="5550055" cy="3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61152" y="1232065"/>
            <a:ext cx="1158663" cy="529828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286E57-0809-9B4D-A54D-9A452DF2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31" y="1351846"/>
            <a:ext cx="957918" cy="3263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992476-5789-744D-93B7-AFBEBE71B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427" y="2217016"/>
            <a:ext cx="5605811" cy="37794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F2840B-35CA-7841-B105-3995C1E40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16" y="2217016"/>
            <a:ext cx="5605811" cy="37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34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94605" y="1243216"/>
            <a:ext cx="1816585" cy="529828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71FE40-6FB2-214A-9506-EE77C7D2E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65" y="1343590"/>
            <a:ext cx="1744325" cy="3660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DCAC137-E90D-9746-831E-39C039271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293" y="2249374"/>
            <a:ext cx="5558004" cy="38204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378CD3A-1920-BB44-A915-E88493873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11" y="2249374"/>
            <a:ext cx="5558004" cy="38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35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94605" y="1243216"/>
            <a:ext cx="1816585" cy="529828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71FE40-6FB2-214A-9506-EE77C7D2E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65" y="1343590"/>
            <a:ext cx="1744325" cy="3660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0D4E310-6736-5E4E-A109-23157F00C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293" y="2249374"/>
            <a:ext cx="5558004" cy="38204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378CD3A-1920-BB44-A915-E88493873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11" y="2249374"/>
            <a:ext cx="5558004" cy="38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6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36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94605" y="1243216"/>
            <a:ext cx="1905795" cy="529828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E0448F1-1C09-834A-9B32-EDA99FE3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35" y="1330844"/>
            <a:ext cx="1745955" cy="4095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3B5DD0-3313-0046-A7A1-A4020005D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659" y="2049083"/>
            <a:ext cx="5746490" cy="39608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5D5978-EBB0-DA4D-AF0C-EA678FB90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69" y="2049083"/>
            <a:ext cx="5746490" cy="396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782250B-5733-7746-A5A5-BB4BF3FE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37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F1DE06-9C8C-A942-9AB0-E457020E3F8C}"/>
              </a:ext>
            </a:extLst>
          </p:cNvPr>
          <p:cNvSpPr txBox="1"/>
          <p:nvPr/>
        </p:nvSpPr>
        <p:spPr>
          <a:xfrm>
            <a:off x="301693" y="214129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Conclusions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D0713C22-D702-4944-8212-A3DEE2F3455D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242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D9E653-7203-5846-867F-267557A884DB}"/>
              </a:ext>
            </a:extLst>
          </p:cNvPr>
          <p:cNvSpPr txBox="1"/>
          <p:nvPr/>
        </p:nvSpPr>
        <p:spPr>
          <a:xfrm>
            <a:off x="414153" y="987365"/>
            <a:ext cx="1129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B005F"/>
                </a:solidFill>
              </a:rPr>
              <a:t>Light Feebly Interacting Particles </a:t>
            </a:r>
            <a:r>
              <a:rPr lang="en-US" dirty="0"/>
              <a:t>can shed light in several unanswered questions of the SM </a:t>
            </a:r>
            <a:endParaRPr lang="en-US" dirty="0">
              <a:solidFill>
                <a:srgbClr val="CD337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3C56DB8-947E-FB48-A2A1-4F4567E8335A}"/>
              </a:ext>
            </a:extLst>
          </p:cNvPr>
          <p:cNvSpPr txBox="1"/>
          <p:nvPr/>
        </p:nvSpPr>
        <p:spPr>
          <a:xfrm>
            <a:off x="414153" y="1430948"/>
            <a:ext cx="1129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As experiments increase their </a:t>
            </a:r>
            <a:r>
              <a:rPr lang="en-US" dirty="0">
                <a:solidFill>
                  <a:srgbClr val="CE3175"/>
                </a:solidFill>
              </a:rPr>
              <a:t>luminosities</a:t>
            </a:r>
            <a:r>
              <a:rPr lang="en-US" dirty="0"/>
              <a:t>, and we enter the </a:t>
            </a:r>
            <a:r>
              <a:rPr lang="en-US" dirty="0">
                <a:solidFill>
                  <a:srgbClr val="CE3175"/>
                </a:solidFill>
              </a:rPr>
              <a:t>intensity</a:t>
            </a:r>
            <a:r>
              <a:rPr lang="en-US" dirty="0">
                <a:solidFill>
                  <a:srgbClr val="E3223D"/>
                </a:solidFill>
              </a:rPr>
              <a:t> </a:t>
            </a:r>
            <a:r>
              <a:rPr lang="en-US" dirty="0">
                <a:solidFill>
                  <a:srgbClr val="CE3175"/>
                </a:solidFill>
              </a:rPr>
              <a:t>frontier</a:t>
            </a:r>
            <a:r>
              <a:rPr lang="en-US" dirty="0">
                <a:solidFill>
                  <a:srgbClr val="E3223D"/>
                </a:solidFill>
              </a:rPr>
              <a:t> </a:t>
            </a:r>
            <a:r>
              <a:rPr lang="en-US" dirty="0"/>
              <a:t>era of particle physics, we increase the capabilities to probe new light sectors.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7CB8564-5D9C-D549-8F76-957417C13BCF}"/>
              </a:ext>
            </a:extLst>
          </p:cNvPr>
          <p:cNvSpPr txBox="1"/>
          <p:nvPr/>
        </p:nvSpPr>
        <p:spPr>
          <a:xfrm>
            <a:off x="414152" y="2189906"/>
            <a:ext cx="1129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As a guiding principle, we consider different </a:t>
            </a:r>
            <a:r>
              <a:rPr lang="en-US" dirty="0">
                <a:solidFill>
                  <a:srgbClr val="DB005F"/>
                </a:solidFill>
              </a:rPr>
              <a:t>portals </a:t>
            </a:r>
            <a:r>
              <a:rPr lang="en-US" dirty="0"/>
              <a:t>between the </a:t>
            </a:r>
            <a:r>
              <a:rPr lang="en-US" dirty="0">
                <a:solidFill>
                  <a:srgbClr val="7030A0"/>
                </a:solidFill>
              </a:rPr>
              <a:t>Dark Sector </a:t>
            </a:r>
            <a:r>
              <a:rPr lang="en-US" dirty="0"/>
              <a:t>and the </a:t>
            </a:r>
            <a:r>
              <a:rPr lang="en-US" dirty="0">
                <a:solidFill>
                  <a:srgbClr val="43AA8B"/>
                </a:solidFill>
              </a:rPr>
              <a:t>SM</a:t>
            </a:r>
          </a:p>
          <a:p>
            <a:pPr algn="just"/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10FD7D7-174E-ED47-AB60-E1D7BF256C70}"/>
              </a:ext>
            </a:extLst>
          </p:cNvPr>
          <p:cNvSpPr txBox="1"/>
          <p:nvPr/>
        </p:nvSpPr>
        <p:spPr>
          <a:xfrm>
            <a:off x="415611" y="2776859"/>
            <a:ext cx="1129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this work we considered a </a:t>
            </a:r>
            <a:r>
              <a:rPr lang="en-US" b="1" dirty="0"/>
              <a:t>vector portal </a:t>
            </a:r>
            <a:r>
              <a:rPr lang="en-US" dirty="0"/>
              <a:t>to a fermionic </a:t>
            </a:r>
            <a:r>
              <a:rPr lang="en-US" b="1" dirty="0"/>
              <a:t>inelastic Dark Matter </a:t>
            </a:r>
            <a:r>
              <a:rPr lang="en-US" dirty="0"/>
              <a:t>sector</a:t>
            </a:r>
            <a:endParaRPr lang="en-US" dirty="0">
              <a:solidFill>
                <a:srgbClr val="CD3375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7FD55826-610B-454C-B801-EA308B7C3457}"/>
              </a:ext>
            </a:extLst>
          </p:cNvPr>
          <p:cNvSpPr/>
          <p:nvPr/>
        </p:nvSpPr>
        <p:spPr>
          <a:xfrm>
            <a:off x="3457134" y="2811129"/>
            <a:ext cx="1304438" cy="341338"/>
          </a:xfrm>
          <a:prstGeom prst="roundRect">
            <a:avLst/>
          </a:prstGeom>
          <a:solidFill>
            <a:srgbClr val="43AA8B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4830DEAF-B0C3-1B4D-828A-BB70E00DE90E}"/>
              </a:ext>
            </a:extLst>
          </p:cNvPr>
          <p:cNvSpPr/>
          <p:nvPr/>
        </p:nvSpPr>
        <p:spPr>
          <a:xfrm>
            <a:off x="6064005" y="2811129"/>
            <a:ext cx="2065234" cy="341338"/>
          </a:xfrm>
          <a:prstGeom prst="round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9C19160-D8B6-5F4A-B1BF-77ED5CC58D05}"/>
              </a:ext>
            </a:extLst>
          </p:cNvPr>
          <p:cNvSpPr txBox="1"/>
          <p:nvPr/>
        </p:nvSpPr>
        <p:spPr>
          <a:xfrm>
            <a:off x="9078302" y="2719541"/>
            <a:ext cx="255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 vector mediators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6C83A0D-4B92-1E44-9369-2506EAB31A19}"/>
              </a:ext>
            </a:extLst>
          </p:cNvPr>
          <p:cNvSpPr txBox="1"/>
          <p:nvPr/>
        </p:nvSpPr>
        <p:spPr>
          <a:xfrm>
            <a:off x="9260810" y="3075953"/>
            <a:ext cx="2186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E3175"/>
                </a:solidFill>
                <a:latin typeface="Chalkboard" panose="03050602040202020205" pitchFamily="66" charset="77"/>
              </a:rPr>
              <a:t>iDM</a:t>
            </a:r>
            <a:r>
              <a:rPr lang="en-US" sz="2000" baseline="-25000" dirty="0" err="1">
                <a:solidFill>
                  <a:srgbClr val="CE3175"/>
                </a:solidFill>
                <a:latin typeface="Chalkboard" panose="03050602040202020205" pitchFamily="66" charset="77"/>
              </a:rPr>
              <a:t>Q</a:t>
            </a:r>
            <a:endParaRPr lang="en-US" sz="2000" baseline="-25000" dirty="0">
              <a:solidFill>
                <a:srgbClr val="CE3175"/>
              </a:solidFill>
              <a:latin typeface="Chalkboard" panose="03050602040202020205" pitchFamily="66" charset="77"/>
            </a:endParaRP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AEEAC8DF-54AA-424D-B3F6-9A4DC14CC2E5}"/>
              </a:ext>
            </a:extLst>
          </p:cNvPr>
          <p:cNvSpPr/>
          <p:nvPr/>
        </p:nvSpPr>
        <p:spPr>
          <a:xfrm>
            <a:off x="8963582" y="2599370"/>
            <a:ext cx="2780812" cy="1012923"/>
          </a:xfrm>
          <a:custGeom>
            <a:avLst/>
            <a:gdLst>
              <a:gd name="connsiteX0" fmla="*/ 0 w 2780812"/>
              <a:gd name="connsiteY0" fmla="*/ 168824 h 1012923"/>
              <a:gd name="connsiteX1" fmla="*/ 168824 w 2780812"/>
              <a:gd name="connsiteY1" fmla="*/ 0 h 1012923"/>
              <a:gd name="connsiteX2" fmla="*/ 706320 w 2780812"/>
              <a:gd name="connsiteY2" fmla="*/ 0 h 1012923"/>
              <a:gd name="connsiteX3" fmla="*/ 1219385 w 2780812"/>
              <a:gd name="connsiteY3" fmla="*/ 0 h 1012923"/>
              <a:gd name="connsiteX4" fmla="*/ 1634722 w 2780812"/>
              <a:gd name="connsiteY4" fmla="*/ 0 h 1012923"/>
              <a:gd name="connsiteX5" fmla="*/ 2050060 w 2780812"/>
              <a:gd name="connsiteY5" fmla="*/ 0 h 1012923"/>
              <a:gd name="connsiteX6" fmla="*/ 2611988 w 2780812"/>
              <a:gd name="connsiteY6" fmla="*/ 0 h 1012923"/>
              <a:gd name="connsiteX7" fmla="*/ 2780812 w 2780812"/>
              <a:gd name="connsiteY7" fmla="*/ 168824 h 1012923"/>
              <a:gd name="connsiteX8" fmla="*/ 2780812 w 2780812"/>
              <a:gd name="connsiteY8" fmla="*/ 519967 h 1012923"/>
              <a:gd name="connsiteX9" fmla="*/ 2780812 w 2780812"/>
              <a:gd name="connsiteY9" fmla="*/ 844099 h 1012923"/>
              <a:gd name="connsiteX10" fmla="*/ 2611988 w 2780812"/>
              <a:gd name="connsiteY10" fmla="*/ 1012923 h 1012923"/>
              <a:gd name="connsiteX11" fmla="*/ 2147787 w 2780812"/>
              <a:gd name="connsiteY11" fmla="*/ 1012923 h 1012923"/>
              <a:gd name="connsiteX12" fmla="*/ 1610291 w 2780812"/>
              <a:gd name="connsiteY12" fmla="*/ 1012923 h 1012923"/>
              <a:gd name="connsiteX13" fmla="*/ 1072795 w 2780812"/>
              <a:gd name="connsiteY13" fmla="*/ 1012923 h 1012923"/>
              <a:gd name="connsiteX14" fmla="*/ 168824 w 2780812"/>
              <a:gd name="connsiteY14" fmla="*/ 1012923 h 1012923"/>
              <a:gd name="connsiteX15" fmla="*/ 0 w 2780812"/>
              <a:gd name="connsiteY15" fmla="*/ 844099 h 1012923"/>
              <a:gd name="connsiteX16" fmla="*/ 0 w 2780812"/>
              <a:gd name="connsiteY16" fmla="*/ 513214 h 1012923"/>
              <a:gd name="connsiteX17" fmla="*/ 0 w 2780812"/>
              <a:gd name="connsiteY17" fmla="*/ 168824 h 101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0812" h="1012923" extrusionOk="0">
                <a:moveTo>
                  <a:pt x="0" y="168824"/>
                </a:moveTo>
                <a:cubicBezTo>
                  <a:pt x="-4883" y="77194"/>
                  <a:pt x="89593" y="-5242"/>
                  <a:pt x="168824" y="0"/>
                </a:cubicBezTo>
                <a:cubicBezTo>
                  <a:pt x="435006" y="-22700"/>
                  <a:pt x="506184" y="3874"/>
                  <a:pt x="706320" y="0"/>
                </a:cubicBezTo>
                <a:cubicBezTo>
                  <a:pt x="906456" y="-3874"/>
                  <a:pt x="1002264" y="15956"/>
                  <a:pt x="1219385" y="0"/>
                </a:cubicBezTo>
                <a:cubicBezTo>
                  <a:pt x="1436506" y="-15956"/>
                  <a:pt x="1457757" y="4628"/>
                  <a:pt x="1634722" y="0"/>
                </a:cubicBezTo>
                <a:cubicBezTo>
                  <a:pt x="1811687" y="-4628"/>
                  <a:pt x="1845144" y="44028"/>
                  <a:pt x="2050060" y="0"/>
                </a:cubicBezTo>
                <a:cubicBezTo>
                  <a:pt x="2254976" y="-44028"/>
                  <a:pt x="2439549" y="40211"/>
                  <a:pt x="2611988" y="0"/>
                </a:cubicBezTo>
                <a:cubicBezTo>
                  <a:pt x="2708645" y="12541"/>
                  <a:pt x="2791640" y="77368"/>
                  <a:pt x="2780812" y="168824"/>
                </a:cubicBezTo>
                <a:cubicBezTo>
                  <a:pt x="2812684" y="284482"/>
                  <a:pt x="2776516" y="372491"/>
                  <a:pt x="2780812" y="519967"/>
                </a:cubicBezTo>
                <a:cubicBezTo>
                  <a:pt x="2785108" y="667443"/>
                  <a:pt x="2749945" y="703233"/>
                  <a:pt x="2780812" y="844099"/>
                </a:cubicBezTo>
                <a:cubicBezTo>
                  <a:pt x="2776448" y="928135"/>
                  <a:pt x="2701292" y="1022579"/>
                  <a:pt x="2611988" y="1012923"/>
                </a:cubicBezTo>
                <a:cubicBezTo>
                  <a:pt x="2405450" y="1047756"/>
                  <a:pt x="2245898" y="1002291"/>
                  <a:pt x="2147787" y="1012923"/>
                </a:cubicBezTo>
                <a:cubicBezTo>
                  <a:pt x="2049676" y="1023555"/>
                  <a:pt x="1765520" y="973618"/>
                  <a:pt x="1610291" y="1012923"/>
                </a:cubicBezTo>
                <a:cubicBezTo>
                  <a:pt x="1455062" y="1052228"/>
                  <a:pt x="1217397" y="961771"/>
                  <a:pt x="1072795" y="1012923"/>
                </a:cubicBezTo>
                <a:cubicBezTo>
                  <a:pt x="928193" y="1064075"/>
                  <a:pt x="554847" y="938408"/>
                  <a:pt x="168824" y="1012923"/>
                </a:cubicBezTo>
                <a:cubicBezTo>
                  <a:pt x="77323" y="989205"/>
                  <a:pt x="21209" y="934259"/>
                  <a:pt x="0" y="844099"/>
                </a:cubicBezTo>
                <a:cubicBezTo>
                  <a:pt x="-38320" y="701695"/>
                  <a:pt x="30657" y="611039"/>
                  <a:pt x="0" y="513214"/>
                </a:cubicBezTo>
                <a:cubicBezTo>
                  <a:pt x="-30657" y="415389"/>
                  <a:pt x="16256" y="288414"/>
                  <a:pt x="0" y="168824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987036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799C73EC-0A04-A549-A7A2-2A7E5AE04E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69097" flipH="1">
            <a:off x="5860368" y="3304346"/>
            <a:ext cx="336033" cy="168482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0010495-BB31-2145-832D-34A256C6C1D4}"/>
              </a:ext>
            </a:extLst>
          </p:cNvPr>
          <p:cNvSpPr txBox="1"/>
          <p:nvPr/>
        </p:nvSpPr>
        <p:spPr>
          <a:xfrm>
            <a:off x="4480487" y="3352578"/>
            <a:ext cx="13920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thermal relics</a:t>
            </a:r>
          </a:p>
        </p:txBody>
      </p:sp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215915D3-BF4F-CC4A-8FAB-E61B37C733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3362">
            <a:off x="6588639" y="3322371"/>
            <a:ext cx="303800" cy="152321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5A293F1-C894-4445-9105-CEE21F5CDFA5}"/>
              </a:ext>
            </a:extLst>
          </p:cNvPr>
          <p:cNvSpPr txBox="1"/>
          <p:nvPr/>
        </p:nvSpPr>
        <p:spPr>
          <a:xfrm>
            <a:off x="7896072" y="3481180"/>
            <a:ext cx="123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evade CMB bounds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D507E89-0BE0-F64A-805A-0592253BD1C0}"/>
              </a:ext>
            </a:extLst>
          </p:cNvPr>
          <p:cNvSpPr txBox="1"/>
          <p:nvPr/>
        </p:nvSpPr>
        <p:spPr>
          <a:xfrm>
            <a:off x="5872532" y="3521855"/>
            <a:ext cx="190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evade indirect and direct detection</a:t>
            </a:r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A132E05A-E507-9F4F-92BB-AD376DEA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8300">
            <a:off x="7626397" y="3361175"/>
            <a:ext cx="303800" cy="152321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24EBE6-BCFE-6342-AA36-0916650397F1}"/>
              </a:ext>
            </a:extLst>
          </p:cNvPr>
          <p:cNvSpPr txBox="1"/>
          <p:nvPr/>
        </p:nvSpPr>
        <p:spPr>
          <a:xfrm>
            <a:off x="384809" y="4346149"/>
            <a:ext cx="1129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We developed a code that computes the relic density</a:t>
            </a:r>
            <a:endParaRPr lang="en-US" dirty="0">
              <a:solidFill>
                <a:srgbClr val="43AA8B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ADF29DC-A7E7-F84D-A2C0-DC4961A86A70}"/>
              </a:ext>
            </a:extLst>
          </p:cNvPr>
          <p:cNvSpPr txBox="1"/>
          <p:nvPr/>
        </p:nvSpPr>
        <p:spPr>
          <a:xfrm>
            <a:off x="5801577" y="4352898"/>
            <a:ext cx="16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ReD-DeLiVeR</a:t>
            </a:r>
            <a:endParaRPr lang="en-US" dirty="0"/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5C75B22F-E11E-C04C-B684-4E8DC2CBB2D2}"/>
              </a:ext>
            </a:extLst>
          </p:cNvPr>
          <p:cNvSpPr/>
          <p:nvPr/>
        </p:nvSpPr>
        <p:spPr>
          <a:xfrm>
            <a:off x="5801577" y="4315202"/>
            <a:ext cx="1633845" cy="46438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985B3B0-1347-A74B-815E-241C67AA652A}"/>
              </a:ext>
            </a:extLst>
          </p:cNvPr>
          <p:cNvSpPr txBox="1"/>
          <p:nvPr/>
        </p:nvSpPr>
        <p:spPr>
          <a:xfrm>
            <a:off x="414153" y="4997829"/>
            <a:ext cx="656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With general mediators, we showed that we can </a:t>
            </a:r>
            <a:r>
              <a:rPr lang="en-US" dirty="0">
                <a:solidFill>
                  <a:srgbClr val="CE3175"/>
                </a:solidFill>
              </a:rPr>
              <a:t>unlock new regions of the parameter space </a:t>
            </a:r>
            <a:r>
              <a:rPr lang="en-US" dirty="0"/>
              <a:t>of the vanilla dark photon model</a:t>
            </a:r>
            <a:endParaRPr lang="en-US" dirty="0">
              <a:solidFill>
                <a:srgbClr val="43AA8B"/>
              </a:solidFill>
            </a:endParaRPr>
          </a:p>
        </p:txBody>
      </p:sp>
      <p:pic>
        <p:nvPicPr>
          <p:cNvPr id="36" name="Imagem 35" descr="Ícone&#10;&#10;Descrição gerada automaticamente">
            <a:extLst>
              <a:ext uri="{FF2B5EF4-FFF2-40B4-BE49-F238E27FC236}">
                <a16:creationId xmlns:a16="http://schemas.microsoft.com/office/drawing/2014/main" id="{1F4476F0-0005-D145-9C54-CF3F7FB65A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1459080" y="5851159"/>
            <a:ext cx="445179" cy="276144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1BBCCA69-2173-7242-9C87-5FDAC72D5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721" y="5891269"/>
            <a:ext cx="1258102" cy="300009"/>
          </a:xfrm>
          <a:prstGeom prst="rect">
            <a:avLst/>
          </a:prstGeom>
        </p:spPr>
      </p:pic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C8571306-33E3-6D4B-B9ED-12F23FC71C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3685805" y="5893199"/>
            <a:ext cx="445179" cy="276144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510AB1F-883D-FB4E-AA83-7EBDF1A83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698" y="5890119"/>
            <a:ext cx="1258102" cy="359458"/>
          </a:xfrm>
          <a:prstGeom prst="rect">
            <a:avLst/>
          </a:prstGeom>
        </p:spPr>
      </p:pic>
      <p:sp>
        <p:nvSpPr>
          <p:cNvPr id="32" name="Nuvem 31">
            <a:extLst>
              <a:ext uri="{FF2B5EF4-FFF2-40B4-BE49-F238E27FC236}">
                <a16:creationId xmlns:a16="http://schemas.microsoft.com/office/drawing/2014/main" id="{D6BF49B7-2119-FB44-A936-CB9B081CA8D2}"/>
              </a:ext>
            </a:extLst>
          </p:cNvPr>
          <p:cNvSpPr/>
          <p:nvPr/>
        </p:nvSpPr>
        <p:spPr>
          <a:xfrm rot="888974">
            <a:off x="7523542" y="4300807"/>
            <a:ext cx="4404511" cy="1791976"/>
          </a:xfrm>
          <a:prstGeom prst="cloud">
            <a:avLst/>
          </a:prstGeom>
          <a:solidFill>
            <a:srgbClr val="BFBFBF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853925-8E57-5C48-B56B-5B4A78E7F20C}"/>
              </a:ext>
            </a:extLst>
          </p:cNvPr>
          <p:cNvSpPr txBox="1"/>
          <p:nvPr/>
        </p:nvSpPr>
        <p:spPr>
          <a:xfrm rot="814269">
            <a:off x="7823330" y="4674404"/>
            <a:ext cx="3976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D3375"/>
                </a:solidFill>
                <a:latin typeface="Avenir Book" panose="02000503020000020003" pitchFamily="2" charset="0"/>
                <a:cs typeface="Sagona Book" panose="020F0502020204030204" pitchFamily="34" charset="0"/>
              </a:rPr>
              <a:t>Thank you 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20609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 animBg="1"/>
      <p:bldP spid="17" grpId="0" animBg="1"/>
      <p:bldP spid="19" grpId="0"/>
      <p:bldP spid="20" grpId="0"/>
      <p:bldP spid="21" grpId="0" animBg="1"/>
      <p:bldP spid="25" grpId="0"/>
      <p:bldP spid="28" grpId="0"/>
      <p:bldP spid="29" grpId="0"/>
      <p:bldP spid="31" grpId="0"/>
      <p:bldP spid="33" grpId="0"/>
      <p:bldP spid="34" grpId="0" animBg="1"/>
      <p:bldP spid="35" grpId="0"/>
      <p:bldP spid="32" grpId="0" animBg="1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B583C63-BD65-2A47-B20B-F7EE7663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38</a:t>
            </a:fld>
            <a:endParaRPr lang="en-US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E045D8-5D3B-1648-8436-34ECD5694BB0}"/>
              </a:ext>
            </a:extLst>
          </p:cNvPr>
          <p:cNvSpPr txBox="1"/>
          <p:nvPr/>
        </p:nvSpPr>
        <p:spPr>
          <a:xfrm>
            <a:off x="4197884" y="2711941"/>
            <a:ext cx="3515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B32E6A"/>
                </a:solidFill>
                <a:latin typeface="Chalkboard" panose="03050602040202020205" pitchFamily="66" charset="77"/>
                <a:cs typeface="Sagona Book" panose="020F050202020403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428081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0423F12-8B12-5242-B201-420B9A28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39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552E52-11D9-114F-9BF7-1BC2F8E5D999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C730E3D-2A94-D649-9E47-556BCAE5D0DF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25F559-C702-7E42-B60D-F7319A12FC70}"/>
              </a:ext>
            </a:extLst>
          </p:cNvPr>
          <p:cNvSpPr txBox="1"/>
          <p:nvPr/>
        </p:nvSpPr>
        <p:spPr>
          <a:xfrm>
            <a:off x="369139" y="870728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DM Thermal Freeze-out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·</a:t>
            </a:r>
            <a:r>
              <a:rPr lang="en-US" sz="2200" dirty="0">
                <a:solidFill>
                  <a:srgbClr val="7199AD"/>
                </a:solidFill>
              </a:rPr>
              <a:t> WIMP miracle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445642-FC18-6449-9DC4-95166AF82417}"/>
              </a:ext>
            </a:extLst>
          </p:cNvPr>
          <p:cNvSpPr txBox="1"/>
          <p:nvPr/>
        </p:nvSpPr>
        <p:spPr>
          <a:xfrm>
            <a:off x="415611" y="1434483"/>
            <a:ext cx="400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know that freeze-out happens when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119CEE-2806-7B4F-969C-B9CC6AC2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49" y="1524858"/>
            <a:ext cx="761867" cy="1885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8C64ABF-4D71-1942-9560-C0285E588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99" y="2204795"/>
            <a:ext cx="4849283" cy="38033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78B9C4-0871-2448-B1A3-58EEC1BDBFC6}"/>
              </a:ext>
            </a:extLst>
          </p:cNvPr>
          <p:cNvSpPr txBox="1"/>
          <p:nvPr/>
        </p:nvSpPr>
        <p:spPr>
          <a:xfrm>
            <a:off x="415611" y="2876467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E3175"/>
                </a:solidFill>
              </a:rPr>
              <a:t>WIMP miracle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8B9F70A1-0227-F843-8018-428F18AAA0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33724" y="3446682"/>
            <a:ext cx="358851" cy="22259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DD2DA7F-DACC-0440-8433-1A86952ECBE8}"/>
              </a:ext>
            </a:extLst>
          </p:cNvPr>
          <p:cNvSpPr txBox="1"/>
          <p:nvPr/>
        </p:nvSpPr>
        <p:spPr>
          <a:xfrm>
            <a:off x="1025236" y="3429000"/>
            <a:ext cx="496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couplings similar to the electroweak coupling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BC9EDBEC-E141-554E-90A3-028E40A432C6}"/>
                  </a:ext>
                </a:extLst>
              </p:cNvPr>
              <p:cNvSpPr txBox="1"/>
              <p:nvPr/>
            </p:nvSpPr>
            <p:spPr>
              <a:xfrm flipH="1">
                <a:off x="6998178" y="3403066"/>
                <a:ext cx="45574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BC9EDBEC-E141-554E-90A3-028E40A43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998178" y="3403066"/>
                <a:ext cx="45574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>
            <a:extLst>
              <a:ext uri="{FF2B5EF4-FFF2-40B4-BE49-F238E27FC236}">
                <a16:creationId xmlns:a16="http://schemas.microsoft.com/office/drawing/2014/main" id="{10579CFE-A6BE-9041-A8AA-C74BD768D9EC}"/>
              </a:ext>
            </a:extLst>
          </p:cNvPr>
          <p:cNvSpPr txBox="1"/>
          <p:nvPr/>
        </p:nvSpPr>
        <p:spPr>
          <a:xfrm>
            <a:off x="7453918" y="3441309"/>
            <a:ext cx="275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E3175"/>
                </a:solidFill>
              </a:rPr>
              <a:t>EW scale emerges naturally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CC91D2B-88B1-F340-BA52-7B61B4F81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841" y="3469297"/>
            <a:ext cx="1258337" cy="25795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1694BAE-EA63-0848-A17F-1DCBF9CBDEFB}"/>
              </a:ext>
            </a:extLst>
          </p:cNvPr>
          <p:cNvSpPr txBox="1"/>
          <p:nvPr/>
        </p:nvSpPr>
        <p:spPr>
          <a:xfrm>
            <a:off x="449490" y="3981533"/>
            <a:ext cx="304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However, this also implies that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55E36D2-FB55-9E44-A1A2-962CA38ECE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39" t="48899" r="59028" b="45773"/>
          <a:stretch/>
        </p:blipFill>
        <p:spPr>
          <a:xfrm>
            <a:off x="1921216" y="4318451"/>
            <a:ext cx="4784221" cy="127200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2BC4E12-0D97-D847-9616-6A02A871C2EC}"/>
              </a:ext>
            </a:extLst>
          </p:cNvPr>
          <p:cNvSpPr txBox="1"/>
          <p:nvPr/>
        </p:nvSpPr>
        <p:spPr>
          <a:xfrm>
            <a:off x="415611" y="5787407"/>
            <a:ext cx="654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Hence, sub-GeV DM </a:t>
            </a:r>
            <a:r>
              <a:rPr lang="en-US" sz="1800" dirty="0">
                <a:effectLst/>
                <a:latin typeface="CMR10"/>
              </a:rPr>
              <a:t>motivates the presence of </a:t>
            </a:r>
            <a:r>
              <a:rPr lang="en-US" sz="1800" dirty="0">
                <a:solidFill>
                  <a:srgbClr val="CE3175"/>
                </a:solidFill>
                <a:effectLst/>
                <a:latin typeface="CMR10"/>
              </a:rPr>
              <a:t>new light mediators </a:t>
            </a:r>
            <a:endParaRPr lang="en-US" dirty="0">
              <a:solidFill>
                <a:srgbClr val="CE3175"/>
              </a:solidFill>
            </a:endParaRPr>
          </a:p>
          <a:p>
            <a:endParaRPr lang="en-U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2DF1B3E-BDDD-6F42-BE5E-A631C3E265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990" b="61250"/>
          <a:stretch/>
        </p:blipFill>
        <p:spPr>
          <a:xfrm>
            <a:off x="7490693" y="4370346"/>
            <a:ext cx="3385144" cy="197650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224D6236-6CB8-7644-BE43-A43AF2F312FA}"/>
              </a:ext>
            </a:extLst>
          </p:cNvPr>
          <p:cNvSpPr/>
          <p:nvPr/>
        </p:nvSpPr>
        <p:spPr>
          <a:xfrm>
            <a:off x="7992899" y="4713479"/>
            <a:ext cx="184264" cy="10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3ACB95A-0D78-124A-8973-CD2C9DDB5A96}"/>
              </a:ext>
            </a:extLst>
          </p:cNvPr>
          <p:cNvSpPr/>
          <p:nvPr/>
        </p:nvSpPr>
        <p:spPr>
          <a:xfrm>
            <a:off x="8021781" y="6034372"/>
            <a:ext cx="83127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  <p:bldP spid="15" grpId="0"/>
      <p:bldP spid="18" grpId="0"/>
      <p:bldP spid="20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C4E7AEA7-B230-C94F-9ABB-5FF36DB6506B}"/>
              </a:ext>
            </a:extLst>
          </p:cNvPr>
          <p:cNvSpPr/>
          <p:nvPr/>
        </p:nvSpPr>
        <p:spPr>
          <a:xfrm>
            <a:off x="3898476" y="2040273"/>
            <a:ext cx="4599934" cy="655194"/>
          </a:xfrm>
          <a:prstGeom prst="roundRect">
            <a:avLst/>
          </a:prstGeom>
          <a:solidFill>
            <a:srgbClr val="FFBD47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0643C3-7FDE-E84A-8092-39F9344FA552}"/>
              </a:ext>
            </a:extLst>
          </p:cNvPr>
          <p:cNvSpPr/>
          <p:nvPr/>
        </p:nvSpPr>
        <p:spPr>
          <a:xfrm>
            <a:off x="2105967" y="4521802"/>
            <a:ext cx="5064637" cy="1352585"/>
          </a:xfrm>
          <a:prstGeom prst="ellipse">
            <a:avLst/>
          </a:prstGeom>
          <a:solidFill>
            <a:srgbClr val="822FAF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D1D025-C2DC-774C-8998-C0C11741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538D3A-39E6-7544-85BE-97F89B4709BE}"/>
              </a:ext>
            </a:extLst>
          </p:cNvPr>
          <p:cNvSpPr txBox="1"/>
          <p:nvPr/>
        </p:nvSpPr>
        <p:spPr>
          <a:xfrm>
            <a:off x="355481" y="854944"/>
            <a:ext cx="418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Where can we search for BSM signals?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4642E29-0810-2743-A9A0-FE3AF52D3928}"/>
              </a:ext>
            </a:extLst>
          </p:cNvPr>
          <p:cNvCxnSpPr>
            <a:cxnSpLocks/>
          </p:cNvCxnSpPr>
          <p:nvPr/>
        </p:nvCxnSpPr>
        <p:spPr>
          <a:xfrm>
            <a:off x="579307" y="1895869"/>
            <a:ext cx="10386242" cy="0"/>
          </a:xfrm>
          <a:prstGeom prst="straightConnector1">
            <a:avLst/>
          </a:prstGeom>
          <a:ln w="28575">
            <a:solidFill>
              <a:srgbClr val="CD3375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838252B-59FB-8241-8899-71023EEC9E4D}"/>
              </a:ext>
            </a:extLst>
          </p:cNvPr>
          <p:cNvCxnSpPr/>
          <p:nvPr/>
        </p:nvCxnSpPr>
        <p:spPr>
          <a:xfrm>
            <a:off x="9981484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3D6D40-E735-0F4B-B688-12C3B8E1AF1F}"/>
              </a:ext>
            </a:extLst>
          </p:cNvPr>
          <p:cNvSpPr txBox="1"/>
          <p:nvPr/>
        </p:nvSpPr>
        <p:spPr>
          <a:xfrm>
            <a:off x="9532098" y="1396322"/>
            <a:ext cx="9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TeV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D369528-CE99-484D-A94A-D9A8B77E1BC8}"/>
              </a:ext>
            </a:extLst>
          </p:cNvPr>
          <p:cNvCxnSpPr/>
          <p:nvPr/>
        </p:nvCxnSpPr>
        <p:spPr>
          <a:xfrm>
            <a:off x="68808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D91A29-BC62-D647-B753-84363AFD26E1}"/>
              </a:ext>
            </a:extLst>
          </p:cNvPr>
          <p:cNvSpPr txBox="1"/>
          <p:nvPr/>
        </p:nvSpPr>
        <p:spPr>
          <a:xfrm>
            <a:off x="64314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GeV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A97D34B-6511-6D48-A811-C098C8C3AA53}"/>
              </a:ext>
            </a:extLst>
          </p:cNvPr>
          <p:cNvCxnSpPr/>
          <p:nvPr/>
        </p:nvCxnSpPr>
        <p:spPr>
          <a:xfrm>
            <a:off x="45987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3D0B31A-10B6-7A42-82CC-195684FC7A5F}"/>
              </a:ext>
            </a:extLst>
          </p:cNvPr>
          <p:cNvSpPr txBox="1"/>
          <p:nvPr/>
        </p:nvSpPr>
        <p:spPr>
          <a:xfrm>
            <a:off x="41493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MeV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9667229-AFC6-6349-A3CE-E6B5F71B2FEA}"/>
              </a:ext>
            </a:extLst>
          </p:cNvPr>
          <p:cNvCxnSpPr/>
          <p:nvPr/>
        </p:nvCxnSpPr>
        <p:spPr>
          <a:xfrm>
            <a:off x="2469152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388CBC-0191-F344-8CBB-E360E1B0593C}"/>
              </a:ext>
            </a:extLst>
          </p:cNvPr>
          <p:cNvSpPr txBox="1"/>
          <p:nvPr/>
        </p:nvSpPr>
        <p:spPr>
          <a:xfrm>
            <a:off x="2019765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keV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7144F9-8A1F-184C-9511-2AD2C106F8AD}"/>
              </a:ext>
            </a:extLst>
          </p:cNvPr>
          <p:cNvSpPr txBox="1"/>
          <p:nvPr/>
        </p:nvSpPr>
        <p:spPr>
          <a:xfrm>
            <a:off x="3075541" y="4782597"/>
            <a:ext cx="345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Feebly Interacting</a:t>
            </a:r>
          </a:p>
          <a:p>
            <a:pPr algn="ctr"/>
            <a:r>
              <a:rPr lang="en-US" sz="2400" dirty="0"/>
              <a:t>Light Particles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CA9FF91A-A828-8C40-ABF2-D711A2024B96}"/>
              </a:ext>
            </a:extLst>
          </p:cNvPr>
          <p:cNvCxnSpPr>
            <a:cxnSpLocks/>
          </p:cNvCxnSpPr>
          <p:nvPr/>
        </p:nvCxnSpPr>
        <p:spPr>
          <a:xfrm flipH="1">
            <a:off x="833848" y="1688564"/>
            <a:ext cx="0" cy="3979748"/>
          </a:xfrm>
          <a:prstGeom prst="straightConnector1">
            <a:avLst/>
          </a:prstGeom>
          <a:ln w="28575">
            <a:solidFill>
              <a:srgbClr val="822FAF"/>
            </a:solidFill>
            <a:round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3C8D1B-7E45-1641-BBB9-ECB35535C008}"/>
              </a:ext>
            </a:extLst>
          </p:cNvPr>
          <p:cNvSpPr txBox="1"/>
          <p:nvPr/>
        </p:nvSpPr>
        <p:spPr>
          <a:xfrm>
            <a:off x="11077406" y="1688564"/>
            <a:ext cx="70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D3375"/>
                </a:solidFill>
                <a:latin typeface="Chalkboard" panose="03050602040202020205" pitchFamily="66" charset="77"/>
              </a:rPr>
              <a:t>Mass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8568A0-58D3-FC4C-85A0-3A33146363EC}"/>
              </a:ext>
            </a:extLst>
          </p:cNvPr>
          <p:cNvSpPr txBox="1"/>
          <p:nvPr/>
        </p:nvSpPr>
        <p:spPr>
          <a:xfrm>
            <a:off x="74227" y="5755122"/>
            <a:ext cx="154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22FAF"/>
                </a:solidFill>
                <a:latin typeface="Chalkboard" panose="03050602040202020205" pitchFamily="66" charset="77"/>
              </a:rPr>
              <a:t>Interaction Strength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8261A16-5C31-EE42-A71B-962E8D85D4F5}"/>
              </a:ext>
            </a:extLst>
          </p:cNvPr>
          <p:cNvCxnSpPr>
            <a:cxnSpLocks/>
          </p:cNvCxnSpPr>
          <p:nvPr/>
        </p:nvCxnSpPr>
        <p:spPr>
          <a:xfrm>
            <a:off x="2461650" y="2141832"/>
            <a:ext cx="0" cy="2362596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670664D-30F8-B54F-AE57-19AB1B9EC100}"/>
              </a:ext>
            </a:extLst>
          </p:cNvPr>
          <p:cNvCxnSpPr>
            <a:cxnSpLocks/>
          </p:cNvCxnSpPr>
          <p:nvPr/>
        </p:nvCxnSpPr>
        <p:spPr>
          <a:xfrm flipH="1">
            <a:off x="1347412" y="2141832"/>
            <a:ext cx="67235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E9CA2D0-6EFB-0948-AEF5-3ABCBB4A800E}"/>
              </a:ext>
            </a:extLst>
          </p:cNvPr>
          <p:cNvSpPr txBox="1"/>
          <p:nvPr/>
        </p:nvSpPr>
        <p:spPr>
          <a:xfrm>
            <a:off x="1088390" y="2207327"/>
            <a:ext cx="128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ultralight DM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8396A8F-26F7-9941-9F3C-152748DDDB7F}"/>
              </a:ext>
            </a:extLst>
          </p:cNvPr>
          <p:cNvSpPr txBox="1"/>
          <p:nvPr/>
        </p:nvSpPr>
        <p:spPr>
          <a:xfrm>
            <a:off x="1189138" y="2463416"/>
            <a:ext cx="105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QCD 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/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485403FF-F8ED-0145-A49C-1917CFDCD1D1}"/>
              </a:ext>
            </a:extLst>
          </p:cNvPr>
          <p:cNvCxnSpPr>
            <a:cxnSpLocks/>
          </p:cNvCxnSpPr>
          <p:nvPr/>
        </p:nvCxnSpPr>
        <p:spPr>
          <a:xfrm>
            <a:off x="10453906" y="2223830"/>
            <a:ext cx="902159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345C40-125A-BF4C-855F-3BD43784F9BE}"/>
              </a:ext>
            </a:extLst>
          </p:cNvPr>
          <p:cNvSpPr txBox="1"/>
          <p:nvPr/>
        </p:nvSpPr>
        <p:spPr>
          <a:xfrm>
            <a:off x="9926469" y="2303314"/>
            <a:ext cx="207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composite DM</a:t>
            </a:r>
          </a:p>
          <a:p>
            <a:pPr algn="ctr"/>
            <a:r>
              <a:rPr lang="en-US" sz="1600" dirty="0"/>
              <a:t>primordial BHs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/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aixaDeTexto 44">
            <a:extLst>
              <a:ext uri="{FF2B5EF4-FFF2-40B4-BE49-F238E27FC236}">
                <a16:creationId xmlns:a16="http://schemas.microsoft.com/office/drawing/2014/main" id="{16A6A638-7879-1141-9B04-BD4CBD0230AC}"/>
              </a:ext>
            </a:extLst>
          </p:cNvPr>
          <p:cNvSpPr txBox="1"/>
          <p:nvPr/>
        </p:nvSpPr>
        <p:spPr>
          <a:xfrm>
            <a:off x="4174498" y="202608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7B1B5C7-C477-704B-BBB6-9D903A58A611}"/>
              </a:ext>
            </a:extLst>
          </p:cNvPr>
          <p:cNvSpPr txBox="1"/>
          <p:nvPr/>
        </p:nvSpPr>
        <p:spPr>
          <a:xfrm>
            <a:off x="4618656" y="201773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u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/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ixaDeTexto 47">
            <a:extLst>
              <a:ext uri="{FF2B5EF4-FFF2-40B4-BE49-F238E27FC236}">
                <a16:creationId xmlns:a16="http://schemas.microsoft.com/office/drawing/2014/main" id="{B89957F6-3EE3-3544-9EC2-BAE0212624CC}"/>
              </a:ext>
            </a:extLst>
          </p:cNvPr>
          <p:cNvSpPr txBox="1"/>
          <p:nvPr/>
        </p:nvSpPr>
        <p:spPr>
          <a:xfrm>
            <a:off x="5582740" y="202608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s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9091D405-9A95-F849-BDD6-CD23470E93D9}"/>
              </a:ext>
            </a:extLst>
          </p:cNvPr>
          <p:cNvCxnSpPr>
            <a:cxnSpLocks/>
          </p:cNvCxnSpPr>
          <p:nvPr/>
        </p:nvCxnSpPr>
        <p:spPr>
          <a:xfrm>
            <a:off x="6880858" y="2141832"/>
            <a:ext cx="0" cy="2640765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0FFD5BB-302B-E545-8F2E-4D078A534CC6}"/>
              </a:ext>
            </a:extLst>
          </p:cNvPr>
          <p:cNvSpPr txBox="1"/>
          <p:nvPr/>
        </p:nvSpPr>
        <p:spPr>
          <a:xfrm>
            <a:off x="6876537" y="20260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5543DCC-1439-1A4B-8E31-9F56B5D48B78}"/>
              </a:ext>
            </a:extLst>
          </p:cNvPr>
          <p:cNvSpPr txBox="1"/>
          <p:nvPr/>
        </p:nvSpPr>
        <p:spPr>
          <a:xfrm>
            <a:off x="7270612" y="202608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b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2D3B1A6-7019-E040-9BAB-821DCDC7C589}"/>
              </a:ext>
            </a:extLst>
          </p:cNvPr>
          <p:cNvSpPr txBox="1"/>
          <p:nvPr/>
        </p:nvSpPr>
        <p:spPr>
          <a:xfrm>
            <a:off x="8221622" y="2017738"/>
            <a:ext cx="2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/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aixaDeTexto 55">
            <a:extLst>
              <a:ext uri="{FF2B5EF4-FFF2-40B4-BE49-F238E27FC236}">
                <a16:creationId xmlns:a16="http://schemas.microsoft.com/office/drawing/2014/main" id="{A0E04F7B-04F0-484F-BE8E-3581D494C9A7}"/>
              </a:ext>
            </a:extLst>
          </p:cNvPr>
          <p:cNvSpPr txBox="1"/>
          <p:nvPr/>
        </p:nvSpPr>
        <p:spPr>
          <a:xfrm>
            <a:off x="7559891" y="230876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W Z h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166009-F86A-8549-B939-F156CCC2372D}"/>
              </a:ext>
            </a:extLst>
          </p:cNvPr>
          <p:cNvSpPr txBox="1"/>
          <p:nvPr/>
        </p:nvSpPr>
        <p:spPr>
          <a:xfrm>
            <a:off x="2207489" y="2044704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E9300"/>
                </a:solidFill>
              </a:rPr>
              <a:t>Already Discovered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0FBA3D-46EB-804F-ABFA-1CDDD330F252}"/>
              </a:ext>
            </a:extLst>
          </p:cNvPr>
          <p:cNvSpPr/>
          <p:nvPr/>
        </p:nvSpPr>
        <p:spPr>
          <a:xfrm>
            <a:off x="7869240" y="2594910"/>
            <a:ext cx="2198196" cy="1352585"/>
          </a:xfrm>
          <a:prstGeom prst="ellipse">
            <a:avLst/>
          </a:prstGeom>
          <a:solidFill>
            <a:srgbClr val="43AA8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E81E4CA-0DE5-A34B-BC9C-ED0C21AAB2E6}"/>
              </a:ext>
            </a:extLst>
          </p:cNvPr>
          <p:cNvSpPr txBox="1"/>
          <p:nvPr/>
        </p:nvSpPr>
        <p:spPr>
          <a:xfrm>
            <a:off x="7883443" y="2948038"/>
            <a:ext cx="219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Strongly Interacting Heavy Particles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A55971C-D1EA-D84B-9DBE-EA481B8A285E}"/>
              </a:ext>
            </a:extLst>
          </p:cNvPr>
          <p:cNvCxnSpPr/>
          <p:nvPr/>
        </p:nvCxnSpPr>
        <p:spPr>
          <a:xfrm>
            <a:off x="8300799" y="1037228"/>
            <a:ext cx="2475905" cy="0"/>
          </a:xfrm>
          <a:prstGeom prst="straightConnector1">
            <a:avLst/>
          </a:prstGeom>
          <a:ln w="38100">
            <a:solidFill>
              <a:srgbClr val="E3223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15447F5-4448-694F-8F14-0C6334C84E46}"/>
              </a:ext>
            </a:extLst>
          </p:cNvPr>
          <p:cNvSpPr txBox="1"/>
          <p:nvPr/>
        </p:nvSpPr>
        <p:spPr>
          <a:xfrm>
            <a:off x="8472257" y="613627"/>
            <a:ext cx="1999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halkboard" panose="03050602040202020205" pitchFamily="66" charset="77"/>
              </a:rPr>
              <a:t>Energy Frontier</a:t>
            </a:r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1B4A3315-0A5D-4247-9112-CD7DDF16BEC4}"/>
              </a:ext>
            </a:extLst>
          </p:cNvPr>
          <p:cNvCxnSpPr>
            <a:cxnSpLocks/>
          </p:cNvCxnSpPr>
          <p:nvPr/>
        </p:nvCxnSpPr>
        <p:spPr>
          <a:xfrm>
            <a:off x="1717575" y="3429000"/>
            <a:ext cx="13106" cy="2345182"/>
          </a:xfrm>
          <a:prstGeom prst="straightConnector1">
            <a:avLst/>
          </a:prstGeom>
          <a:ln w="38100">
            <a:solidFill>
              <a:srgbClr val="E3223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9D9C460-A41C-5442-A267-40B7759636D7}"/>
              </a:ext>
            </a:extLst>
          </p:cNvPr>
          <p:cNvSpPr txBox="1"/>
          <p:nvPr/>
        </p:nvSpPr>
        <p:spPr>
          <a:xfrm rot="5400000" flipH="1" flipV="1">
            <a:off x="161622" y="4027944"/>
            <a:ext cx="264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 panose="03050602040202020205" pitchFamily="66" charset="77"/>
              </a:rPr>
              <a:t>Intensity Frontier</a:t>
            </a:r>
          </a:p>
        </p:txBody>
      </p: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AF79483C-6C5C-5E4E-BC61-547603120E4B}"/>
              </a:ext>
            </a:extLst>
          </p:cNvPr>
          <p:cNvCxnSpPr>
            <a:cxnSpLocks/>
          </p:cNvCxnSpPr>
          <p:nvPr/>
        </p:nvCxnSpPr>
        <p:spPr>
          <a:xfrm>
            <a:off x="726641" y="2334649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160E025F-B78C-8B4E-9093-8445A587CF2B}"/>
              </a:ext>
            </a:extLst>
          </p:cNvPr>
          <p:cNvCxnSpPr>
            <a:cxnSpLocks/>
          </p:cNvCxnSpPr>
          <p:nvPr/>
        </p:nvCxnSpPr>
        <p:spPr>
          <a:xfrm>
            <a:off x="726641" y="3631987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43E503C1-24CD-964E-A299-9139700A00CD}"/>
              </a:ext>
            </a:extLst>
          </p:cNvPr>
          <p:cNvCxnSpPr>
            <a:cxnSpLocks/>
          </p:cNvCxnSpPr>
          <p:nvPr/>
        </p:nvCxnSpPr>
        <p:spPr>
          <a:xfrm>
            <a:off x="726641" y="4889338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E872AAC-728E-3B45-9C62-802556B2B9B8}"/>
              </a:ext>
            </a:extLst>
          </p:cNvPr>
          <p:cNvSpPr txBox="1"/>
          <p:nvPr/>
        </p:nvSpPr>
        <p:spPr>
          <a:xfrm>
            <a:off x="77434" y="2158821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AF463E76-37BF-7F4D-89B1-CBB1FAB1984D}"/>
              </a:ext>
            </a:extLst>
          </p:cNvPr>
          <p:cNvSpPr txBox="1"/>
          <p:nvPr/>
        </p:nvSpPr>
        <p:spPr>
          <a:xfrm>
            <a:off x="35073" y="3436715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-3</a:t>
            </a:r>
            <a:endParaRPr lang="en-US" sz="1600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6A6CFB99-AFC7-4F43-A861-C5939650659A}"/>
              </a:ext>
            </a:extLst>
          </p:cNvPr>
          <p:cNvSpPr txBox="1"/>
          <p:nvPr/>
        </p:nvSpPr>
        <p:spPr>
          <a:xfrm>
            <a:off x="-16511" y="4705954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-6</a:t>
            </a:r>
            <a:endParaRPr lang="en-US" sz="1600" dirty="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3A1BBD39-F9C3-2042-8DF9-01B9F8B05114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94312816-17F4-E843-8D7D-DBAA17565E77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3" grpId="0" animBg="1"/>
      <p:bldP spid="12" grpId="0"/>
      <p:bldP spid="14" grpId="0"/>
      <p:bldP spid="16" grpId="0"/>
      <p:bldP spid="18" grpId="0"/>
      <p:bldP spid="19" grpId="0"/>
      <p:bldP spid="25" grpId="0"/>
      <p:bldP spid="26" grpId="0"/>
      <p:bldP spid="24" grpId="0"/>
      <p:bldP spid="34" grpId="0"/>
      <p:bldP spid="27" grpId="0"/>
      <p:bldP spid="39" grpId="0"/>
      <p:bldP spid="41" grpId="0"/>
      <p:bldP spid="45" grpId="0"/>
      <p:bldP spid="46" grpId="0"/>
      <p:bldP spid="47" grpId="0"/>
      <p:bldP spid="48" grpId="0"/>
      <p:bldP spid="51" grpId="0"/>
      <p:bldP spid="52" grpId="0"/>
      <p:bldP spid="53" grpId="0"/>
      <p:bldP spid="54" grpId="0"/>
      <p:bldP spid="56" grpId="0"/>
      <p:bldP spid="7" grpId="0"/>
      <p:bldP spid="43" grpId="0" animBg="1"/>
      <p:bldP spid="44" grpId="0"/>
      <p:bldP spid="21" grpId="0"/>
      <p:bldP spid="58" grpId="0"/>
      <p:bldP spid="62" grpId="1"/>
      <p:bldP spid="63" grpId="1"/>
      <p:bldP spid="6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5FD8589-3DB6-FF40-83CA-6B138CDF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40</a:t>
            </a:fld>
            <a:endParaRPr lang="en-US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96F6E5-989F-874D-8DA7-8A1FF4AF5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200" y="324210"/>
            <a:ext cx="3771197" cy="29956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FC10FD5-D920-5140-B3E3-CD58D34E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00" y="3532549"/>
            <a:ext cx="3771197" cy="29956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0795CE-836B-BC44-ADC8-DA54E712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37" y="324211"/>
            <a:ext cx="3771197" cy="29956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625A46-CEB0-9A44-A963-5959AF19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36" y="3532549"/>
            <a:ext cx="3771197" cy="299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93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AFCE17-6E1E-E549-B9B7-26BB9A8B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41</a:t>
            </a:fld>
            <a:endParaRPr lang="en-US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19A246-62E1-F745-89C1-A39BD0FE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0487"/>
            <a:ext cx="5185986" cy="41370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757569-FAFB-5F46-AA3A-F3D67F80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513366"/>
            <a:ext cx="5672138" cy="39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99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4EC3AD4-1C62-7B42-9371-A49559B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42</a:t>
            </a:fld>
            <a:endParaRPr lang="en-US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FE6AA6-F066-9D4D-A4D9-FEEEBBF7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737129"/>
            <a:ext cx="5486400" cy="35671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94E7E6-BB1D-7443-B984-36E11CE6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5416"/>
            <a:ext cx="5486400" cy="37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4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7A1057E-EE77-B240-A817-5CC32DA4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43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15C03C-F832-8C4B-AE94-41D19EC5149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C2FF52D-8C59-F244-A519-8D59DEEFF583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41779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B0F3CCF9-C150-F64C-B324-31C8FE49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17" y="1070140"/>
            <a:ext cx="9383821" cy="47177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10BB880-C12D-F442-A380-A3FD4D882D40}"/>
              </a:ext>
            </a:extLst>
          </p:cNvPr>
          <p:cNvSpPr txBox="1"/>
          <p:nvPr/>
        </p:nvSpPr>
        <p:spPr>
          <a:xfrm>
            <a:off x="6943594" y="5699267"/>
            <a:ext cx="300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7F7F7F"/>
                </a:solidFill>
                <a:effectLst/>
                <a:latin typeface="Times"/>
              </a:rPr>
              <a:t>arXiv:2311.00032v1 [</a:t>
            </a:r>
            <a:r>
              <a:rPr lang="pt-BR" sz="1800" dirty="0" err="1">
                <a:solidFill>
                  <a:srgbClr val="7F7F7F"/>
                </a:solidFill>
                <a:effectLst/>
                <a:latin typeface="Times"/>
              </a:rPr>
              <a:t>hep-ph</a:t>
            </a:r>
            <a:r>
              <a:rPr lang="pt-BR" sz="1800" dirty="0">
                <a:solidFill>
                  <a:srgbClr val="7F7F7F"/>
                </a:solidFill>
                <a:effectLst/>
                <a:latin typeface="Times"/>
              </a:rPr>
              <a:t>] </a:t>
            </a:r>
            <a:endParaRPr lang="pt-BR" dirty="0"/>
          </a:p>
          <a:p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10F8B3-C978-F24F-9982-B1A1CD612979}"/>
              </a:ext>
            </a:extLst>
          </p:cNvPr>
          <p:cNvSpPr txBox="1"/>
          <p:nvPr/>
        </p:nvSpPr>
        <p:spPr>
          <a:xfrm>
            <a:off x="8032279" y="1273819"/>
            <a:ext cx="2188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chemeClr val="accent1"/>
                </a:solidFill>
                <a:effectLst/>
                <a:latin typeface="SFRM1000"/>
              </a:rPr>
              <a:t>virialization</a:t>
            </a:r>
            <a:r>
              <a:rPr lang="pt-BR" sz="1600" dirty="0">
                <a:solidFill>
                  <a:schemeClr val="accent1"/>
                </a:solidFill>
                <a:effectLst/>
                <a:latin typeface="SFRM100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effectLst/>
                <a:latin typeface="SFRM1000"/>
              </a:rPr>
              <a:t>of</a:t>
            </a:r>
            <a:r>
              <a:rPr lang="pt-BR" sz="1600" dirty="0">
                <a:solidFill>
                  <a:schemeClr val="accent1"/>
                </a:solidFill>
                <a:effectLst/>
                <a:latin typeface="SFRM1000"/>
              </a:rPr>
              <a:t> DM in </a:t>
            </a:r>
            <a:r>
              <a:rPr lang="pt-BR" sz="1600" dirty="0" err="1">
                <a:solidFill>
                  <a:schemeClr val="accent1"/>
                </a:solidFill>
                <a:effectLst/>
                <a:latin typeface="SFRM1000"/>
              </a:rPr>
              <a:t>the</a:t>
            </a:r>
            <a:r>
              <a:rPr lang="pt-BR" sz="1600" dirty="0">
                <a:solidFill>
                  <a:schemeClr val="accent1"/>
                </a:solidFill>
                <a:effectLst/>
                <a:latin typeface="SFRM100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effectLst/>
                <a:latin typeface="SFRM1000"/>
              </a:rPr>
              <a:t>Milky</a:t>
            </a:r>
            <a:r>
              <a:rPr lang="pt-BR" sz="1600" dirty="0">
                <a:solidFill>
                  <a:schemeClr val="accent1"/>
                </a:solidFill>
                <a:effectLst/>
                <a:latin typeface="SFRM1000"/>
              </a:rPr>
              <a:t> Way </a:t>
            </a:r>
            <a:endParaRPr lang="pt-BR" sz="1600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44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BDECDC7-0453-F849-A1CE-C8F7F70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44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1CD8ED-1728-B142-8E5C-8AA586391F35}"/>
              </a:ext>
            </a:extLst>
          </p:cNvPr>
          <p:cNvSpPr txBox="1"/>
          <p:nvPr/>
        </p:nvSpPr>
        <p:spPr>
          <a:xfrm>
            <a:off x="386435" y="967968"/>
            <a:ext cx="278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199AD"/>
                </a:solidFill>
              </a:rPr>
              <a:t>Decay rates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</a:t>
            </a:r>
            <a:r>
              <a:rPr lang="en-US" sz="2200" dirty="0">
                <a:solidFill>
                  <a:srgbClr val="7199AD"/>
                </a:solidFill>
              </a:rPr>
              <a:t> Mediator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1461B3-47BC-C64A-9200-F02E02B03886}"/>
              </a:ext>
            </a:extLst>
          </p:cNvPr>
          <p:cNvSpPr txBox="1"/>
          <p:nvPr/>
        </p:nvSpPr>
        <p:spPr>
          <a:xfrm>
            <a:off x="301693" y="214129"/>
            <a:ext cx="6423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Decay Rates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3600" dirty="0">
              <a:solidFill>
                <a:srgbClr val="7030A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94CA539-4349-5543-A9E4-14B993B81F67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6141306" cy="216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02F676E7-5EAE-2848-924A-66EED5116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809988" y="774278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AF035A8-F9E1-5C4C-8E62-DEB06D28B007}"/>
                  </a:ext>
                </a:extLst>
              </p:cNvPr>
              <p:cNvSpPr/>
              <p:nvPr/>
            </p:nvSpPr>
            <p:spPr>
              <a:xfrm>
                <a:off x="6446519" y="1201310"/>
                <a:ext cx="532646" cy="421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3AA8B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AF035A8-F9E1-5C4C-8E62-DEB06D28B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519" y="1201310"/>
                <a:ext cx="532646" cy="421782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587A29-8240-EA45-A0B8-0F6832BA65AE}"/>
              </a:ext>
            </a:extLst>
          </p:cNvPr>
          <p:cNvSpPr txBox="1"/>
          <p:nvPr/>
        </p:nvSpPr>
        <p:spPr>
          <a:xfrm>
            <a:off x="7650994" y="1302674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82B4D68-8D9D-454B-82C6-C016E14E1D61}"/>
                  </a:ext>
                </a:extLst>
              </p:cNvPr>
              <p:cNvSpPr txBox="1"/>
              <p:nvPr/>
            </p:nvSpPr>
            <p:spPr>
              <a:xfrm>
                <a:off x="7508326" y="1008171"/>
                <a:ext cx="501804" cy="355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82B4D68-8D9D-454B-82C6-C016E14E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326" y="1008171"/>
                <a:ext cx="501804" cy="355995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23E10AC1-92EE-F847-90D0-50C01AC49FDD}"/>
                  </a:ext>
                </a:extLst>
              </p:cNvPr>
              <p:cNvSpPr txBox="1"/>
              <p:nvPr/>
            </p:nvSpPr>
            <p:spPr>
              <a:xfrm>
                <a:off x="8395287" y="1936277"/>
                <a:ext cx="3709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23E10AC1-92EE-F847-90D0-50C01AC49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287" y="1936277"/>
                <a:ext cx="370934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468390F8-B62D-3B45-B2C1-DBF472D5A527}"/>
                  </a:ext>
                </a:extLst>
              </p:cNvPr>
              <p:cNvSpPr txBox="1"/>
              <p:nvPr/>
            </p:nvSpPr>
            <p:spPr>
              <a:xfrm>
                <a:off x="8393442" y="669015"/>
                <a:ext cx="370934" cy="376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468390F8-B62D-3B45-B2C1-DBF472D5A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442" y="669015"/>
                <a:ext cx="370934" cy="376065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28">
            <a:extLst>
              <a:ext uri="{FF2B5EF4-FFF2-40B4-BE49-F238E27FC236}">
                <a16:creationId xmlns:a16="http://schemas.microsoft.com/office/drawing/2014/main" id="{984DEE09-6C6B-DC44-8A21-9D89E657A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6455" y="2104962"/>
            <a:ext cx="925238" cy="21454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8C19A3AA-D420-2F4B-83D5-2137AA57DB13}"/>
              </a:ext>
            </a:extLst>
          </p:cNvPr>
          <p:cNvSpPr txBox="1"/>
          <p:nvPr/>
        </p:nvSpPr>
        <p:spPr>
          <a:xfrm>
            <a:off x="969831" y="1501062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Hierarchy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D7E9EBC-B407-9C46-92B1-A4211C6F98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956" y="1535789"/>
            <a:ext cx="1585299" cy="32259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9DF3AE8D-DE04-1E41-B818-A5518F59C346}"/>
              </a:ext>
            </a:extLst>
          </p:cNvPr>
          <p:cNvSpPr txBox="1"/>
          <p:nvPr/>
        </p:nvSpPr>
        <p:spPr>
          <a:xfrm>
            <a:off x="969831" y="200227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</a:t>
            </a:r>
          </a:p>
        </p:txBody>
      </p:sp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F117A5AA-7D07-1543-9921-72A64CFF3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62876" y="1558346"/>
            <a:ext cx="358851" cy="222595"/>
          </a:xfrm>
          <a:prstGeom prst="rect">
            <a:avLst/>
          </a:prstGeom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77CFB6D8-7216-E24C-AD5B-61DF3163330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590204" y="2069497"/>
            <a:ext cx="358851" cy="222595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6263B0E9-3A83-5446-92A6-8F249C694902}"/>
              </a:ext>
            </a:extLst>
          </p:cNvPr>
          <p:cNvSpPr txBox="1"/>
          <p:nvPr/>
        </p:nvSpPr>
        <p:spPr>
          <a:xfrm>
            <a:off x="8194213" y="6160932"/>
            <a:ext cx="14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E3175"/>
                </a:solidFill>
              </a:rPr>
              <a:t>prompt-decay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24D468AC-7254-0E4B-AF37-8CF0A21C6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499139" y="777535"/>
            <a:ext cx="1770766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4F90125-248E-884A-9B64-1A0B634F9396}"/>
                  </a:ext>
                </a:extLst>
              </p:cNvPr>
              <p:cNvSpPr txBox="1"/>
              <p:nvPr/>
            </p:nvSpPr>
            <p:spPr>
              <a:xfrm>
                <a:off x="11077901" y="598336"/>
                <a:ext cx="5001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D84CC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D84CC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F4F90125-248E-884A-9B64-1A0B634F9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7901" y="598336"/>
                <a:ext cx="500137" cy="400110"/>
              </a:xfrm>
              <a:prstGeom prst="rect">
                <a:avLst/>
              </a:prstGeom>
              <a:blipFill>
                <a:blip r:embed="rId1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C0C27F74-6593-814B-ADF5-0DF53B1D7F9F}"/>
                  </a:ext>
                </a:extLst>
              </p:cNvPr>
              <p:cNvSpPr txBox="1"/>
              <p:nvPr/>
            </p:nvSpPr>
            <p:spPr>
              <a:xfrm>
                <a:off x="11083089" y="1885332"/>
                <a:ext cx="5061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C0C27F74-6593-814B-ADF5-0DF53B1D7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089" y="1885332"/>
                <a:ext cx="506100" cy="400110"/>
              </a:xfrm>
              <a:prstGeom prst="rect">
                <a:avLst/>
              </a:prstGeom>
              <a:blipFill>
                <a:blip r:embed="rId1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086B378A-F038-E643-9958-0CE6E51D58C4}"/>
              </a:ext>
            </a:extLst>
          </p:cNvPr>
          <p:cNvSpPr txBox="1"/>
          <p:nvPr/>
        </p:nvSpPr>
        <p:spPr>
          <a:xfrm>
            <a:off x="10333519" y="1312042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1C0162FE-8F9A-5A42-B508-BCA91E1FD325}"/>
                  </a:ext>
                </a:extLst>
              </p:cNvPr>
              <p:cNvSpPr txBox="1"/>
              <p:nvPr/>
            </p:nvSpPr>
            <p:spPr>
              <a:xfrm>
                <a:off x="10229335" y="1062443"/>
                <a:ext cx="5018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1C0162FE-8F9A-5A42-B508-BCA91E1FD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335" y="1062443"/>
                <a:ext cx="501804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61F239DC-A3A3-5448-A80B-6372CD2DF3AC}"/>
                  </a:ext>
                </a:extLst>
              </p:cNvPr>
              <p:cNvSpPr/>
              <p:nvPr/>
            </p:nvSpPr>
            <p:spPr>
              <a:xfrm>
                <a:off x="9155437" y="1194073"/>
                <a:ext cx="532646" cy="421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43AA8B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3AA8B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61F239DC-A3A3-5448-A80B-6372CD2DF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5437" y="1194073"/>
                <a:ext cx="532646" cy="421782"/>
              </a:xfrm>
              <a:prstGeom prst="rect">
                <a:avLst/>
              </a:prstGeom>
              <a:blipFill>
                <a:blip r:embed="rId1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025D71E9-B50F-C54C-AD75-1856D0B2B193}"/>
              </a:ext>
            </a:extLst>
          </p:cNvPr>
          <p:cNvSpPr/>
          <p:nvPr/>
        </p:nvSpPr>
        <p:spPr>
          <a:xfrm>
            <a:off x="1367740" y="2613165"/>
            <a:ext cx="1637244" cy="19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0E07502-717E-6C40-BB81-2B4987FDCF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8406" y="2648558"/>
            <a:ext cx="5060573" cy="348565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F594217-D6CC-CB4C-9816-F60CAB3575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7002" y="2645941"/>
            <a:ext cx="5123490" cy="3481197"/>
          </a:xfrm>
          <a:prstGeom prst="rect">
            <a:avLst/>
          </a:prstGeom>
        </p:spPr>
      </p:pic>
      <p:sp>
        <p:nvSpPr>
          <p:cNvPr id="43" name="Retângulo Arredondado 42">
            <a:extLst>
              <a:ext uri="{FF2B5EF4-FFF2-40B4-BE49-F238E27FC236}">
                <a16:creationId xmlns:a16="http://schemas.microsoft.com/office/drawing/2014/main" id="{B2EF393A-C434-EC4C-974E-0158C8F58DA4}"/>
              </a:ext>
            </a:extLst>
          </p:cNvPr>
          <p:cNvSpPr/>
          <p:nvPr/>
        </p:nvSpPr>
        <p:spPr>
          <a:xfrm>
            <a:off x="1435726" y="3099979"/>
            <a:ext cx="1192073" cy="4358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E3175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EEA62D3C-F283-6B46-AAE3-3F7CB9EC6C11}"/>
              </a:ext>
            </a:extLst>
          </p:cNvPr>
          <p:cNvSpPr/>
          <p:nvPr/>
        </p:nvSpPr>
        <p:spPr>
          <a:xfrm>
            <a:off x="7081740" y="5003120"/>
            <a:ext cx="1192073" cy="435839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E31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30" grpId="0"/>
      <p:bldP spid="33" grpId="0"/>
      <p:bldP spid="36" grpId="0"/>
      <p:bldP spid="31" grpId="0"/>
      <p:bldP spid="37" grpId="0"/>
      <p:bldP spid="38" grpId="0"/>
      <p:bldP spid="39" grpId="0"/>
      <p:bldP spid="40" grpId="0"/>
      <p:bldP spid="41" grpId="0" animBg="1"/>
      <p:bldP spid="43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BDECDC7-0453-F849-A1CE-C8F7F70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45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981CD8ED-1728-B142-8E5C-8AA586391F35}"/>
                  </a:ext>
                </a:extLst>
              </p:cNvPr>
              <p:cNvSpPr txBox="1"/>
              <p:nvPr/>
            </p:nvSpPr>
            <p:spPr>
              <a:xfrm>
                <a:off x="301693" y="863381"/>
                <a:ext cx="35727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199AD"/>
                    </a:solidFill>
                  </a:rPr>
                  <a:t>Decay rates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·</a:t>
                </a:r>
                <a:r>
                  <a:rPr lang="en-US" sz="2200" dirty="0">
                    <a:solidFill>
                      <a:srgbClr val="7199AD"/>
                    </a:solidFill>
                  </a:rPr>
                  <a:t> Dark fermion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7199AD"/>
                  </a:solidFill>
                </a:endParaRP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981CD8ED-1728-B142-8E5C-8AA58639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93" y="863381"/>
                <a:ext cx="3572773" cy="461665"/>
              </a:xfrm>
              <a:prstGeom prst="rect">
                <a:avLst/>
              </a:prstGeom>
              <a:blipFill>
                <a:blip r:embed="rId2"/>
                <a:stretch>
                  <a:fillRect l="-212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m 13">
            <a:extLst>
              <a:ext uri="{FF2B5EF4-FFF2-40B4-BE49-F238E27FC236}">
                <a16:creationId xmlns:a16="http://schemas.microsoft.com/office/drawing/2014/main" id="{C4483396-6042-A042-8A45-2E5586068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66" y="1488822"/>
            <a:ext cx="3769699" cy="9993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02A4D9B-EDD3-C942-993E-0D4432815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87" t="52139" b="11132"/>
          <a:stretch/>
        </p:blipFill>
        <p:spPr>
          <a:xfrm>
            <a:off x="8052410" y="355134"/>
            <a:ext cx="3522556" cy="199602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AD3BAE9-FAB3-894E-AD6B-AD2518C63643}"/>
              </a:ext>
            </a:extLst>
          </p:cNvPr>
          <p:cNvSpPr txBox="1"/>
          <p:nvPr/>
        </p:nvSpPr>
        <p:spPr>
          <a:xfrm>
            <a:off x="301693" y="214129"/>
            <a:ext cx="6423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Decay Rates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3600" dirty="0">
              <a:solidFill>
                <a:srgbClr val="7030A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7653A9F-4702-C745-AA97-1C95C82CA768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6141306" cy="216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12D37AA4-1EE7-BA49-9D26-B85086C18409}"/>
              </a:ext>
            </a:extLst>
          </p:cNvPr>
          <p:cNvSpPr/>
          <p:nvPr/>
        </p:nvSpPr>
        <p:spPr>
          <a:xfrm>
            <a:off x="6779616" y="1666143"/>
            <a:ext cx="328704" cy="322337"/>
          </a:xfrm>
          <a:prstGeom prst="roundRect">
            <a:avLst/>
          </a:prstGeom>
          <a:solidFill>
            <a:srgbClr val="CE317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E3175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E090CD-267E-FC4E-85A5-3EAF68D13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11" y="2660217"/>
            <a:ext cx="5472233" cy="36853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9278CD5-DC2F-6848-B38D-969DDA8D2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365" y="2660217"/>
            <a:ext cx="5472233" cy="36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BDECDC7-0453-F849-A1CE-C8F7F70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46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AD0B32B-6EE4-8849-A808-D3D62037A952}"/>
                  </a:ext>
                </a:extLst>
              </p:cNvPr>
              <p:cNvSpPr txBox="1"/>
              <p:nvPr/>
            </p:nvSpPr>
            <p:spPr>
              <a:xfrm>
                <a:off x="301693" y="863381"/>
                <a:ext cx="35727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199AD"/>
                    </a:solidFill>
                  </a:rPr>
                  <a:t>Decay rates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</a:rPr>
                  <a:t>·</a:t>
                </a:r>
                <a:r>
                  <a:rPr lang="en-US" sz="2200" dirty="0">
                    <a:solidFill>
                      <a:srgbClr val="7199AD"/>
                    </a:solidFill>
                  </a:rPr>
                  <a:t> Dark fermion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199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7199AD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AD0B32B-6EE4-8849-A808-D3D62037A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93" y="863381"/>
                <a:ext cx="3572773" cy="461665"/>
              </a:xfrm>
              <a:prstGeom prst="rect">
                <a:avLst/>
              </a:prstGeom>
              <a:blipFill>
                <a:blip r:embed="rId3"/>
                <a:stretch>
                  <a:fillRect l="-212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359D7981-AD62-3B4D-9BAD-884FF47E24BC}"/>
              </a:ext>
            </a:extLst>
          </p:cNvPr>
          <p:cNvSpPr txBox="1"/>
          <p:nvPr/>
        </p:nvSpPr>
        <p:spPr>
          <a:xfrm>
            <a:off x="301693" y="214129"/>
            <a:ext cx="6423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Decay Rates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3600" dirty="0">
              <a:solidFill>
                <a:srgbClr val="7030A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B3FC016-517F-2644-A06F-2CF042B3B462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6141306" cy="216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F720181D-8152-1A43-9D33-D0D929339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033" y="1049762"/>
            <a:ext cx="7563934" cy="52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CCC991-0D05-C942-BB44-DF05E411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47</a:t>
            </a:fld>
            <a:endParaRPr lang="en-US" sz="1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6B90B2D-35AE-2E44-B19B-7715F05F743D}"/>
              </a:ext>
            </a:extLst>
          </p:cNvPr>
          <p:cNvSpPr txBox="1"/>
          <p:nvPr/>
        </p:nvSpPr>
        <p:spPr>
          <a:xfrm>
            <a:off x="301693" y="214129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Inelastic Dark Matter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9A16CCB-8CB4-D544-9B4A-684DDD8B43A0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481606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A57445-5EA9-DE41-87E3-95DBF22E95D9}"/>
              </a:ext>
            </a:extLst>
          </p:cNvPr>
          <p:cNvSpPr txBox="1"/>
          <p:nvPr/>
        </p:nvSpPr>
        <p:spPr>
          <a:xfrm>
            <a:off x="4593152" y="3329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Bounds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ED67209-D707-A642-A7CD-4AA20BB0DE43}"/>
              </a:ext>
            </a:extLst>
          </p:cNvPr>
          <p:cNvSpPr/>
          <p:nvPr/>
        </p:nvSpPr>
        <p:spPr>
          <a:xfrm>
            <a:off x="1261152" y="1232065"/>
            <a:ext cx="1158663" cy="529828"/>
          </a:xfrm>
          <a:prstGeom prst="roundRect">
            <a:avLst/>
          </a:prstGeom>
          <a:solidFill>
            <a:srgbClr val="D84CC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DC2AAA26-4CBA-5249-8BB5-699FB64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50445" flipH="1" flipV="1">
            <a:off x="466516" y="1261999"/>
            <a:ext cx="621547" cy="3855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7286E57-0809-9B4D-A54D-9A452DF2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31" y="1351846"/>
            <a:ext cx="957918" cy="3263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F2840B-35CA-7841-B105-3995C1E4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16" y="2217016"/>
            <a:ext cx="5605811" cy="37794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D27F22-26DE-1442-BF78-71F85A70B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253" y="2174151"/>
            <a:ext cx="4867757" cy="3779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25E49B2-E05A-7743-97F2-123DA3DA94C8}"/>
                  </a:ext>
                </a:extLst>
              </p:cNvPr>
              <p:cNvSpPr txBox="1"/>
              <p:nvPr/>
            </p:nvSpPr>
            <p:spPr>
              <a:xfrm>
                <a:off x="6052870" y="3737402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25E49B2-E05A-7743-97F2-123DA3DA9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70" y="3737402"/>
                <a:ext cx="4379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61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C4E7AEA7-B230-C94F-9ABB-5FF36DB6506B}"/>
              </a:ext>
            </a:extLst>
          </p:cNvPr>
          <p:cNvSpPr/>
          <p:nvPr/>
        </p:nvSpPr>
        <p:spPr>
          <a:xfrm>
            <a:off x="3898476" y="2040273"/>
            <a:ext cx="4599934" cy="655194"/>
          </a:xfrm>
          <a:prstGeom prst="roundRect">
            <a:avLst/>
          </a:prstGeom>
          <a:solidFill>
            <a:srgbClr val="FFBD47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BC8BAD-A7D5-F847-B4D5-B0FD995CC266}"/>
              </a:ext>
            </a:extLst>
          </p:cNvPr>
          <p:cNvSpPr/>
          <p:nvPr/>
        </p:nvSpPr>
        <p:spPr>
          <a:xfrm>
            <a:off x="7869240" y="2594910"/>
            <a:ext cx="2198196" cy="1352585"/>
          </a:xfrm>
          <a:prstGeom prst="ellipse">
            <a:avLst/>
          </a:prstGeom>
          <a:solidFill>
            <a:srgbClr val="43AA8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0643C3-7FDE-E84A-8092-39F9344FA552}"/>
              </a:ext>
            </a:extLst>
          </p:cNvPr>
          <p:cNvSpPr/>
          <p:nvPr/>
        </p:nvSpPr>
        <p:spPr>
          <a:xfrm>
            <a:off x="2105967" y="4521802"/>
            <a:ext cx="5064637" cy="1352585"/>
          </a:xfrm>
          <a:prstGeom prst="ellipse">
            <a:avLst/>
          </a:prstGeom>
          <a:solidFill>
            <a:srgbClr val="FD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D1D025-C2DC-774C-8998-C0C11741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538D3A-39E6-7544-85BE-97F89B4709BE}"/>
              </a:ext>
            </a:extLst>
          </p:cNvPr>
          <p:cNvSpPr txBox="1"/>
          <p:nvPr/>
        </p:nvSpPr>
        <p:spPr>
          <a:xfrm>
            <a:off x="355481" y="854944"/>
            <a:ext cx="418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Where can we search for BSM signals?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4642E29-0810-2743-A9A0-FE3AF52D3928}"/>
              </a:ext>
            </a:extLst>
          </p:cNvPr>
          <p:cNvCxnSpPr>
            <a:cxnSpLocks/>
          </p:cNvCxnSpPr>
          <p:nvPr/>
        </p:nvCxnSpPr>
        <p:spPr>
          <a:xfrm>
            <a:off x="579307" y="1895869"/>
            <a:ext cx="10386242" cy="0"/>
          </a:xfrm>
          <a:prstGeom prst="straightConnector1">
            <a:avLst/>
          </a:prstGeom>
          <a:ln w="28575">
            <a:solidFill>
              <a:srgbClr val="CD3375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838252B-59FB-8241-8899-71023EEC9E4D}"/>
              </a:ext>
            </a:extLst>
          </p:cNvPr>
          <p:cNvCxnSpPr/>
          <p:nvPr/>
        </p:nvCxnSpPr>
        <p:spPr>
          <a:xfrm>
            <a:off x="9981484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3D6D40-E735-0F4B-B688-12C3B8E1AF1F}"/>
              </a:ext>
            </a:extLst>
          </p:cNvPr>
          <p:cNvSpPr txBox="1"/>
          <p:nvPr/>
        </p:nvSpPr>
        <p:spPr>
          <a:xfrm>
            <a:off x="9532098" y="1396322"/>
            <a:ext cx="9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TeV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D369528-CE99-484D-A94A-D9A8B77E1BC8}"/>
              </a:ext>
            </a:extLst>
          </p:cNvPr>
          <p:cNvCxnSpPr/>
          <p:nvPr/>
        </p:nvCxnSpPr>
        <p:spPr>
          <a:xfrm>
            <a:off x="68808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D91A29-BC62-D647-B753-84363AFD26E1}"/>
              </a:ext>
            </a:extLst>
          </p:cNvPr>
          <p:cNvSpPr txBox="1"/>
          <p:nvPr/>
        </p:nvSpPr>
        <p:spPr>
          <a:xfrm>
            <a:off x="64314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GeV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A97D34B-6511-6D48-A811-C098C8C3AA53}"/>
              </a:ext>
            </a:extLst>
          </p:cNvPr>
          <p:cNvCxnSpPr/>
          <p:nvPr/>
        </p:nvCxnSpPr>
        <p:spPr>
          <a:xfrm>
            <a:off x="45987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3D0B31A-10B6-7A42-82CC-195684FC7A5F}"/>
              </a:ext>
            </a:extLst>
          </p:cNvPr>
          <p:cNvSpPr txBox="1"/>
          <p:nvPr/>
        </p:nvSpPr>
        <p:spPr>
          <a:xfrm>
            <a:off x="41493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MeV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9667229-AFC6-6349-A3CE-E6B5F71B2FEA}"/>
              </a:ext>
            </a:extLst>
          </p:cNvPr>
          <p:cNvCxnSpPr/>
          <p:nvPr/>
        </p:nvCxnSpPr>
        <p:spPr>
          <a:xfrm>
            <a:off x="2469152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388CBC-0191-F344-8CBB-E360E1B0593C}"/>
              </a:ext>
            </a:extLst>
          </p:cNvPr>
          <p:cNvSpPr txBox="1"/>
          <p:nvPr/>
        </p:nvSpPr>
        <p:spPr>
          <a:xfrm>
            <a:off x="2019765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keV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7144F9-8A1F-184C-9511-2AD2C106F8AD}"/>
              </a:ext>
            </a:extLst>
          </p:cNvPr>
          <p:cNvSpPr txBox="1"/>
          <p:nvPr/>
        </p:nvSpPr>
        <p:spPr>
          <a:xfrm>
            <a:off x="3075541" y="4782597"/>
            <a:ext cx="345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Feebly Interacting</a:t>
            </a:r>
          </a:p>
          <a:p>
            <a:pPr algn="ctr"/>
            <a:r>
              <a:rPr lang="en-US" sz="2400" dirty="0"/>
              <a:t>Light Particles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CA9FF91A-A828-8C40-ABF2-D711A2024B96}"/>
              </a:ext>
            </a:extLst>
          </p:cNvPr>
          <p:cNvCxnSpPr>
            <a:cxnSpLocks/>
          </p:cNvCxnSpPr>
          <p:nvPr/>
        </p:nvCxnSpPr>
        <p:spPr>
          <a:xfrm flipH="1">
            <a:off x="833848" y="1688564"/>
            <a:ext cx="0" cy="3979748"/>
          </a:xfrm>
          <a:prstGeom prst="straightConnector1">
            <a:avLst/>
          </a:prstGeom>
          <a:ln w="28575">
            <a:solidFill>
              <a:srgbClr val="822FAF"/>
            </a:solidFill>
            <a:round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3C8D1B-7E45-1641-BBB9-ECB35535C008}"/>
              </a:ext>
            </a:extLst>
          </p:cNvPr>
          <p:cNvSpPr txBox="1"/>
          <p:nvPr/>
        </p:nvSpPr>
        <p:spPr>
          <a:xfrm>
            <a:off x="11077406" y="1688564"/>
            <a:ext cx="70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D3375"/>
                </a:solidFill>
                <a:latin typeface="Chalkboard" panose="03050602040202020205" pitchFamily="66" charset="77"/>
              </a:rPr>
              <a:t>Mass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8568A0-58D3-FC4C-85A0-3A33146363EC}"/>
              </a:ext>
            </a:extLst>
          </p:cNvPr>
          <p:cNvSpPr txBox="1"/>
          <p:nvPr/>
        </p:nvSpPr>
        <p:spPr>
          <a:xfrm>
            <a:off x="74227" y="5755122"/>
            <a:ext cx="154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22FAF"/>
                </a:solidFill>
                <a:latin typeface="Chalkboard" panose="03050602040202020205" pitchFamily="66" charset="77"/>
              </a:rPr>
              <a:t>Interaction Strength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8261A16-5C31-EE42-A71B-962E8D85D4F5}"/>
              </a:ext>
            </a:extLst>
          </p:cNvPr>
          <p:cNvCxnSpPr>
            <a:cxnSpLocks/>
          </p:cNvCxnSpPr>
          <p:nvPr/>
        </p:nvCxnSpPr>
        <p:spPr>
          <a:xfrm>
            <a:off x="2461650" y="2141832"/>
            <a:ext cx="0" cy="2362596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43F8AD44-6CCE-8742-A295-99D7FC15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009" y="3958845"/>
            <a:ext cx="1422400" cy="1422400"/>
          </a:xfrm>
          <a:prstGeom prst="rect">
            <a:avLst/>
          </a:prstGeom>
        </p:spPr>
      </p:pic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670664D-30F8-B54F-AE57-19AB1B9EC100}"/>
              </a:ext>
            </a:extLst>
          </p:cNvPr>
          <p:cNvCxnSpPr>
            <a:cxnSpLocks/>
          </p:cNvCxnSpPr>
          <p:nvPr/>
        </p:nvCxnSpPr>
        <p:spPr>
          <a:xfrm flipH="1">
            <a:off x="1347412" y="2141832"/>
            <a:ext cx="67235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E9CA2D0-6EFB-0948-AEF5-3ABCBB4A800E}"/>
              </a:ext>
            </a:extLst>
          </p:cNvPr>
          <p:cNvSpPr txBox="1"/>
          <p:nvPr/>
        </p:nvSpPr>
        <p:spPr>
          <a:xfrm>
            <a:off x="1088390" y="2207327"/>
            <a:ext cx="128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ultralight DM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8396A8F-26F7-9941-9F3C-152748DDDB7F}"/>
              </a:ext>
            </a:extLst>
          </p:cNvPr>
          <p:cNvSpPr txBox="1"/>
          <p:nvPr/>
        </p:nvSpPr>
        <p:spPr>
          <a:xfrm>
            <a:off x="1189138" y="2463416"/>
            <a:ext cx="105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QCD 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/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485403FF-F8ED-0145-A49C-1917CFDCD1D1}"/>
              </a:ext>
            </a:extLst>
          </p:cNvPr>
          <p:cNvCxnSpPr>
            <a:cxnSpLocks/>
          </p:cNvCxnSpPr>
          <p:nvPr/>
        </p:nvCxnSpPr>
        <p:spPr>
          <a:xfrm>
            <a:off x="10453906" y="2223830"/>
            <a:ext cx="902159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345C40-125A-BF4C-855F-3BD43784F9BE}"/>
              </a:ext>
            </a:extLst>
          </p:cNvPr>
          <p:cNvSpPr txBox="1"/>
          <p:nvPr/>
        </p:nvSpPr>
        <p:spPr>
          <a:xfrm>
            <a:off x="9926469" y="2303314"/>
            <a:ext cx="207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composite DM</a:t>
            </a:r>
          </a:p>
          <a:p>
            <a:pPr algn="ctr"/>
            <a:r>
              <a:rPr lang="en-US" sz="1600" dirty="0"/>
              <a:t>primordial BHs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/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aixaDeTexto 30">
            <a:extLst>
              <a:ext uri="{FF2B5EF4-FFF2-40B4-BE49-F238E27FC236}">
                <a16:creationId xmlns:a16="http://schemas.microsoft.com/office/drawing/2014/main" id="{1730E1E5-C59B-A64B-9A6F-BEE0F89A8881}"/>
              </a:ext>
            </a:extLst>
          </p:cNvPr>
          <p:cNvSpPr txBox="1"/>
          <p:nvPr/>
        </p:nvSpPr>
        <p:spPr>
          <a:xfrm>
            <a:off x="7883443" y="2948038"/>
            <a:ext cx="219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Strongly Interacting Heavy Particles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6A6A638-7879-1141-9B04-BD4CBD0230AC}"/>
              </a:ext>
            </a:extLst>
          </p:cNvPr>
          <p:cNvSpPr txBox="1"/>
          <p:nvPr/>
        </p:nvSpPr>
        <p:spPr>
          <a:xfrm>
            <a:off x="4174498" y="202608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7B1B5C7-C477-704B-BBB6-9D903A58A611}"/>
              </a:ext>
            </a:extLst>
          </p:cNvPr>
          <p:cNvSpPr txBox="1"/>
          <p:nvPr/>
        </p:nvSpPr>
        <p:spPr>
          <a:xfrm>
            <a:off x="4618656" y="201773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u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/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ixaDeTexto 47">
            <a:extLst>
              <a:ext uri="{FF2B5EF4-FFF2-40B4-BE49-F238E27FC236}">
                <a16:creationId xmlns:a16="http://schemas.microsoft.com/office/drawing/2014/main" id="{B89957F6-3EE3-3544-9EC2-BAE0212624CC}"/>
              </a:ext>
            </a:extLst>
          </p:cNvPr>
          <p:cNvSpPr txBox="1"/>
          <p:nvPr/>
        </p:nvSpPr>
        <p:spPr>
          <a:xfrm>
            <a:off x="5582740" y="202608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s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9091D405-9A95-F849-BDD6-CD23470E93D9}"/>
              </a:ext>
            </a:extLst>
          </p:cNvPr>
          <p:cNvCxnSpPr>
            <a:cxnSpLocks/>
          </p:cNvCxnSpPr>
          <p:nvPr/>
        </p:nvCxnSpPr>
        <p:spPr>
          <a:xfrm>
            <a:off x="6880858" y="2141832"/>
            <a:ext cx="0" cy="2640765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0FFD5BB-302B-E545-8F2E-4D078A534CC6}"/>
              </a:ext>
            </a:extLst>
          </p:cNvPr>
          <p:cNvSpPr txBox="1"/>
          <p:nvPr/>
        </p:nvSpPr>
        <p:spPr>
          <a:xfrm>
            <a:off x="6876537" y="20260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5543DCC-1439-1A4B-8E31-9F56B5D48B78}"/>
              </a:ext>
            </a:extLst>
          </p:cNvPr>
          <p:cNvSpPr txBox="1"/>
          <p:nvPr/>
        </p:nvSpPr>
        <p:spPr>
          <a:xfrm>
            <a:off x="7270612" y="202608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b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2D3B1A6-7019-E040-9BAB-821DCDC7C589}"/>
              </a:ext>
            </a:extLst>
          </p:cNvPr>
          <p:cNvSpPr txBox="1"/>
          <p:nvPr/>
        </p:nvSpPr>
        <p:spPr>
          <a:xfrm>
            <a:off x="8221622" y="2017738"/>
            <a:ext cx="2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/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aixaDeTexto 55">
            <a:extLst>
              <a:ext uri="{FF2B5EF4-FFF2-40B4-BE49-F238E27FC236}">
                <a16:creationId xmlns:a16="http://schemas.microsoft.com/office/drawing/2014/main" id="{A0E04F7B-04F0-484F-BE8E-3581D494C9A7}"/>
              </a:ext>
            </a:extLst>
          </p:cNvPr>
          <p:cNvSpPr txBox="1"/>
          <p:nvPr/>
        </p:nvSpPr>
        <p:spPr>
          <a:xfrm>
            <a:off x="7559891" y="230876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W Z h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4C14583-040F-2A40-B7D0-11E199DD2050}"/>
              </a:ext>
            </a:extLst>
          </p:cNvPr>
          <p:cNvSpPr txBox="1"/>
          <p:nvPr/>
        </p:nvSpPr>
        <p:spPr>
          <a:xfrm>
            <a:off x="2207489" y="2044704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E9300"/>
                </a:solidFill>
              </a:rPr>
              <a:t>Already Discovered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252EF95-149D-C341-A90B-4990AAF3155B}"/>
              </a:ext>
            </a:extLst>
          </p:cNvPr>
          <p:cNvSpPr/>
          <p:nvPr/>
        </p:nvSpPr>
        <p:spPr>
          <a:xfrm>
            <a:off x="2080640" y="4539176"/>
            <a:ext cx="5064637" cy="1352585"/>
          </a:xfrm>
          <a:prstGeom prst="ellipse">
            <a:avLst/>
          </a:prstGeom>
          <a:solidFill>
            <a:srgbClr val="822FAF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58F6BA79-0784-A942-9020-4923DBE494E2}"/>
              </a:ext>
            </a:extLst>
          </p:cNvPr>
          <p:cNvCxnSpPr>
            <a:cxnSpLocks/>
          </p:cNvCxnSpPr>
          <p:nvPr/>
        </p:nvCxnSpPr>
        <p:spPr>
          <a:xfrm>
            <a:off x="726641" y="2334649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B17631D9-53E1-BE48-8F2A-982D9390F1D5}"/>
              </a:ext>
            </a:extLst>
          </p:cNvPr>
          <p:cNvCxnSpPr>
            <a:cxnSpLocks/>
          </p:cNvCxnSpPr>
          <p:nvPr/>
        </p:nvCxnSpPr>
        <p:spPr>
          <a:xfrm>
            <a:off x="726641" y="3631987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70A95493-D911-C242-9DF5-7DCE609EE727}"/>
              </a:ext>
            </a:extLst>
          </p:cNvPr>
          <p:cNvCxnSpPr>
            <a:cxnSpLocks/>
          </p:cNvCxnSpPr>
          <p:nvPr/>
        </p:nvCxnSpPr>
        <p:spPr>
          <a:xfrm>
            <a:off x="726641" y="4889338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849D2EC-2E08-9F4A-A763-818B139EA2A7}"/>
              </a:ext>
            </a:extLst>
          </p:cNvPr>
          <p:cNvSpPr txBox="1"/>
          <p:nvPr/>
        </p:nvSpPr>
        <p:spPr>
          <a:xfrm>
            <a:off x="77434" y="2158821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7978AC17-D49C-5D4D-ABE9-1F58F5F970A9}"/>
              </a:ext>
            </a:extLst>
          </p:cNvPr>
          <p:cNvSpPr txBox="1"/>
          <p:nvPr/>
        </p:nvSpPr>
        <p:spPr>
          <a:xfrm>
            <a:off x="35073" y="3436715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-3</a:t>
            </a:r>
            <a:endParaRPr lang="en-US" sz="1600" dirty="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44152D9-8D8A-B44F-A7EF-96D1B3A0647F}"/>
              </a:ext>
            </a:extLst>
          </p:cNvPr>
          <p:cNvSpPr txBox="1"/>
          <p:nvPr/>
        </p:nvSpPr>
        <p:spPr>
          <a:xfrm>
            <a:off x="-16511" y="4705954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-6</a:t>
            </a:r>
            <a:endParaRPr lang="en-US" sz="1600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3A508F3-94D0-8C4C-8DF3-40C923598E7F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96415EC1-3892-614C-8BF9-DEE84C3490DF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2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C4E7AEA7-B230-C94F-9ABB-5FF36DB6506B}"/>
              </a:ext>
            </a:extLst>
          </p:cNvPr>
          <p:cNvSpPr/>
          <p:nvPr/>
        </p:nvSpPr>
        <p:spPr>
          <a:xfrm>
            <a:off x="3898476" y="2040273"/>
            <a:ext cx="4599934" cy="655194"/>
          </a:xfrm>
          <a:prstGeom prst="roundRect">
            <a:avLst/>
          </a:prstGeom>
          <a:solidFill>
            <a:srgbClr val="FFBD47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BC8BAD-A7D5-F847-B4D5-B0FD995CC266}"/>
              </a:ext>
            </a:extLst>
          </p:cNvPr>
          <p:cNvSpPr/>
          <p:nvPr/>
        </p:nvSpPr>
        <p:spPr>
          <a:xfrm>
            <a:off x="7869240" y="2594910"/>
            <a:ext cx="2198196" cy="1352585"/>
          </a:xfrm>
          <a:prstGeom prst="ellipse">
            <a:avLst/>
          </a:prstGeom>
          <a:solidFill>
            <a:srgbClr val="43AA8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0643C3-7FDE-E84A-8092-39F9344FA552}"/>
              </a:ext>
            </a:extLst>
          </p:cNvPr>
          <p:cNvSpPr/>
          <p:nvPr/>
        </p:nvSpPr>
        <p:spPr>
          <a:xfrm>
            <a:off x="2105967" y="4521802"/>
            <a:ext cx="5064637" cy="1352585"/>
          </a:xfrm>
          <a:prstGeom prst="ellipse">
            <a:avLst/>
          </a:prstGeom>
          <a:solidFill>
            <a:srgbClr val="FD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D1D025-C2DC-774C-8998-C0C11741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538D3A-39E6-7544-85BE-97F89B4709BE}"/>
              </a:ext>
            </a:extLst>
          </p:cNvPr>
          <p:cNvSpPr txBox="1"/>
          <p:nvPr/>
        </p:nvSpPr>
        <p:spPr>
          <a:xfrm>
            <a:off x="355481" y="854944"/>
            <a:ext cx="418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Where can we search for BSM signals?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4642E29-0810-2743-A9A0-FE3AF52D3928}"/>
              </a:ext>
            </a:extLst>
          </p:cNvPr>
          <p:cNvCxnSpPr>
            <a:cxnSpLocks/>
          </p:cNvCxnSpPr>
          <p:nvPr/>
        </p:nvCxnSpPr>
        <p:spPr>
          <a:xfrm>
            <a:off x="579307" y="1895869"/>
            <a:ext cx="10386242" cy="0"/>
          </a:xfrm>
          <a:prstGeom prst="straightConnector1">
            <a:avLst/>
          </a:prstGeom>
          <a:ln w="28575">
            <a:solidFill>
              <a:srgbClr val="CD3375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838252B-59FB-8241-8899-71023EEC9E4D}"/>
              </a:ext>
            </a:extLst>
          </p:cNvPr>
          <p:cNvCxnSpPr/>
          <p:nvPr/>
        </p:nvCxnSpPr>
        <p:spPr>
          <a:xfrm>
            <a:off x="9981484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3D6D40-E735-0F4B-B688-12C3B8E1AF1F}"/>
              </a:ext>
            </a:extLst>
          </p:cNvPr>
          <p:cNvSpPr txBox="1"/>
          <p:nvPr/>
        </p:nvSpPr>
        <p:spPr>
          <a:xfrm>
            <a:off x="9532098" y="1396322"/>
            <a:ext cx="9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TeV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D369528-CE99-484D-A94A-D9A8B77E1BC8}"/>
              </a:ext>
            </a:extLst>
          </p:cNvPr>
          <p:cNvCxnSpPr/>
          <p:nvPr/>
        </p:nvCxnSpPr>
        <p:spPr>
          <a:xfrm>
            <a:off x="68808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D91A29-BC62-D647-B753-84363AFD26E1}"/>
              </a:ext>
            </a:extLst>
          </p:cNvPr>
          <p:cNvSpPr txBox="1"/>
          <p:nvPr/>
        </p:nvSpPr>
        <p:spPr>
          <a:xfrm>
            <a:off x="64314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GeV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A97D34B-6511-6D48-A811-C098C8C3AA53}"/>
              </a:ext>
            </a:extLst>
          </p:cNvPr>
          <p:cNvCxnSpPr/>
          <p:nvPr/>
        </p:nvCxnSpPr>
        <p:spPr>
          <a:xfrm>
            <a:off x="4598758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3D0B31A-10B6-7A42-82CC-195684FC7A5F}"/>
              </a:ext>
            </a:extLst>
          </p:cNvPr>
          <p:cNvSpPr txBox="1"/>
          <p:nvPr/>
        </p:nvSpPr>
        <p:spPr>
          <a:xfrm>
            <a:off x="4149371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MeV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9667229-AFC6-6349-A3CE-E6B5F71B2FEA}"/>
              </a:ext>
            </a:extLst>
          </p:cNvPr>
          <p:cNvCxnSpPr/>
          <p:nvPr/>
        </p:nvCxnSpPr>
        <p:spPr>
          <a:xfrm>
            <a:off x="2469152" y="1809059"/>
            <a:ext cx="0" cy="173620"/>
          </a:xfrm>
          <a:prstGeom prst="line">
            <a:avLst/>
          </a:prstGeom>
          <a:ln w="28575">
            <a:solidFill>
              <a:srgbClr val="CD33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6388CBC-0191-F344-8CBB-E360E1B0593C}"/>
              </a:ext>
            </a:extLst>
          </p:cNvPr>
          <p:cNvSpPr txBox="1"/>
          <p:nvPr/>
        </p:nvSpPr>
        <p:spPr>
          <a:xfrm>
            <a:off x="2019765" y="1396322"/>
            <a:ext cx="9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keV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7144F9-8A1F-184C-9511-2AD2C106F8AD}"/>
              </a:ext>
            </a:extLst>
          </p:cNvPr>
          <p:cNvSpPr txBox="1"/>
          <p:nvPr/>
        </p:nvSpPr>
        <p:spPr>
          <a:xfrm>
            <a:off x="3075541" y="4782597"/>
            <a:ext cx="345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Feebly Interacting</a:t>
            </a:r>
          </a:p>
          <a:p>
            <a:pPr algn="ctr"/>
            <a:r>
              <a:rPr lang="en-US" sz="2400" dirty="0"/>
              <a:t>Light Particles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CA9FF91A-A828-8C40-ABF2-D711A2024B96}"/>
              </a:ext>
            </a:extLst>
          </p:cNvPr>
          <p:cNvCxnSpPr>
            <a:cxnSpLocks/>
          </p:cNvCxnSpPr>
          <p:nvPr/>
        </p:nvCxnSpPr>
        <p:spPr>
          <a:xfrm flipH="1">
            <a:off x="833848" y="1688564"/>
            <a:ext cx="0" cy="3979748"/>
          </a:xfrm>
          <a:prstGeom prst="straightConnector1">
            <a:avLst/>
          </a:prstGeom>
          <a:ln w="28575">
            <a:solidFill>
              <a:srgbClr val="822FAF"/>
            </a:solidFill>
            <a:round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3C8D1B-7E45-1641-BBB9-ECB35535C008}"/>
              </a:ext>
            </a:extLst>
          </p:cNvPr>
          <p:cNvSpPr txBox="1"/>
          <p:nvPr/>
        </p:nvSpPr>
        <p:spPr>
          <a:xfrm>
            <a:off x="11077406" y="1688564"/>
            <a:ext cx="70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D3375"/>
                </a:solidFill>
                <a:latin typeface="Chalkboard" panose="03050602040202020205" pitchFamily="66" charset="77"/>
              </a:rPr>
              <a:t>Mass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8568A0-58D3-FC4C-85A0-3A33146363EC}"/>
              </a:ext>
            </a:extLst>
          </p:cNvPr>
          <p:cNvSpPr txBox="1"/>
          <p:nvPr/>
        </p:nvSpPr>
        <p:spPr>
          <a:xfrm>
            <a:off x="74227" y="5755122"/>
            <a:ext cx="154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22FAF"/>
                </a:solidFill>
                <a:latin typeface="Chalkboard" panose="03050602040202020205" pitchFamily="66" charset="77"/>
              </a:rPr>
              <a:t>Interaction Strength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8261A16-5C31-EE42-A71B-962E8D85D4F5}"/>
              </a:ext>
            </a:extLst>
          </p:cNvPr>
          <p:cNvCxnSpPr>
            <a:cxnSpLocks/>
          </p:cNvCxnSpPr>
          <p:nvPr/>
        </p:nvCxnSpPr>
        <p:spPr>
          <a:xfrm>
            <a:off x="2461650" y="2141832"/>
            <a:ext cx="0" cy="2362596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43F8AD44-6CCE-8742-A295-99D7FC15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4009" y="3958845"/>
            <a:ext cx="1422400" cy="1422400"/>
          </a:xfrm>
          <a:prstGeom prst="rect">
            <a:avLst/>
          </a:prstGeom>
        </p:spPr>
      </p:pic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670664D-30F8-B54F-AE57-19AB1B9EC100}"/>
              </a:ext>
            </a:extLst>
          </p:cNvPr>
          <p:cNvCxnSpPr>
            <a:cxnSpLocks/>
          </p:cNvCxnSpPr>
          <p:nvPr/>
        </p:nvCxnSpPr>
        <p:spPr>
          <a:xfrm flipH="1">
            <a:off x="1347412" y="2141832"/>
            <a:ext cx="67235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E9CA2D0-6EFB-0948-AEF5-3ABCBB4A800E}"/>
              </a:ext>
            </a:extLst>
          </p:cNvPr>
          <p:cNvSpPr txBox="1"/>
          <p:nvPr/>
        </p:nvSpPr>
        <p:spPr>
          <a:xfrm>
            <a:off x="1088390" y="2207327"/>
            <a:ext cx="128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ultralight DM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8396A8F-26F7-9941-9F3C-152748DDDB7F}"/>
              </a:ext>
            </a:extLst>
          </p:cNvPr>
          <p:cNvSpPr txBox="1"/>
          <p:nvPr/>
        </p:nvSpPr>
        <p:spPr>
          <a:xfrm>
            <a:off x="1189138" y="2463416"/>
            <a:ext cx="105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QCD 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/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D36BEACD-1E03-1943-B0B0-41DC6B158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74" y="2713963"/>
                <a:ext cx="4347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485403FF-F8ED-0145-A49C-1917CFDCD1D1}"/>
              </a:ext>
            </a:extLst>
          </p:cNvPr>
          <p:cNvCxnSpPr>
            <a:cxnSpLocks/>
          </p:cNvCxnSpPr>
          <p:nvPr/>
        </p:nvCxnSpPr>
        <p:spPr>
          <a:xfrm>
            <a:off x="10453906" y="2223830"/>
            <a:ext cx="902159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345C40-125A-BF4C-855F-3BD43784F9BE}"/>
              </a:ext>
            </a:extLst>
          </p:cNvPr>
          <p:cNvSpPr txBox="1"/>
          <p:nvPr/>
        </p:nvSpPr>
        <p:spPr>
          <a:xfrm>
            <a:off x="9926469" y="2303314"/>
            <a:ext cx="207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composite DM</a:t>
            </a:r>
          </a:p>
          <a:p>
            <a:pPr algn="ctr"/>
            <a:r>
              <a:rPr lang="en-US" sz="1600" dirty="0"/>
              <a:t>primordial BHs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/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2A928CED-3C1B-2E43-B5B6-452474936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91" y="2817216"/>
                <a:ext cx="43473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aixaDeTexto 30">
            <a:extLst>
              <a:ext uri="{FF2B5EF4-FFF2-40B4-BE49-F238E27FC236}">
                <a16:creationId xmlns:a16="http://schemas.microsoft.com/office/drawing/2014/main" id="{1730E1E5-C59B-A64B-9A6F-BEE0F89A8881}"/>
              </a:ext>
            </a:extLst>
          </p:cNvPr>
          <p:cNvSpPr txBox="1"/>
          <p:nvPr/>
        </p:nvSpPr>
        <p:spPr>
          <a:xfrm>
            <a:off x="7883443" y="2948038"/>
            <a:ext cx="219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Strongly Interacting Heavy Particles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6A6A638-7879-1141-9B04-BD4CBD0230AC}"/>
              </a:ext>
            </a:extLst>
          </p:cNvPr>
          <p:cNvSpPr txBox="1"/>
          <p:nvPr/>
        </p:nvSpPr>
        <p:spPr>
          <a:xfrm>
            <a:off x="4174498" y="202608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7B1B5C7-C477-704B-BBB6-9D903A58A611}"/>
              </a:ext>
            </a:extLst>
          </p:cNvPr>
          <p:cNvSpPr txBox="1"/>
          <p:nvPr/>
        </p:nvSpPr>
        <p:spPr>
          <a:xfrm>
            <a:off x="4618656" y="201773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u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/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12F7FD9A-4683-9347-B676-4114F0CD2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28" y="2308762"/>
                <a:ext cx="38504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ixaDeTexto 47">
            <a:extLst>
              <a:ext uri="{FF2B5EF4-FFF2-40B4-BE49-F238E27FC236}">
                <a16:creationId xmlns:a16="http://schemas.microsoft.com/office/drawing/2014/main" id="{B89957F6-3EE3-3544-9EC2-BAE0212624CC}"/>
              </a:ext>
            </a:extLst>
          </p:cNvPr>
          <p:cNvSpPr txBox="1"/>
          <p:nvPr/>
        </p:nvSpPr>
        <p:spPr>
          <a:xfrm>
            <a:off x="5582740" y="202608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s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9091D405-9A95-F849-BDD6-CD23470E93D9}"/>
              </a:ext>
            </a:extLst>
          </p:cNvPr>
          <p:cNvCxnSpPr>
            <a:cxnSpLocks/>
          </p:cNvCxnSpPr>
          <p:nvPr/>
        </p:nvCxnSpPr>
        <p:spPr>
          <a:xfrm>
            <a:off x="6880858" y="2141832"/>
            <a:ext cx="0" cy="2640765"/>
          </a:xfrm>
          <a:prstGeom prst="line">
            <a:avLst/>
          </a:prstGeom>
          <a:ln w="19050">
            <a:solidFill>
              <a:srgbClr val="7F7F7F">
                <a:alpha val="42745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0FFD5BB-302B-E545-8F2E-4D078A534CC6}"/>
              </a:ext>
            </a:extLst>
          </p:cNvPr>
          <p:cNvSpPr txBox="1"/>
          <p:nvPr/>
        </p:nvSpPr>
        <p:spPr>
          <a:xfrm>
            <a:off x="6876537" y="20260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5543DCC-1439-1A4B-8E31-9F56B5D48B78}"/>
              </a:ext>
            </a:extLst>
          </p:cNvPr>
          <p:cNvSpPr txBox="1"/>
          <p:nvPr/>
        </p:nvSpPr>
        <p:spPr>
          <a:xfrm>
            <a:off x="7270612" y="202608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b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2D3B1A6-7019-E040-9BAB-821DCDC7C589}"/>
              </a:ext>
            </a:extLst>
          </p:cNvPr>
          <p:cNvSpPr txBox="1"/>
          <p:nvPr/>
        </p:nvSpPr>
        <p:spPr>
          <a:xfrm>
            <a:off x="8221622" y="2017738"/>
            <a:ext cx="2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/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b="1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7E4E650-F970-154D-866E-5424D8A68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569" y="2308762"/>
                <a:ext cx="3513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aixaDeTexto 55">
            <a:extLst>
              <a:ext uri="{FF2B5EF4-FFF2-40B4-BE49-F238E27FC236}">
                <a16:creationId xmlns:a16="http://schemas.microsoft.com/office/drawing/2014/main" id="{A0E04F7B-04F0-484F-BE8E-3581D494C9A7}"/>
              </a:ext>
            </a:extLst>
          </p:cNvPr>
          <p:cNvSpPr txBox="1"/>
          <p:nvPr/>
        </p:nvSpPr>
        <p:spPr>
          <a:xfrm>
            <a:off x="7559891" y="230876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W Z h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4C14583-040F-2A40-B7D0-11E199DD2050}"/>
              </a:ext>
            </a:extLst>
          </p:cNvPr>
          <p:cNvSpPr txBox="1"/>
          <p:nvPr/>
        </p:nvSpPr>
        <p:spPr>
          <a:xfrm>
            <a:off x="2207489" y="2044704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E9300"/>
                </a:solidFill>
              </a:rPr>
              <a:t>Already Discovered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4876B67-D483-9B43-B70D-778A5A348EC2}"/>
              </a:ext>
            </a:extLst>
          </p:cNvPr>
          <p:cNvSpPr/>
          <p:nvPr/>
        </p:nvSpPr>
        <p:spPr>
          <a:xfrm>
            <a:off x="7585122" y="4502132"/>
            <a:ext cx="2868783" cy="1352585"/>
          </a:xfrm>
          <a:prstGeom prst="ellipse">
            <a:avLst/>
          </a:prstGeom>
          <a:solidFill>
            <a:srgbClr val="090078">
              <a:alpha val="3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053A030E-E953-0F42-93BA-C07FDA97C3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4412" y="4825040"/>
            <a:ext cx="735222" cy="794040"/>
          </a:xfrm>
          <a:prstGeom prst="rect">
            <a:avLst/>
          </a:prstGeom>
        </p:spPr>
      </p:pic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48D13E0E-66F6-DF49-8DC2-E187417AF690}"/>
              </a:ext>
            </a:extLst>
          </p:cNvPr>
          <p:cNvCxnSpPr>
            <a:cxnSpLocks/>
          </p:cNvCxnSpPr>
          <p:nvPr/>
        </p:nvCxnSpPr>
        <p:spPr>
          <a:xfrm>
            <a:off x="726641" y="2334649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7278D356-8747-7E4A-8573-DC473CDECD7C}"/>
              </a:ext>
            </a:extLst>
          </p:cNvPr>
          <p:cNvCxnSpPr>
            <a:cxnSpLocks/>
          </p:cNvCxnSpPr>
          <p:nvPr/>
        </p:nvCxnSpPr>
        <p:spPr>
          <a:xfrm>
            <a:off x="726641" y="3631987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C065B699-076A-8348-A221-0EACC2555B66}"/>
              </a:ext>
            </a:extLst>
          </p:cNvPr>
          <p:cNvCxnSpPr>
            <a:cxnSpLocks/>
          </p:cNvCxnSpPr>
          <p:nvPr/>
        </p:nvCxnSpPr>
        <p:spPr>
          <a:xfrm>
            <a:off x="726641" y="4889338"/>
            <a:ext cx="214413" cy="0"/>
          </a:xfrm>
          <a:prstGeom prst="line">
            <a:avLst/>
          </a:prstGeom>
          <a:ln w="28575">
            <a:solidFill>
              <a:srgbClr val="822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21CD49D8-6283-DC45-88BD-716D14BA3BA8}"/>
              </a:ext>
            </a:extLst>
          </p:cNvPr>
          <p:cNvSpPr txBox="1"/>
          <p:nvPr/>
        </p:nvSpPr>
        <p:spPr>
          <a:xfrm>
            <a:off x="77434" y="2158821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0E0A15C-88D1-CA4A-BBC2-12C64AF6F798}"/>
              </a:ext>
            </a:extLst>
          </p:cNvPr>
          <p:cNvSpPr txBox="1"/>
          <p:nvPr/>
        </p:nvSpPr>
        <p:spPr>
          <a:xfrm>
            <a:off x="35073" y="3436715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-3</a:t>
            </a:r>
            <a:endParaRPr lang="en-US" sz="1600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A3978A5-AE90-D349-87E5-4323621AECE6}"/>
              </a:ext>
            </a:extLst>
          </p:cNvPr>
          <p:cNvSpPr txBox="1"/>
          <p:nvPr/>
        </p:nvSpPr>
        <p:spPr>
          <a:xfrm>
            <a:off x="-16511" y="4705954"/>
            <a:ext cx="9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10</a:t>
            </a:r>
            <a:r>
              <a:rPr lang="en-US" sz="1600" baseline="30000" dirty="0"/>
              <a:t>-6</a:t>
            </a:r>
            <a:endParaRPr lang="en-US" sz="1600" dirty="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08CEAA14-DAD4-814F-8C95-A8E616BE881E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75946199-69B0-6C45-B680-0463364D0CCC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2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51ED4F6-2BDD-E241-9FE4-8E4A119C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D1610A-3223-5341-AA65-7119A477B2D6}"/>
              </a:ext>
            </a:extLst>
          </p:cNvPr>
          <p:cNvSpPr txBox="1"/>
          <p:nvPr/>
        </p:nvSpPr>
        <p:spPr>
          <a:xfrm>
            <a:off x="301693" y="860460"/>
            <a:ext cx="531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How can we search for light particle BSM signals?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9E775-D2C9-8D46-8247-C79EDB3505A4}"/>
              </a:ext>
            </a:extLst>
          </p:cNvPr>
          <p:cNvSpPr/>
          <p:nvPr/>
        </p:nvSpPr>
        <p:spPr>
          <a:xfrm>
            <a:off x="2962773" y="1621092"/>
            <a:ext cx="1979307" cy="1466927"/>
          </a:xfrm>
          <a:prstGeom prst="ellipse">
            <a:avLst/>
          </a:prstGeom>
          <a:solidFill>
            <a:srgbClr val="FFB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C0C03C-9B18-E146-B72D-1720A0922354}"/>
              </a:ext>
            </a:extLst>
          </p:cNvPr>
          <p:cNvSpPr txBox="1"/>
          <p:nvPr/>
        </p:nvSpPr>
        <p:spPr>
          <a:xfrm>
            <a:off x="3112508" y="1947493"/>
            <a:ext cx="168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Standard Model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14C5D94-604B-D345-9028-B937BAC1611B}"/>
              </a:ext>
            </a:extLst>
          </p:cNvPr>
          <p:cNvCxnSpPr>
            <a:cxnSpLocks/>
          </p:cNvCxnSpPr>
          <p:nvPr/>
        </p:nvCxnSpPr>
        <p:spPr>
          <a:xfrm>
            <a:off x="5146407" y="2397754"/>
            <a:ext cx="206191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E85EED6-2C9C-AF4B-A008-FDFCF8C51691}"/>
              </a:ext>
            </a:extLst>
          </p:cNvPr>
          <p:cNvSpPr/>
          <p:nvPr/>
        </p:nvSpPr>
        <p:spPr>
          <a:xfrm>
            <a:off x="7412647" y="1621092"/>
            <a:ext cx="1979307" cy="1466927"/>
          </a:xfrm>
          <a:prstGeom prst="ellipse">
            <a:avLst/>
          </a:prstGeom>
          <a:solidFill>
            <a:srgbClr val="822FAF">
              <a:alpha val="435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0530B6-9DD5-EA41-85D3-B3F2802B37B2}"/>
              </a:ext>
            </a:extLst>
          </p:cNvPr>
          <p:cNvSpPr txBox="1"/>
          <p:nvPr/>
        </p:nvSpPr>
        <p:spPr>
          <a:xfrm>
            <a:off x="7518580" y="1907112"/>
            <a:ext cx="176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Light</a:t>
            </a:r>
          </a:p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Dark Sector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1BBBD9-A6A8-0648-89F8-2038B49DDFFB}"/>
              </a:ext>
            </a:extLst>
          </p:cNvPr>
          <p:cNvSpPr txBox="1"/>
          <p:nvPr/>
        </p:nvSpPr>
        <p:spPr>
          <a:xfrm>
            <a:off x="5599298" y="1925337"/>
            <a:ext cx="12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Chalkboard" panose="03050602040202020205" pitchFamily="66" charset="77"/>
              </a:rPr>
              <a:t>PORTAL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D84EDA2-FD92-F249-B6D9-3B83C8F746FF}"/>
                  </a:ext>
                </a:extLst>
              </p:cNvPr>
              <p:cNvSpPr txBox="1"/>
              <p:nvPr/>
            </p:nvSpPr>
            <p:spPr>
              <a:xfrm>
                <a:off x="472638" y="3263875"/>
                <a:ext cx="5148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Suppose we have particles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in the dark sector</a:t>
                </a: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D84EDA2-FD92-F249-B6D9-3B83C8F74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38" y="3263875"/>
                <a:ext cx="5148845" cy="369332"/>
              </a:xfrm>
              <a:prstGeom prst="rect">
                <a:avLst/>
              </a:prstGeom>
              <a:blipFill>
                <a:blip r:embed="rId2"/>
                <a:stretch>
                  <a:fillRect l="-98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>
            <a:extLst>
              <a:ext uri="{FF2B5EF4-FFF2-40B4-BE49-F238E27FC236}">
                <a16:creationId xmlns:a16="http://schemas.microsoft.com/office/drawing/2014/main" id="{DF7F84B7-786C-F541-A4EE-D822354B6BFA}"/>
              </a:ext>
            </a:extLst>
          </p:cNvPr>
          <p:cNvSpPr txBox="1"/>
          <p:nvPr/>
        </p:nvSpPr>
        <p:spPr>
          <a:xfrm>
            <a:off x="1141217" y="3809063"/>
            <a:ext cx="190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possibility:</a:t>
            </a:r>
          </a:p>
        </p:txBody>
      </p:sp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565A3EEE-E5D0-354C-871D-0B2812F8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6" y="3885985"/>
            <a:ext cx="347831" cy="21576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DC203FA-16C6-4C4D-A741-5482D4590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1553106" y="4669464"/>
            <a:ext cx="1905843" cy="150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F8AA3454-A925-814F-96D8-6C44CE8081EE}"/>
                  </a:ext>
                </a:extLst>
              </p:cNvPr>
              <p:cNvSpPr txBox="1"/>
              <p:nvPr/>
            </p:nvSpPr>
            <p:spPr>
              <a:xfrm flipH="1">
                <a:off x="1336423" y="5803225"/>
                <a:ext cx="399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F8AA3454-A925-814F-96D8-6C44CE808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36423" y="5803225"/>
                <a:ext cx="3992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10A989AE-989E-AE47-979B-E76F9F94285D}"/>
                  </a:ext>
                </a:extLst>
              </p:cNvPr>
              <p:cNvSpPr txBox="1"/>
              <p:nvPr/>
            </p:nvSpPr>
            <p:spPr>
              <a:xfrm flipH="1">
                <a:off x="1326530" y="4528599"/>
                <a:ext cx="399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10A989AE-989E-AE47-979B-E76F9F942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26530" y="4528599"/>
                <a:ext cx="399229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16AD2AAB-38C1-A34A-9679-CE358127D88C}"/>
                  </a:ext>
                </a:extLst>
              </p:cNvPr>
              <p:cNvSpPr txBox="1"/>
              <p:nvPr/>
            </p:nvSpPr>
            <p:spPr>
              <a:xfrm>
                <a:off x="2801717" y="4789915"/>
                <a:ext cx="379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DE94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16AD2AAB-38C1-A34A-9679-CE358127D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717" y="4789915"/>
                <a:ext cx="3794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7A93AD-2C1D-3040-9307-F11220EC69D3}"/>
              </a:ext>
            </a:extLst>
          </p:cNvPr>
          <p:cNvSpPr txBox="1"/>
          <p:nvPr/>
        </p:nvSpPr>
        <p:spPr>
          <a:xfrm>
            <a:off x="2961588" y="3821842"/>
            <a:ext cx="4206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couple to the gauge bosons of </a:t>
            </a:r>
            <a:r>
              <a:rPr lang="en-US" sz="1600" dirty="0">
                <a:solidFill>
                  <a:srgbClr val="DE9400"/>
                </a:solidFill>
              </a:rPr>
              <a:t>weak interactions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5A4364BC-F1B2-134B-B2FA-AB54C8188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46028"/>
          <a:stretch/>
        </p:blipFill>
        <p:spPr>
          <a:xfrm rot="10800000">
            <a:off x="3281990" y="4669982"/>
            <a:ext cx="999885" cy="1503092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CAA3C2D9-A18F-894F-B6DF-A62C980B8F56}"/>
              </a:ext>
            </a:extLst>
          </p:cNvPr>
          <p:cNvSpPr txBox="1"/>
          <p:nvPr/>
        </p:nvSpPr>
        <p:spPr>
          <a:xfrm>
            <a:off x="4112351" y="452078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E9400"/>
                </a:solidFill>
              </a:rPr>
              <a:t>SM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15422C2-3CBE-EB48-A867-96E57E4158E3}"/>
              </a:ext>
            </a:extLst>
          </p:cNvPr>
          <p:cNvSpPr txBox="1"/>
          <p:nvPr/>
        </p:nvSpPr>
        <p:spPr>
          <a:xfrm>
            <a:off x="4038819" y="582061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E9400"/>
                </a:solidFill>
              </a:rPr>
              <a:t>SM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A5CCA9E-095A-2A4A-B195-B71726D601E8}"/>
              </a:ext>
            </a:extLst>
          </p:cNvPr>
          <p:cNvSpPr txBox="1"/>
          <p:nvPr/>
        </p:nvSpPr>
        <p:spPr>
          <a:xfrm>
            <a:off x="5399767" y="4484798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However…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625B9F42-25F6-3E40-AA5E-F630735C5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6232" y="4308814"/>
            <a:ext cx="1271570" cy="687535"/>
          </a:xfrm>
          <a:prstGeom prst="rect">
            <a:avLst/>
          </a:prstGeom>
        </p:spPr>
      </p:pic>
      <p:sp>
        <p:nvSpPr>
          <p:cNvPr id="32" name="Retângulo Arredondado 31">
            <a:extLst>
              <a:ext uri="{FF2B5EF4-FFF2-40B4-BE49-F238E27FC236}">
                <a16:creationId xmlns:a16="http://schemas.microsoft.com/office/drawing/2014/main" id="{58745DF2-4BDC-C043-A389-0EBD2609E0D3}"/>
              </a:ext>
            </a:extLst>
          </p:cNvPr>
          <p:cNvSpPr/>
          <p:nvPr/>
        </p:nvSpPr>
        <p:spPr>
          <a:xfrm>
            <a:off x="6801475" y="4230834"/>
            <a:ext cx="1581084" cy="843494"/>
          </a:xfrm>
          <a:prstGeom prst="roundRect">
            <a:avLst/>
          </a:prstGeom>
          <a:solidFill>
            <a:srgbClr val="FFB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474A2E7-6123-2B4B-AC06-572C50D3FE77}"/>
              </a:ext>
            </a:extLst>
          </p:cNvPr>
          <p:cNvSpPr txBox="1"/>
          <p:nvPr/>
        </p:nvSpPr>
        <p:spPr>
          <a:xfrm>
            <a:off x="5399767" y="5247397"/>
            <a:ext cx="2722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/>
              <a:t>which means that </a:t>
            </a:r>
            <a:r>
              <a:rPr lang="en-US" sz="1600">
                <a:effectLst/>
                <a:latin typeface="NimbusRomNo9L"/>
              </a:rPr>
              <a:t>lowering the DM mass decreases the thermal-average cross section </a:t>
            </a:r>
            <a:endParaRPr lang="en-US" sz="1600"/>
          </a:p>
          <a:p>
            <a:pPr algn="just"/>
            <a:r>
              <a:rPr lang="en-US" sz="160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0BF49465-35F7-7E49-B8E2-052A2CC2C341}"/>
                  </a:ext>
                </a:extLst>
              </p:cNvPr>
              <p:cNvSpPr txBox="1"/>
              <p:nvPr/>
            </p:nvSpPr>
            <p:spPr>
              <a:xfrm>
                <a:off x="5406577" y="6043433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0BF49465-35F7-7E49-B8E2-052A2CC2C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577" y="6043433"/>
                <a:ext cx="4315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ixaDeTexto 34">
            <a:extLst>
              <a:ext uri="{FF2B5EF4-FFF2-40B4-BE49-F238E27FC236}">
                <a16:creationId xmlns:a16="http://schemas.microsoft.com/office/drawing/2014/main" id="{68B7B49A-E5E0-EE40-819E-D3A3768B86BE}"/>
              </a:ext>
            </a:extLst>
          </p:cNvPr>
          <p:cNvSpPr txBox="1"/>
          <p:nvPr/>
        </p:nvSpPr>
        <p:spPr>
          <a:xfrm>
            <a:off x="5747925" y="6078394"/>
            <a:ext cx="1989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DE9400"/>
                </a:solidFill>
              </a:rPr>
              <a:t>DM is overproduced! 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B017245-E88D-9D42-BDEC-3FBF5DB07E00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85DF7FDE-706F-7A46-8000-2E92439B2D21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Arredondado 40">
            <a:extLst>
              <a:ext uri="{FF2B5EF4-FFF2-40B4-BE49-F238E27FC236}">
                <a16:creationId xmlns:a16="http://schemas.microsoft.com/office/drawing/2014/main" id="{7FBA0225-561C-6C4B-AC90-8B8A405C73A3}"/>
              </a:ext>
            </a:extLst>
          </p:cNvPr>
          <p:cNvSpPr/>
          <p:nvPr/>
        </p:nvSpPr>
        <p:spPr>
          <a:xfrm>
            <a:off x="8732709" y="4789915"/>
            <a:ext cx="2757701" cy="1057502"/>
          </a:xfrm>
          <a:custGeom>
            <a:avLst/>
            <a:gdLst>
              <a:gd name="connsiteX0" fmla="*/ 0 w 2757701"/>
              <a:gd name="connsiteY0" fmla="*/ 51691 h 1057502"/>
              <a:gd name="connsiteX1" fmla="*/ 51691 w 2757701"/>
              <a:gd name="connsiteY1" fmla="*/ 0 h 1057502"/>
              <a:gd name="connsiteX2" fmla="*/ 768357 w 2757701"/>
              <a:gd name="connsiteY2" fmla="*/ 0 h 1057502"/>
              <a:gd name="connsiteX3" fmla="*/ 1405394 w 2757701"/>
              <a:gd name="connsiteY3" fmla="*/ 0 h 1057502"/>
              <a:gd name="connsiteX4" fmla="*/ 2015887 w 2757701"/>
              <a:gd name="connsiteY4" fmla="*/ 0 h 1057502"/>
              <a:gd name="connsiteX5" fmla="*/ 2706010 w 2757701"/>
              <a:gd name="connsiteY5" fmla="*/ 0 h 1057502"/>
              <a:gd name="connsiteX6" fmla="*/ 2757701 w 2757701"/>
              <a:gd name="connsiteY6" fmla="*/ 51691 h 1057502"/>
              <a:gd name="connsiteX7" fmla="*/ 2757701 w 2757701"/>
              <a:gd name="connsiteY7" fmla="*/ 528751 h 1057502"/>
              <a:gd name="connsiteX8" fmla="*/ 2757701 w 2757701"/>
              <a:gd name="connsiteY8" fmla="*/ 1005811 h 1057502"/>
              <a:gd name="connsiteX9" fmla="*/ 2706010 w 2757701"/>
              <a:gd name="connsiteY9" fmla="*/ 1057502 h 1057502"/>
              <a:gd name="connsiteX10" fmla="*/ 2042430 w 2757701"/>
              <a:gd name="connsiteY10" fmla="*/ 1057502 h 1057502"/>
              <a:gd name="connsiteX11" fmla="*/ 1405394 w 2757701"/>
              <a:gd name="connsiteY11" fmla="*/ 1057502 h 1057502"/>
              <a:gd name="connsiteX12" fmla="*/ 688728 w 2757701"/>
              <a:gd name="connsiteY12" fmla="*/ 1057502 h 1057502"/>
              <a:gd name="connsiteX13" fmla="*/ 51691 w 2757701"/>
              <a:gd name="connsiteY13" fmla="*/ 1057502 h 1057502"/>
              <a:gd name="connsiteX14" fmla="*/ 0 w 2757701"/>
              <a:gd name="connsiteY14" fmla="*/ 1005811 h 1057502"/>
              <a:gd name="connsiteX15" fmla="*/ 0 w 2757701"/>
              <a:gd name="connsiteY15" fmla="*/ 519210 h 1057502"/>
              <a:gd name="connsiteX16" fmla="*/ 0 w 2757701"/>
              <a:gd name="connsiteY16" fmla="*/ 51691 h 105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57701" h="1057502" extrusionOk="0">
                <a:moveTo>
                  <a:pt x="0" y="51691"/>
                </a:moveTo>
                <a:cubicBezTo>
                  <a:pt x="-3256" y="21135"/>
                  <a:pt x="21604" y="578"/>
                  <a:pt x="51691" y="0"/>
                </a:cubicBezTo>
                <a:cubicBezTo>
                  <a:pt x="298298" y="-17646"/>
                  <a:pt x="524260" y="-4449"/>
                  <a:pt x="768357" y="0"/>
                </a:cubicBezTo>
                <a:cubicBezTo>
                  <a:pt x="1012454" y="4449"/>
                  <a:pt x="1131952" y="16883"/>
                  <a:pt x="1405394" y="0"/>
                </a:cubicBezTo>
                <a:cubicBezTo>
                  <a:pt x="1678836" y="-16883"/>
                  <a:pt x="1777817" y="1333"/>
                  <a:pt x="2015887" y="0"/>
                </a:cubicBezTo>
                <a:cubicBezTo>
                  <a:pt x="2253957" y="-1333"/>
                  <a:pt x="2492822" y="-19486"/>
                  <a:pt x="2706010" y="0"/>
                </a:cubicBezTo>
                <a:cubicBezTo>
                  <a:pt x="2736582" y="-4165"/>
                  <a:pt x="2752196" y="22300"/>
                  <a:pt x="2757701" y="51691"/>
                </a:cubicBezTo>
                <a:cubicBezTo>
                  <a:pt x="2762563" y="279860"/>
                  <a:pt x="2764965" y="357512"/>
                  <a:pt x="2757701" y="528751"/>
                </a:cubicBezTo>
                <a:cubicBezTo>
                  <a:pt x="2750437" y="699990"/>
                  <a:pt x="2762645" y="865006"/>
                  <a:pt x="2757701" y="1005811"/>
                </a:cubicBezTo>
                <a:cubicBezTo>
                  <a:pt x="2762692" y="1035559"/>
                  <a:pt x="2729719" y="1056719"/>
                  <a:pt x="2706010" y="1057502"/>
                </a:cubicBezTo>
                <a:cubicBezTo>
                  <a:pt x="2506256" y="1052962"/>
                  <a:pt x="2274591" y="1067297"/>
                  <a:pt x="2042430" y="1057502"/>
                </a:cubicBezTo>
                <a:cubicBezTo>
                  <a:pt x="1810269" y="1047707"/>
                  <a:pt x="1638506" y="1075155"/>
                  <a:pt x="1405394" y="1057502"/>
                </a:cubicBezTo>
                <a:cubicBezTo>
                  <a:pt x="1172282" y="1039849"/>
                  <a:pt x="935185" y="1049438"/>
                  <a:pt x="688728" y="1057502"/>
                </a:cubicBezTo>
                <a:cubicBezTo>
                  <a:pt x="442271" y="1065566"/>
                  <a:pt x="297219" y="1072607"/>
                  <a:pt x="51691" y="1057502"/>
                </a:cubicBezTo>
                <a:cubicBezTo>
                  <a:pt x="21267" y="1057810"/>
                  <a:pt x="-1463" y="1033349"/>
                  <a:pt x="0" y="1005811"/>
                </a:cubicBezTo>
                <a:cubicBezTo>
                  <a:pt x="12825" y="780753"/>
                  <a:pt x="18307" y="626678"/>
                  <a:pt x="0" y="519210"/>
                </a:cubicBezTo>
                <a:cubicBezTo>
                  <a:pt x="-18307" y="411742"/>
                  <a:pt x="-11423" y="185221"/>
                  <a:pt x="0" y="51691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88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D92A75C-5315-AA41-9898-C5CCDFD6E7E8}"/>
              </a:ext>
            </a:extLst>
          </p:cNvPr>
          <p:cNvSpPr txBox="1"/>
          <p:nvPr/>
        </p:nvSpPr>
        <p:spPr>
          <a:xfrm>
            <a:off x="9102768" y="4620638"/>
            <a:ext cx="19312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Lee-Weinberg bound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94262CCD-6AFD-134A-9154-159F45F30F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2907" y="5196653"/>
            <a:ext cx="1806278" cy="3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/>
      <p:bldP spid="15" grpId="0"/>
      <p:bldP spid="16" grpId="0"/>
      <p:bldP spid="21" grpId="0"/>
      <p:bldP spid="23" grpId="0"/>
      <p:bldP spid="24" grpId="0"/>
      <p:bldP spid="25" grpId="0"/>
      <p:bldP spid="27" grpId="0"/>
      <p:bldP spid="28" grpId="0"/>
      <p:bldP spid="30" grpId="0"/>
      <p:bldP spid="32" grpId="0" animBg="1"/>
      <p:bldP spid="33" grpId="0"/>
      <p:bldP spid="34" grpId="0"/>
      <p:bldP spid="35" grpId="0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51ED4F6-2BDD-E241-9FE4-8E4A119C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D1610A-3223-5341-AA65-7119A477B2D6}"/>
              </a:ext>
            </a:extLst>
          </p:cNvPr>
          <p:cNvSpPr txBox="1"/>
          <p:nvPr/>
        </p:nvSpPr>
        <p:spPr>
          <a:xfrm>
            <a:off x="301693" y="860460"/>
            <a:ext cx="531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How can we search for light particle BSM signals?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9E775-D2C9-8D46-8247-C79EDB3505A4}"/>
              </a:ext>
            </a:extLst>
          </p:cNvPr>
          <p:cNvSpPr/>
          <p:nvPr/>
        </p:nvSpPr>
        <p:spPr>
          <a:xfrm>
            <a:off x="2962773" y="1621092"/>
            <a:ext cx="1979307" cy="1466927"/>
          </a:xfrm>
          <a:prstGeom prst="ellipse">
            <a:avLst/>
          </a:prstGeom>
          <a:solidFill>
            <a:srgbClr val="FFB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C0C03C-9B18-E146-B72D-1720A0922354}"/>
              </a:ext>
            </a:extLst>
          </p:cNvPr>
          <p:cNvSpPr txBox="1"/>
          <p:nvPr/>
        </p:nvSpPr>
        <p:spPr>
          <a:xfrm>
            <a:off x="3112508" y="1947493"/>
            <a:ext cx="168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Standard Model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14C5D94-604B-D345-9028-B937BAC1611B}"/>
              </a:ext>
            </a:extLst>
          </p:cNvPr>
          <p:cNvCxnSpPr>
            <a:cxnSpLocks/>
          </p:cNvCxnSpPr>
          <p:nvPr/>
        </p:nvCxnSpPr>
        <p:spPr>
          <a:xfrm>
            <a:off x="5146407" y="2397754"/>
            <a:ext cx="206191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E85EED6-2C9C-AF4B-A008-FDFCF8C51691}"/>
              </a:ext>
            </a:extLst>
          </p:cNvPr>
          <p:cNvSpPr/>
          <p:nvPr/>
        </p:nvSpPr>
        <p:spPr>
          <a:xfrm>
            <a:off x="7412647" y="1621092"/>
            <a:ext cx="1979307" cy="1466927"/>
          </a:xfrm>
          <a:prstGeom prst="ellipse">
            <a:avLst/>
          </a:prstGeom>
          <a:solidFill>
            <a:srgbClr val="822FAF">
              <a:alpha val="435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0530B6-9DD5-EA41-85D3-B3F2802B37B2}"/>
              </a:ext>
            </a:extLst>
          </p:cNvPr>
          <p:cNvSpPr txBox="1"/>
          <p:nvPr/>
        </p:nvSpPr>
        <p:spPr>
          <a:xfrm>
            <a:off x="7518580" y="1907112"/>
            <a:ext cx="176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Light</a:t>
            </a:r>
          </a:p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Dark Sector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1BBBD9-A6A8-0648-89F8-2038B49DDFFB}"/>
              </a:ext>
            </a:extLst>
          </p:cNvPr>
          <p:cNvSpPr txBox="1"/>
          <p:nvPr/>
        </p:nvSpPr>
        <p:spPr>
          <a:xfrm>
            <a:off x="5548730" y="1629723"/>
            <a:ext cx="125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latin typeface="Chalkboard" panose="03050602040202020205" pitchFamily="66" charset="77"/>
              </a:rPr>
              <a:t>DARK</a:t>
            </a:r>
          </a:p>
          <a:p>
            <a:pPr algn="ctr"/>
            <a:r>
              <a:rPr lang="en-US" spc="300" dirty="0">
                <a:latin typeface="Chalkboard" panose="03050602040202020205" pitchFamily="66" charset="77"/>
              </a:rPr>
              <a:t>PORTAL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84EDA2-FD92-F249-B6D9-3B83C8F746FF}"/>
              </a:ext>
            </a:extLst>
          </p:cNvPr>
          <p:cNvSpPr txBox="1"/>
          <p:nvPr/>
        </p:nvSpPr>
        <p:spPr>
          <a:xfrm>
            <a:off x="5621483" y="3792423"/>
            <a:ext cx="464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how can we explore </a:t>
            </a:r>
            <a:r>
              <a:rPr lang="en-US" dirty="0">
                <a:solidFill>
                  <a:srgbClr val="7030A0"/>
                </a:solidFill>
              </a:rPr>
              <a:t>sub-GeV dark sectors</a:t>
            </a:r>
            <a:r>
              <a:rPr lang="en-US" dirty="0"/>
              <a:t>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F7F84B7-786C-F541-A4EE-D822354B6BFA}"/>
              </a:ext>
            </a:extLst>
          </p:cNvPr>
          <p:cNvSpPr txBox="1"/>
          <p:nvPr/>
        </p:nvSpPr>
        <p:spPr>
          <a:xfrm>
            <a:off x="2035512" y="5043611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solution:</a:t>
            </a:r>
          </a:p>
        </p:txBody>
      </p:sp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565A3EEE-E5D0-354C-871D-0B2812F80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125" y="5122341"/>
            <a:ext cx="347831" cy="2157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9739E83-4498-6D49-A6F0-1BFC6BFF76BB}"/>
              </a:ext>
            </a:extLst>
          </p:cNvPr>
          <p:cNvSpPr txBox="1"/>
          <p:nvPr/>
        </p:nvSpPr>
        <p:spPr>
          <a:xfrm>
            <a:off x="3042519" y="5043611"/>
            <a:ext cx="4927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effectLst/>
                <a:latin typeface="NimbusRomNo9L"/>
              </a:rPr>
              <a:t>inclusion of new light dark sector mediator states! 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E59D24-288A-C346-8AAB-8140D6DDB1D8}"/>
              </a:ext>
            </a:extLst>
          </p:cNvPr>
          <p:cNvSpPr txBox="1"/>
          <p:nvPr/>
        </p:nvSpPr>
        <p:spPr>
          <a:xfrm>
            <a:off x="3042519" y="5479083"/>
            <a:ext cx="740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light mediators will </a:t>
            </a:r>
            <a:r>
              <a:rPr lang="en-US" sz="1800" dirty="0">
                <a:effectLst/>
                <a:latin typeface="NimbusRomNo9L"/>
              </a:rPr>
              <a:t>act as portals between the dark sector and the SM.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679F484B-7991-9A46-AE83-B7E9C68B58E9}"/>
              </a:ext>
            </a:extLst>
          </p:cNvPr>
          <p:cNvSpPr/>
          <p:nvPr/>
        </p:nvSpPr>
        <p:spPr>
          <a:xfrm>
            <a:off x="2388706" y="3528231"/>
            <a:ext cx="2757701" cy="1057502"/>
          </a:xfrm>
          <a:custGeom>
            <a:avLst/>
            <a:gdLst>
              <a:gd name="connsiteX0" fmla="*/ 0 w 2757701"/>
              <a:gd name="connsiteY0" fmla="*/ 51691 h 1057502"/>
              <a:gd name="connsiteX1" fmla="*/ 51691 w 2757701"/>
              <a:gd name="connsiteY1" fmla="*/ 0 h 1057502"/>
              <a:gd name="connsiteX2" fmla="*/ 768357 w 2757701"/>
              <a:gd name="connsiteY2" fmla="*/ 0 h 1057502"/>
              <a:gd name="connsiteX3" fmla="*/ 1405394 w 2757701"/>
              <a:gd name="connsiteY3" fmla="*/ 0 h 1057502"/>
              <a:gd name="connsiteX4" fmla="*/ 2015887 w 2757701"/>
              <a:gd name="connsiteY4" fmla="*/ 0 h 1057502"/>
              <a:gd name="connsiteX5" fmla="*/ 2706010 w 2757701"/>
              <a:gd name="connsiteY5" fmla="*/ 0 h 1057502"/>
              <a:gd name="connsiteX6" fmla="*/ 2757701 w 2757701"/>
              <a:gd name="connsiteY6" fmla="*/ 51691 h 1057502"/>
              <a:gd name="connsiteX7" fmla="*/ 2757701 w 2757701"/>
              <a:gd name="connsiteY7" fmla="*/ 528751 h 1057502"/>
              <a:gd name="connsiteX8" fmla="*/ 2757701 w 2757701"/>
              <a:gd name="connsiteY8" fmla="*/ 1005811 h 1057502"/>
              <a:gd name="connsiteX9" fmla="*/ 2706010 w 2757701"/>
              <a:gd name="connsiteY9" fmla="*/ 1057502 h 1057502"/>
              <a:gd name="connsiteX10" fmla="*/ 2042430 w 2757701"/>
              <a:gd name="connsiteY10" fmla="*/ 1057502 h 1057502"/>
              <a:gd name="connsiteX11" fmla="*/ 1405394 w 2757701"/>
              <a:gd name="connsiteY11" fmla="*/ 1057502 h 1057502"/>
              <a:gd name="connsiteX12" fmla="*/ 688728 w 2757701"/>
              <a:gd name="connsiteY12" fmla="*/ 1057502 h 1057502"/>
              <a:gd name="connsiteX13" fmla="*/ 51691 w 2757701"/>
              <a:gd name="connsiteY13" fmla="*/ 1057502 h 1057502"/>
              <a:gd name="connsiteX14" fmla="*/ 0 w 2757701"/>
              <a:gd name="connsiteY14" fmla="*/ 1005811 h 1057502"/>
              <a:gd name="connsiteX15" fmla="*/ 0 w 2757701"/>
              <a:gd name="connsiteY15" fmla="*/ 519210 h 1057502"/>
              <a:gd name="connsiteX16" fmla="*/ 0 w 2757701"/>
              <a:gd name="connsiteY16" fmla="*/ 51691 h 105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57701" h="1057502" extrusionOk="0">
                <a:moveTo>
                  <a:pt x="0" y="51691"/>
                </a:moveTo>
                <a:cubicBezTo>
                  <a:pt x="-3256" y="21135"/>
                  <a:pt x="21604" y="578"/>
                  <a:pt x="51691" y="0"/>
                </a:cubicBezTo>
                <a:cubicBezTo>
                  <a:pt x="298298" y="-17646"/>
                  <a:pt x="524260" y="-4449"/>
                  <a:pt x="768357" y="0"/>
                </a:cubicBezTo>
                <a:cubicBezTo>
                  <a:pt x="1012454" y="4449"/>
                  <a:pt x="1131952" y="16883"/>
                  <a:pt x="1405394" y="0"/>
                </a:cubicBezTo>
                <a:cubicBezTo>
                  <a:pt x="1678836" y="-16883"/>
                  <a:pt x="1777817" y="1333"/>
                  <a:pt x="2015887" y="0"/>
                </a:cubicBezTo>
                <a:cubicBezTo>
                  <a:pt x="2253957" y="-1333"/>
                  <a:pt x="2492822" y="-19486"/>
                  <a:pt x="2706010" y="0"/>
                </a:cubicBezTo>
                <a:cubicBezTo>
                  <a:pt x="2736582" y="-4165"/>
                  <a:pt x="2752196" y="22300"/>
                  <a:pt x="2757701" y="51691"/>
                </a:cubicBezTo>
                <a:cubicBezTo>
                  <a:pt x="2762563" y="279860"/>
                  <a:pt x="2764965" y="357512"/>
                  <a:pt x="2757701" y="528751"/>
                </a:cubicBezTo>
                <a:cubicBezTo>
                  <a:pt x="2750437" y="699990"/>
                  <a:pt x="2762645" y="865006"/>
                  <a:pt x="2757701" y="1005811"/>
                </a:cubicBezTo>
                <a:cubicBezTo>
                  <a:pt x="2762692" y="1035559"/>
                  <a:pt x="2729719" y="1056719"/>
                  <a:pt x="2706010" y="1057502"/>
                </a:cubicBezTo>
                <a:cubicBezTo>
                  <a:pt x="2506256" y="1052962"/>
                  <a:pt x="2274591" y="1067297"/>
                  <a:pt x="2042430" y="1057502"/>
                </a:cubicBezTo>
                <a:cubicBezTo>
                  <a:pt x="1810269" y="1047707"/>
                  <a:pt x="1638506" y="1075155"/>
                  <a:pt x="1405394" y="1057502"/>
                </a:cubicBezTo>
                <a:cubicBezTo>
                  <a:pt x="1172282" y="1039849"/>
                  <a:pt x="935185" y="1049438"/>
                  <a:pt x="688728" y="1057502"/>
                </a:cubicBezTo>
                <a:cubicBezTo>
                  <a:pt x="442271" y="1065566"/>
                  <a:pt x="297219" y="1072607"/>
                  <a:pt x="51691" y="1057502"/>
                </a:cubicBezTo>
                <a:cubicBezTo>
                  <a:pt x="21267" y="1057810"/>
                  <a:pt x="-1463" y="1033349"/>
                  <a:pt x="0" y="1005811"/>
                </a:cubicBezTo>
                <a:cubicBezTo>
                  <a:pt x="12825" y="780753"/>
                  <a:pt x="18307" y="626678"/>
                  <a:pt x="0" y="519210"/>
                </a:cubicBezTo>
                <a:cubicBezTo>
                  <a:pt x="-18307" y="411742"/>
                  <a:pt x="-11423" y="185221"/>
                  <a:pt x="0" y="51691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88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6EBA61B-CFEC-0A42-B6DB-A2F1EF1316E4}"/>
              </a:ext>
            </a:extLst>
          </p:cNvPr>
          <p:cNvSpPr txBox="1"/>
          <p:nvPr/>
        </p:nvSpPr>
        <p:spPr>
          <a:xfrm>
            <a:off x="2758765" y="3358954"/>
            <a:ext cx="19312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Lee-Weinberg bound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0C7886AD-A032-FF47-8E17-1A1A0A22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904" y="3934969"/>
            <a:ext cx="1806278" cy="346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E28102B-8E9A-EB45-8F68-7AA5775BACDC}"/>
                  </a:ext>
                </a:extLst>
              </p:cNvPr>
              <p:cNvSpPr txBox="1"/>
              <p:nvPr/>
            </p:nvSpPr>
            <p:spPr>
              <a:xfrm>
                <a:off x="5292579" y="3838590"/>
                <a:ext cx="253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E28102B-8E9A-EB45-8F68-7AA5775BA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79" y="3838590"/>
                <a:ext cx="253274" cy="276999"/>
              </a:xfrm>
              <a:prstGeom prst="rect">
                <a:avLst/>
              </a:prstGeom>
              <a:blipFill>
                <a:blip r:embed="rId4"/>
                <a:stretch>
                  <a:fillRect l="-14286" r="-1428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C4941814-7C66-8740-80CE-48A73F861B93}"/>
              </a:ext>
            </a:extLst>
          </p:cNvPr>
          <p:cNvSpPr txBox="1"/>
          <p:nvPr/>
        </p:nvSpPr>
        <p:spPr>
          <a:xfrm>
            <a:off x="301693" y="214129"/>
            <a:ext cx="6129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A4D61F47-DD85-C34A-B543-C0225A02BC53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587502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6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7" grpId="0"/>
      <p:bldP spid="14" grpId="0"/>
      <p:bldP spid="36" grpId="0" animBg="1"/>
      <p:bldP spid="39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605273B-1992-FC47-B81E-30BF38E3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DC3A4D-66FF-6D47-9C8D-94365DC62302}"/>
              </a:ext>
            </a:extLst>
          </p:cNvPr>
          <p:cNvSpPr txBox="1"/>
          <p:nvPr/>
        </p:nvSpPr>
        <p:spPr>
          <a:xfrm>
            <a:off x="301693" y="860460"/>
            <a:ext cx="531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D3375"/>
                </a:solidFill>
              </a:rPr>
              <a:t>How can we search for light particle BSM signals?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EC0C86-92BE-744B-AD8F-8EA51FD2B660}"/>
              </a:ext>
            </a:extLst>
          </p:cNvPr>
          <p:cNvSpPr/>
          <p:nvPr/>
        </p:nvSpPr>
        <p:spPr>
          <a:xfrm>
            <a:off x="2962773" y="1621092"/>
            <a:ext cx="1979307" cy="1466927"/>
          </a:xfrm>
          <a:prstGeom prst="ellipse">
            <a:avLst/>
          </a:prstGeom>
          <a:solidFill>
            <a:srgbClr val="FFBD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C84BC2-1802-F04D-8E84-B878417948EA}"/>
              </a:ext>
            </a:extLst>
          </p:cNvPr>
          <p:cNvSpPr txBox="1"/>
          <p:nvPr/>
        </p:nvSpPr>
        <p:spPr>
          <a:xfrm>
            <a:off x="3112508" y="1947493"/>
            <a:ext cx="168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Standard Model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5A7BDB8-E9C5-D54B-8AE0-14039BAB81F5}"/>
              </a:ext>
            </a:extLst>
          </p:cNvPr>
          <p:cNvCxnSpPr>
            <a:cxnSpLocks/>
          </p:cNvCxnSpPr>
          <p:nvPr/>
        </p:nvCxnSpPr>
        <p:spPr>
          <a:xfrm>
            <a:off x="5146407" y="2397754"/>
            <a:ext cx="206191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64D61D6-77C0-424F-AA95-F489066831A9}"/>
              </a:ext>
            </a:extLst>
          </p:cNvPr>
          <p:cNvSpPr/>
          <p:nvPr/>
        </p:nvSpPr>
        <p:spPr>
          <a:xfrm>
            <a:off x="7412647" y="1621092"/>
            <a:ext cx="1979307" cy="1466927"/>
          </a:xfrm>
          <a:prstGeom prst="ellipse">
            <a:avLst/>
          </a:prstGeom>
          <a:solidFill>
            <a:srgbClr val="822FAF">
              <a:alpha val="435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6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97A947-42AB-C445-9CAB-227D5ADC80DB}"/>
              </a:ext>
            </a:extLst>
          </p:cNvPr>
          <p:cNvSpPr txBox="1"/>
          <p:nvPr/>
        </p:nvSpPr>
        <p:spPr>
          <a:xfrm>
            <a:off x="7557750" y="2116769"/>
            <a:ext cx="1767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halkboard" panose="03050602040202020205" pitchFamily="66" charset="77"/>
                <a:cs typeface="Calibri" panose="020F0502020204030204" pitchFamily="34" charset="0"/>
              </a:rPr>
              <a:t>Dark Sector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2EB69B-B56C-8F4C-80A7-5096CE408D33}"/>
              </a:ext>
            </a:extLst>
          </p:cNvPr>
          <p:cNvSpPr txBox="1"/>
          <p:nvPr/>
        </p:nvSpPr>
        <p:spPr>
          <a:xfrm>
            <a:off x="5599298" y="1925337"/>
            <a:ext cx="12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latin typeface="Chalkboard" panose="03050602040202020205" pitchFamily="66" charset="77"/>
              </a:rPr>
              <a:t>PORTAL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C9C490C3-9BB2-F544-8092-3FFDAD3DB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301"/>
          <a:stretch/>
        </p:blipFill>
        <p:spPr>
          <a:xfrm rot="20766359">
            <a:off x="547144" y="1698276"/>
            <a:ext cx="2239774" cy="1793705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A490A53-9BE7-C140-807A-43795A98F31A}"/>
              </a:ext>
            </a:extLst>
          </p:cNvPr>
          <p:cNvGrpSpPr/>
          <p:nvPr/>
        </p:nvGrpSpPr>
        <p:grpSpPr>
          <a:xfrm rot="1468954">
            <a:off x="9763432" y="1920998"/>
            <a:ext cx="1529889" cy="1489412"/>
            <a:chOff x="4172152" y="4367201"/>
            <a:chExt cx="1692637" cy="1666284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8A17F779-F476-0A4E-9A7B-4D6F1745F902}"/>
                </a:ext>
              </a:extLst>
            </p:cNvPr>
            <p:cNvSpPr/>
            <p:nvPr/>
          </p:nvSpPr>
          <p:spPr>
            <a:xfrm>
              <a:off x="4176215" y="4367284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FC79A8F-627C-9C4A-BFE9-E66A99ED4C75}"/>
                </a:ext>
              </a:extLst>
            </p:cNvPr>
            <p:cNvSpPr txBox="1"/>
            <p:nvPr/>
          </p:nvSpPr>
          <p:spPr>
            <a:xfrm>
              <a:off x="4281209" y="4398278"/>
              <a:ext cx="276621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8B60F12A-B5C3-C248-85EE-C4120115342B}"/>
                </a:ext>
              </a:extLst>
            </p:cNvPr>
            <p:cNvSpPr/>
            <p:nvPr/>
          </p:nvSpPr>
          <p:spPr>
            <a:xfrm>
              <a:off x="4764321" y="4367201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C23EAE2-F0C1-9948-AED0-0C9A3A103F78}"/>
                </a:ext>
              </a:extLst>
            </p:cNvPr>
            <p:cNvSpPr txBox="1"/>
            <p:nvPr/>
          </p:nvSpPr>
          <p:spPr>
            <a:xfrm>
              <a:off x="4846364" y="4398195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F290ECC9-5C2A-3D48-9A66-965C9D7351FB}"/>
                </a:ext>
              </a:extLst>
            </p:cNvPr>
            <p:cNvSpPr/>
            <p:nvPr/>
          </p:nvSpPr>
          <p:spPr>
            <a:xfrm>
              <a:off x="5378178" y="4367201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9E67767-1104-C44D-A393-24B774953E44}"/>
                </a:ext>
              </a:extLst>
            </p:cNvPr>
            <p:cNvSpPr txBox="1"/>
            <p:nvPr/>
          </p:nvSpPr>
          <p:spPr>
            <a:xfrm>
              <a:off x="5460221" y="4398194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F970B726-F996-6049-BA32-B39B1D416FF5}"/>
                </a:ext>
              </a:extLst>
            </p:cNvPr>
            <p:cNvSpPr/>
            <p:nvPr/>
          </p:nvSpPr>
          <p:spPr>
            <a:xfrm>
              <a:off x="4176215" y="4969552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FC6FCCE-43E8-8745-8E04-C975CAC60999}"/>
                </a:ext>
              </a:extLst>
            </p:cNvPr>
            <p:cNvSpPr txBox="1"/>
            <p:nvPr/>
          </p:nvSpPr>
          <p:spPr>
            <a:xfrm>
              <a:off x="4281209" y="5000546"/>
              <a:ext cx="276621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A43D1227-E628-5449-B36C-7AA4EB494683}"/>
                </a:ext>
              </a:extLst>
            </p:cNvPr>
            <p:cNvSpPr/>
            <p:nvPr/>
          </p:nvSpPr>
          <p:spPr>
            <a:xfrm>
              <a:off x="4764321" y="4969469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ABE0E55-9099-394F-B97A-8196AAAB22E8}"/>
                </a:ext>
              </a:extLst>
            </p:cNvPr>
            <p:cNvSpPr txBox="1"/>
            <p:nvPr/>
          </p:nvSpPr>
          <p:spPr>
            <a:xfrm>
              <a:off x="4846363" y="5000462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BF513878-449F-4B42-9CC0-AE78606347AA}"/>
                </a:ext>
              </a:extLst>
            </p:cNvPr>
            <p:cNvSpPr/>
            <p:nvPr/>
          </p:nvSpPr>
          <p:spPr>
            <a:xfrm>
              <a:off x="5378178" y="4969469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9D88966-9CA0-7245-B9C7-8BBDECC9104E}"/>
                </a:ext>
              </a:extLst>
            </p:cNvPr>
            <p:cNvSpPr txBox="1"/>
            <p:nvPr/>
          </p:nvSpPr>
          <p:spPr>
            <a:xfrm>
              <a:off x="5460221" y="5000462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28" name="Retângulo Arredondado 27">
              <a:extLst>
                <a:ext uri="{FF2B5EF4-FFF2-40B4-BE49-F238E27FC236}">
                  <a16:creationId xmlns:a16="http://schemas.microsoft.com/office/drawing/2014/main" id="{D13C476B-A3E4-DF48-942C-77560425A5AB}"/>
                </a:ext>
              </a:extLst>
            </p:cNvPr>
            <p:cNvSpPr/>
            <p:nvPr/>
          </p:nvSpPr>
          <p:spPr>
            <a:xfrm>
              <a:off x="4172152" y="5555814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835A42E-6548-5742-9BAD-B35544A1BA22}"/>
                </a:ext>
              </a:extLst>
            </p:cNvPr>
            <p:cNvSpPr txBox="1"/>
            <p:nvPr/>
          </p:nvSpPr>
          <p:spPr>
            <a:xfrm>
              <a:off x="4277146" y="5586808"/>
              <a:ext cx="276621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D6F5C4CB-A089-184C-AEF0-835FA5C41AC5}"/>
                </a:ext>
              </a:extLst>
            </p:cNvPr>
            <p:cNvSpPr/>
            <p:nvPr/>
          </p:nvSpPr>
          <p:spPr>
            <a:xfrm>
              <a:off x="4760258" y="5555731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E12046E-B41A-F046-A044-97EECA96D2E1}"/>
                </a:ext>
              </a:extLst>
            </p:cNvPr>
            <p:cNvSpPr txBox="1"/>
            <p:nvPr/>
          </p:nvSpPr>
          <p:spPr>
            <a:xfrm>
              <a:off x="4842300" y="5586724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85AFEBDC-0357-B44A-BFF0-D8241C807B90}"/>
                </a:ext>
              </a:extLst>
            </p:cNvPr>
            <p:cNvSpPr/>
            <p:nvPr/>
          </p:nvSpPr>
          <p:spPr>
            <a:xfrm>
              <a:off x="5374115" y="5555731"/>
              <a:ext cx="486611" cy="477671"/>
            </a:xfrm>
            <a:prstGeom prst="roundRect">
              <a:avLst/>
            </a:prstGeom>
            <a:noFill/>
            <a:ln w="19050">
              <a:solidFill>
                <a:srgbClr val="09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4EF34D1E-5022-2C49-8B08-B999E47E8136}"/>
                </a:ext>
              </a:extLst>
            </p:cNvPr>
            <p:cNvSpPr txBox="1"/>
            <p:nvPr/>
          </p:nvSpPr>
          <p:spPr>
            <a:xfrm>
              <a:off x="5456158" y="5586724"/>
              <a:ext cx="322524" cy="39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halkboard" panose="03050602040202020205" pitchFamily="66" charset="77"/>
                </a:rPr>
                <a:t>?</a:t>
              </a:r>
            </a:p>
          </p:txBody>
        </p:sp>
      </p:grp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FAA92505-81F2-0348-8FC6-4985E5CA3D48}"/>
              </a:ext>
            </a:extLst>
          </p:cNvPr>
          <p:cNvSpPr/>
          <p:nvPr/>
        </p:nvSpPr>
        <p:spPr>
          <a:xfrm rot="1404356">
            <a:off x="9590631" y="1774202"/>
            <a:ext cx="1949774" cy="1727330"/>
          </a:xfrm>
          <a:prstGeom prst="round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C75472CA-788B-2A4B-B6D2-E8F67BE11A45}"/>
              </a:ext>
            </a:extLst>
          </p:cNvPr>
          <p:cNvSpPr/>
          <p:nvPr/>
        </p:nvSpPr>
        <p:spPr>
          <a:xfrm rot="20885264">
            <a:off x="553095" y="1646539"/>
            <a:ext cx="2266531" cy="2038330"/>
          </a:xfrm>
          <a:prstGeom prst="round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51291BC-E7C0-A744-B531-994CB469BD69}"/>
              </a:ext>
            </a:extLst>
          </p:cNvPr>
          <p:cNvGrpSpPr/>
          <p:nvPr/>
        </p:nvGrpSpPr>
        <p:grpSpPr>
          <a:xfrm rot="518380">
            <a:off x="3369571" y="2355110"/>
            <a:ext cx="1740847" cy="2652927"/>
            <a:chOff x="4070874" y="2513966"/>
            <a:chExt cx="1529132" cy="2529324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C7CE7217-7983-7546-ADB7-01816D6EB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l="36566" t="38058" r="33803" b="45208"/>
            <a:stretch/>
          </p:blipFill>
          <p:spPr>
            <a:xfrm rot="18408560">
              <a:off x="4850751" y="2808452"/>
              <a:ext cx="1043742" cy="454769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5040123D-0E28-CE4A-844F-0456FE7F9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l="36566" t="38058" r="33803" b="45208"/>
            <a:stretch/>
          </p:blipFill>
          <p:spPr>
            <a:xfrm rot="18408560">
              <a:off x="4313570" y="3551243"/>
              <a:ext cx="1043742" cy="454769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8BD1B827-2314-004B-9866-EDCF7500A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l="36566" t="38058" r="33803" b="45208"/>
            <a:stretch/>
          </p:blipFill>
          <p:spPr>
            <a:xfrm rot="18408560">
              <a:off x="3776388" y="4294034"/>
              <a:ext cx="1043742" cy="454769"/>
            </a:xfrm>
            <a:prstGeom prst="rect">
              <a:avLst/>
            </a:prstGeom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2576005-8999-0B49-93BE-0D5FA1EAB106}"/>
              </a:ext>
            </a:extLst>
          </p:cNvPr>
          <p:cNvSpPr txBox="1"/>
          <p:nvPr/>
        </p:nvSpPr>
        <p:spPr>
          <a:xfrm>
            <a:off x="1254684" y="4694301"/>
            <a:ext cx="172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Vector Portal</a:t>
            </a: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58595850-EE74-AB46-8C48-75266FC55AB4}"/>
              </a:ext>
            </a:extLst>
          </p:cNvPr>
          <p:cNvCxnSpPr>
            <a:cxnSpLocks/>
          </p:cNvCxnSpPr>
          <p:nvPr/>
        </p:nvCxnSpPr>
        <p:spPr>
          <a:xfrm flipH="1">
            <a:off x="4925071" y="2649896"/>
            <a:ext cx="982291" cy="2353219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E183562-F0BF-034B-9B20-BF69511942EF}"/>
              </a:ext>
            </a:extLst>
          </p:cNvPr>
          <p:cNvSpPr txBox="1"/>
          <p:nvPr/>
        </p:nvSpPr>
        <p:spPr>
          <a:xfrm>
            <a:off x="3890713" y="5094172"/>
            <a:ext cx="1685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Scalar Portal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1B7E39C-A8D9-6049-BA58-291D4682F036}"/>
              </a:ext>
            </a:extLst>
          </p:cNvPr>
          <p:cNvSpPr txBox="1"/>
          <p:nvPr/>
        </p:nvSpPr>
        <p:spPr>
          <a:xfrm>
            <a:off x="6461442" y="5094172"/>
            <a:ext cx="2061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E3223D"/>
                </a:solidFill>
                <a:effectLst/>
                <a:latin typeface="Chalkboard" panose="03050602040202020205" pitchFamily="66" charset="77"/>
              </a:rPr>
              <a:t>Neutrino Portal </a:t>
            </a:r>
            <a:endParaRPr lang="pt-BR" sz="2000" dirty="0">
              <a:solidFill>
                <a:srgbClr val="E3223D"/>
              </a:solidFill>
              <a:latin typeface="Chalkboard" panose="03050602040202020205" pitchFamily="66" charset="77"/>
            </a:endParaRP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E52E5AB2-264E-6242-8E47-FDA65DDAAF15}"/>
              </a:ext>
            </a:extLst>
          </p:cNvPr>
          <p:cNvCxnSpPr>
            <a:cxnSpLocks/>
          </p:cNvCxnSpPr>
          <p:nvPr/>
        </p:nvCxnSpPr>
        <p:spPr>
          <a:xfrm>
            <a:off x="6432938" y="2630250"/>
            <a:ext cx="756612" cy="2360836"/>
          </a:xfrm>
          <a:prstGeom prst="line">
            <a:avLst/>
          </a:prstGeom>
          <a:ln w="1905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BA627AA6-7746-C84F-8506-F0939BFB6EEA}"/>
              </a:ext>
            </a:extLst>
          </p:cNvPr>
          <p:cNvCxnSpPr>
            <a:cxnSpLocks/>
          </p:cNvCxnSpPr>
          <p:nvPr/>
        </p:nvCxnSpPr>
        <p:spPr>
          <a:xfrm>
            <a:off x="7060501" y="2641121"/>
            <a:ext cx="2331453" cy="194452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5D9C7B9-96E9-C64B-A48F-9A19C0CFB6E2}"/>
              </a:ext>
            </a:extLst>
          </p:cNvPr>
          <p:cNvSpPr txBox="1"/>
          <p:nvPr/>
        </p:nvSpPr>
        <p:spPr>
          <a:xfrm>
            <a:off x="9255623" y="4639855"/>
            <a:ext cx="142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3223D"/>
                </a:solidFill>
                <a:latin typeface="Chalkboard" panose="03050602040202020205" pitchFamily="66" charset="77"/>
              </a:rPr>
              <a:t>ALP Portal</a:t>
            </a:r>
          </a:p>
        </p:txBody>
      </p:sp>
      <p:pic>
        <p:nvPicPr>
          <p:cNvPr id="64" name="Imagem 63" descr="Texto&#10;&#10;Descrição gerada automaticamente com confiança baixa">
            <a:extLst>
              <a:ext uri="{FF2B5EF4-FFF2-40B4-BE49-F238E27FC236}">
                <a16:creationId xmlns:a16="http://schemas.microsoft.com/office/drawing/2014/main" id="{F66351ED-0B3B-9143-9304-8D69F3ED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42" y="5233315"/>
            <a:ext cx="2454313" cy="599198"/>
          </a:xfrm>
          <a:prstGeom prst="rect">
            <a:avLst/>
          </a:prstGeom>
        </p:spPr>
      </p:pic>
      <p:pic>
        <p:nvPicPr>
          <p:cNvPr id="66" name="Imagem 65" descr="Texto&#10;&#10;Descrição gerada automaticamente com confiança baixa">
            <a:extLst>
              <a:ext uri="{FF2B5EF4-FFF2-40B4-BE49-F238E27FC236}">
                <a16:creationId xmlns:a16="http://schemas.microsoft.com/office/drawing/2014/main" id="{E5CFEFA7-5691-CD41-A3F8-D9781B1D0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455" y="5547340"/>
            <a:ext cx="2514205" cy="527952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A73AD9A5-9937-074A-A89B-9463ACD8D675}"/>
              </a:ext>
            </a:extLst>
          </p:cNvPr>
          <p:cNvSpPr/>
          <p:nvPr/>
        </p:nvSpPr>
        <p:spPr>
          <a:xfrm>
            <a:off x="1974718" y="5295320"/>
            <a:ext cx="494579" cy="475188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1D47825-AF54-874E-92FF-DABCFF718B53}"/>
              </a:ext>
            </a:extLst>
          </p:cNvPr>
          <p:cNvSpPr txBox="1"/>
          <p:nvPr/>
        </p:nvSpPr>
        <p:spPr>
          <a:xfrm>
            <a:off x="1664803" y="582431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dark boson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8E4DF6-1648-3649-B1FF-E0AD1BC45113}"/>
              </a:ext>
            </a:extLst>
          </p:cNvPr>
          <p:cNvSpPr/>
          <p:nvPr/>
        </p:nvSpPr>
        <p:spPr>
          <a:xfrm>
            <a:off x="5374194" y="5585339"/>
            <a:ext cx="398810" cy="488361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6961EB03-D516-FE43-A0BA-B13365D919AC}"/>
              </a:ext>
            </a:extLst>
          </p:cNvPr>
          <p:cNvSpPr txBox="1"/>
          <p:nvPr/>
        </p:nvSpPr>
        <p:spPr>
          <a:xfrm>
            <a:off x="4781953" y="6075294"/>
            <a:ext cx="1050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dark Higgs</a:t>
            </a:r>
          </a:p>
        </p:txBody>
      </p:sp>
      <p:pic>
        <p:nvPicPr>
          <p:cNvPr id="72" name="Imagem 71" descr="Texto&#10;&#10;Descrição gerada automaticamente">
            <a:extLst>
              <a:ext uri="{FF2B5EF4-FFF2-40B4-BE49-F238E27FC236}">
                <a16:creationId xmlns:a16="http://schemas.microsoft.com/office/drawing/2014/main" id="{63B0A31C-7473-2B4F-AE0A-1FFD43AE2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330" y="5547341"/>
            <a:ext cx="2583157" cy="422178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C98EF999-E9EA-8E43-8AEE-E6C75AFBB54F}"/>
              </a:ext>
            </a:extLst>
          </p:cNvPr>
          <p:cNvSpPr/>
          <p:nvPr/>
        </p:nvSpPr>
        <p:spPr>
          <a:xfrm>
            <a:off x="7914430" y="5597808"/>
            <a:ext cx="311797" cy="353295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B754AFFC-6B92-B24C-9A58-087DE8D7B7E6}"/>
              </a:ext>
            </a:extLst>
          </p:cNvPr>
          <p:cNvSpPr txBox="1"/>
          <p:nvPr/>
        </p:nvSpPr>
        <p:spPr>
          <a:xfrm>
            <a:off x="7045120" y="6007621"/>
            <a:ext cx="199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Heavy Neutral Lepton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A3A63D0A-0994-2C48-99E5-C0CCC69BD68A}"/>
              </a:ext>
            </a:extLst>
          </p:cNvPr>
          <p:cNvSpPr txBox="1"/>
          <p:nvPr/>
        </p:nvSpPr>
        <p:spPr>
          <a:xfrm flipH="1">
            <a:off x="9328585" y="5362674"/>
            <a:ext cx="2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board" panose="03050602040202020205" pitchFamily="66" charset="77"/>
              </a:rPr>
              <a:t>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57657E1-54EF-EC4B-B2FF-FE7DE2A3F585}"/>
              </a:ext>
            </a:extLst>
          </p:cNvPr>
          <p:cNvSpPr/>
          <p:nvPr/>
        </p:nvSpPr>
        <p:spPr>
          <a:xfrm>
            <a:off x="9325190" y="5397089"/>
            <a:ext cx="311797" cy="353295"/>
          </a:xfrm>
          <a:prstGeom prst="ellipse">
            <a:avLst/>
          </a:prstGeom>
          <a:solidFill>
            <a:srgbClr val="822FAF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2FAF"/>
              </a:solidFill>
            </a:endParaRPr>
          </a:p>
        </p:txBody>
      </p: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80FE75DB-81D8-E54B-86DD-0A7534C4E09C}"/>
              </a:ext>
            </a:extLst>
          </p:cNvPr>
          <p:cNvCxnSpPr/>
          <p:nvPr/>
        </p:nvCxnSpPr>
        <p:spPr>
          <a:xfrm>
            <a:off x="9812201" y="5547340"/>
            <a:ext cx="361721" cy="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C327E90E-F23B-F14B-8A98-2C613604522E}"/>
              </a:ext>
            </a:extLst>
          </p:cNvPr>
          <p:cNvSpPr txBox="1"/>
          <p:nvPr/>
        </p:nvSpPr>
        <p:spPr>
          <a:xfrm>
            <a:off x="10223473" y="5337629"/>
            <a:ext cx="87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photons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F3D94AE0-26BF-C248-80D9-C70DE4E44293}"/>
              </a:ext>
            </a:extLst>
          </p:cNvPr>
          <p:cNvSpPr txBox="1"/>
          <p:nvPr/>
        </p:nvSpPr>
        <p:spPr>
          <a:xfrm>
            <a:off x="10223473" y="5677423"/>
            <a:ext cx="80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leptons</a:t>
            </a:r>
          </a:p>
        </p:txBody>
      </p:sp>
      <p:cxnSp>
        <p:nvCxnSpPr>
          <p:cNvPr id="82" name="Conector de Seta Reta 81">
            <a:extLst>
              <a:ext uri="{FF2B5EF4-FFF2-40B4-BE49-F238E27FC236}">
                <a16:creationId xmlns:a16="http://schemas.microsoft.com/office/drawing/2014/main" id="{FA6A9688-8FE3-4F4E-8E63-19505A61CC9D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9786641" y="5676183"/>
            <a:ext cx="436832" cy="170517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F3379361-8E7D-924A-9864-BB12E155E992}"/>
              </a:ext>
            </a:extLst>
          </p:cNvPr>
          <p:cNvCxnSpPr>
            <a:cxnSpLocks/>
          </p:cNvCxnSpPr>
          <p:nvPr/>
        </p:nvCxnSpPr>
        <p:spPr>
          <a:xfrm>
            <a:off x="9786641" y="5805025"/>
            <a:ext cx="387281" cy="38022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45D208CE-E2A8-E045-99E0-AA35E63ADE64}"/>
                  </a:ext>
                </a:extLst>
              </p:cNvPr>
              <p:cNvSpPr txBox="1"/>
              <p:nvPr/>
            </p:nvSpPr>
            <p:spPr>
              <a:xfrm>
                <a:off x="10262638" y="604897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45D208CE-E2A8-E045-99E0-AA35E63AD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638" y="6048977"/>
                <a:ext cx="4347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aixaDeTexto 87">
            <a:extLst>
              <a:ext uri="{FF2B5EF4-FFF2-40B4-BE49-F238E27FC236}">
                <a16:creationId xmlns:a16="http://schemas.microsoft.com/office/drawing/2014/main" id="{DD624A00-F205-EA44-A54B-CAAAC6068911}"/>
              </a:ext>
            </a:extLst>
          </p:cNvPr>
          <p:cNvSpPr txBox="1"/>
          <p:nvPr/>
        </p:nvSpPr>
        <p:spPr>
          <a:xfrm>
            <a:off x="9169497" y="4987631"/>
            <a:ext cx="16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22FAF"/>
                </a:solidFill>
              </a:rPr>
              <a:t>axion-like-particle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4236E58E-14CB-CB40-8E82-60CE1A84835A}"/>
                  </a:ext>
                </a:extLst>
              </p:cNvPr>
              <p:cNvSpPr txBox="1"/>
              <p:nvPr/>
            </p:nvSpPr>
            <p:spPr>
              <a:xfrm>
                <a:off x="7340383" y="3641839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4236E58E-14CB-CB40-8E82-60CE1A84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383" y="3641839"/>
                <a:ext cx="43473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8BE5F6F3-8A60-7144-9066-18DBDEFF6F3C}"/>
              </a:ext>
            </a:extLst>
          </p:cNvPr>
          <p:cNvSpPr txBox="1"/>
          <p:nvPr/>
        </p:nvSpPr>
        <p:spPr>
          <a:xfrm rot="2377173">
            <a:off x="7979760" y="3463352"/>
            <a:ext cx="1143361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2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halkboard" panose="03050602040202020205" pitchFamily="66" charset="77"/>
              </a:rPr>
              <a:t>higher dimension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0887B762-220F-0C45-A949-70A37B7EA1DD}"/>
              </a:ext>
            </a:extLst>
          </p:cNvPr>
          <p:cNvSpPr txBox="1"/>
          <p:nvPr/>
        </p:nvSpPr>
        <p:spPr>
          <a:xfrm>
            <a:off x="4521110" y="3473369"/>
            <a:ext cx="213336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rgbClr val="878588"/>
                </a:solidFill>
                <a:latin typeface="Chalkboard" panose="03050602040202020205" pitchFamily="66" charset="77"/>
              </a:rPr>
              <a:t>renormalizable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76E39A66-033F-8B4A-9A5E-A70E54F01ACD}"/>
              </a:ext>
            </a:extLst>
          </p:cNvPr>
          <p:cNvSpPr txBox="1"/>
          <p:nvPr/>
        </p:nvSpPr>
        <p:spPr>
          <a:xfrm>
            <a:off x="301693" y="214129"/>
            <a:ext cx="854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22FAF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Introduction and Motivations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·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Hidden Portals</a:t>
            </a:r>
            <a:endParaRPr lang="en-US" sz="3600" dirty="0">
              <a:solidFill>
                <a:srgbClr val="822FAF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C31CB44D-C740-2948-8644-BB3AEB747CE5}"/>
              </a:ext>
            </a:extLst>
          </p:cNvPr>
          <p:cNvCxnSpPr>
            <a:cxnSpLocks/>
          </p:cNvCxnSpPr>
          <p:nvPr/>
        </p:nvCxnSpPr>
        <p:spPr>
          <a:xfrm>
            <a:off x="415611" y="788152"/>
            <a:ext cx="827118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0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2" grpId="0"/>
      <p:bldP spid="35" grpId="0" animBg="1"/>
      <p:bldP spid="36" grpId="0" animBg="1"/>
      <p:bldP spid="42" grpId="0"/>
      <p:bldP spid="50" grpId="0"/>
      <p:bldP spid="54" grpId="0"/>
      <p:bldP spid="62" grpId="0"/>
      <p:bldP spid="67" grpId="0" animBg="1"/>
      <p:bldP spid="68" grpId="0"/>
      <p:bldP spid="69" grpId="0" animBg="1"/>
      <p:bldP spid="70" grpId="0"/>
      <p:bldP spid="73" grpId="0" animBg="1"/>
      <p:bldP spid="74" grpId="0"/>
      <p:bldP spid="76" grpId="0"/>
      <p:bldP spid="77" grpId="0" animBg="1"/>
      <p:bldP spid="80" grpId="0"/>
      <p:bldP spid="81" grpId="0"/>
      <p:bldP spid="87" grpId="0"/>
      <p:bldP spid="88" grpId="0"/>
      <p:bldP spid="63" grpId="0"/>
      <p:bldP spid="63" grpId="1"/>
      <p:bldP spid="9" grpId="0"/>
      <p:bldP spid="7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Personalizar 10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F0292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24849</TotalTime>
  <Words>2016</Words>
  <Application>Microsoft Macintosh PowerPoint</Application>
  <PresentationFormat>Widescreen</PresentationFormat>
  <Paragraphs>558</Paragraphs>
  <Slides>47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64" baseType="lpstr">
      <vt:lpstr>Andale Mono</vt:lpstr>
      <vt:lpstr>Arial</vt:lpstr>
      <vt:lpstr>Avenir Book</vt:lpstr>
      <vt:lpstr>Calibri</vt:lpstr>
      <vt:lpstr>Cambria Math</vt:lpstr>
      <vt:lpstr>Candara</vt:lpstr>
      <vt:lpstr>Chalkboard</vt:lpstr>
      <vt:lpstr>CMR10</vt:lpstr>
      <vt:lpstr>Gill Sans MT</vt:lpstr>
      <vt:lpstr>Helvetica</vt:lpstr>
      <vt:lpstr>HelveticaNeue</vt:lpstr>
      <vt:lpstr>Lucida Grande</vt:lpstr>
      <vt:lpstr>NimbusRomNo9L</vt:lpstr>
      <vt:lpstr>Sagona Book</vt:lpstr>
      <vt:lpstr>SFRM1000</vt:lpstr>
      <vt:lpstr>Times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Foguel</dc:creator>
  <cp:lastModifiedBy>Ana Foguel</cp:lastModifiedBy>
  <cp:revision>284</cp:revision>
  <dcterms:created xsi:type="dcterms:W3CDTF">2022-04-05T16:51:45Z</dcterms:created>
  <dcterms:modified xsi:type="dcterms:W3CDTF">2025-05-07T09:01:38Z</dcterms:modified>
</cp:coreProperties>
</file>