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2" r:id="rId4"/>
    <p:sldId id="264" r:id="rId5"/>
    <p:sldId id="271" r:id="rId6"/>
    <p:sldId id="263" r:id="rId7"/>
    <p:sldId id="259" r:id="rId8"/>
    <p:sldId id="266" r:id="rId9"/>
    <p:sldId id="267" r:id="rId10"/>
    <p:sldId id="270" r:id="rId11"/>
    <p:sldId id="272" r:id="rId12"/>
    <p:sldId id="273" r:id="rId13"/>
    <p:sldId id="274" r:id="rId14"/>
    <p:sldId id="269" r:id="rId15"/>
    <p:sldId id="268" r:id="rId16"/>
    <p:sldId id="265" r:id="rId17"/>
    <p:sldId id="2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94789"/>
  </p:normalViewPr>
  <p:slideViewPr>
    <p:cSldViewPr snapToGrid="0" snapToObjects="1">
      <p:cViewPr varScale="1">
        <p:scale>
          <a:sx n="112" d="100"/>
          <a:sy n="112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ACA72-15F5-474E-B9E8-D4DBFB47320E}" type="doc">
      <dgm:prSet loTypeId="urn:microsoft.com/office/officeart/2005/8/layout/b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710CAF-CD01-D747-A77C-7BDAC9529625}">
      <dgm:prSet/>
      <dgm:spPr/>
      <dgm:t>
        <a:bodyPr/>
        <a:lstStyle/>
        <a:p>
          <a:r>
            <a:rPr lang="fr-FR" b="1" dirty="0"/>
            <a:t>Génération de textes : Large </a:t>
          </a:r>
          <a:r>
            <a:rPr lang="fr-FR" b="1" dirty="0" err="1"/>
            <a:t>Language</a:t>
          </a:r>
          <a:r>
            <a:rPr lang="fr-FR" b="1" dirty="0"/>
            <a:t> </a:t>
          </a:r>
          <a:r>
            <a:rPr lang="fr-FR" b="1" dirty="0" err="1"/>
            <a:t>models</a:t>
          </a:r>
          <a:endParaRPr lang="fr-FR" dirty="0"/>
        </a:p>
      </dgm:t>
    </dgm:pt>
    <dgm:pt modelId="{B1F21480-6F17-6F47-A95E-F399EFF39976}" type="parTrans" cxnId="{483F298D-FF53-334E-8862-98511E4D0815}">
      <dgm:prSet/>
      <dgm:spPr/>
      <dgm:t>
        <a:bodyPr/>
        <a:lstStyle/>
        <a:p>
          <a:endParaRPr lang="fr-FR"/>
        </a:p>
      </dgm:t>
    </dgm:pt>
    <dgm:pt modelId="{4F8C8DAD-5180-1C4A-A509-1099B4136074}" type="sibTrans" cxnId="{483F298D-FF53-334E-8862-98511E4D0815}">
      <dgm:prSet/>
      <dgm:spPr/>
      <dgm:t>
        <a:bodyPr/>
        <a:lstStyle/>
        <a:p>
          <a:endParaRPr lang="fr-FR"/>
        </a:p>
      </dgm:t>
    </dgm:pt>
    <dgm:pt modelId="{809D43B4-4F5D-8444-8EB7-133D0FB3DA2C}">
      <dgm:prSet/>
      <dgm:spPr/>
      <dgm:t>
        <a:bodyPr/>
        <a:lstStyle/>
        <a:p>
          <a:r>
            <a:rPr lang="en-US" b="1" dirty="0"/>
            <a:t>GPT (open IA), Gemini/</a:t>
          </a:r>
          <a:r>
            <a:rPr lang="en-US" b="1" dirty="0" err="1"/>
            <a:t>PaLM</a:t>
          </a:r>
          <a:r>
            <a:rPr lang="en-US" b="1" dirty="0"/>
            <a:t> (google), Llama (Meta), Mistral (F), Claude (Anthropic), </a:t>
          </a:r>
          <a:endParaRPr lang="fr-FR" dirty="0"/>
        </a:p>
      </dgm:t>
    </dgm:pt>
    <dgm:pt modelId="{7A9002B4-B41F-634D-A467-E65E3215B448}" type="parTrans" cxnId="{60C0DFD9-9BE4-8547-BCB9-3ECA627FB33D}">
      <dgm:prSet/>
      <dgm:spPr/>
      <dgm:t>
        <a:bodyPr/>
        <a:lstStyle/>
        <a:p>
          <a:endParaRPr lang="fr-FR"/>
        </a:p>
      </dgm:t>
    </dgm:pt>
    <dgm:pt modelId="{F443224B-194B-5B4A-9464-9681AE641F1E}" type="sibTrans" cxnId="{60C0DFD9-9BE4-8547-BCB9-3ECA627FB33D}">
      <dgm:prSet/>
      <dgm:spPr/>
      <dgm:t>
        <a:bodyPr/>
        <a:lstStyle/>
        <a:p>
          <a:endParaRPr lang="fr-FR"/>
        </a:p>
      </dgm:t>
    </dgm:pt>
    <dgm:pt modelId="{7DBFDEFB-0946-3845-A244-33E3EBE92EFD}">
      <dgm:prSet/>
      <dgm:spPr/>
      <dgm:t>
        <a:bodyPr/>
        <a:lstStyle/>
        <a:p>
          <a:r>
            <a:rPr lang="fr-FR" b="1" dirty="0"/>
            <a:t>Chat GPT and </a:t>
          </a:r>
          <a:r>
            <a:rPr lang="fr-FR" b="1" dirty="0" err="1"/>
            <a:t>Copilot</a:t>
          </a:r>
          <a:r>
            <a:rPr lang="fr-FR" b="1" dirty="0"/>
            <a:t> existent en applications mobiles </a:t>
          </a:r>
          <a:endParaRPr lang="fr-FR" dirty="0"/>
        </a:p>
      </dgm:t>
    </dgm:pt>
    <dgm:pt modelId="{401C63BF-E113-CA4A-B00D-7F917DF678F6}" type="parTrans" cxnId="{E86C1541-79D1-0F48-A83C-D3C8C656D3D5}">
      <dgm:prSet/>
      <dgm:spPr/>
      <dgm:t>
        <a:bodyPr/>
        <a:lstStyle/>
        <a:p>
          <a:endParaRPr lang="fr-FR"/>
        </a:p>
      </dgm:t>
    </dgm:pt>
    <dgm:pt modelId="{B89D2FC5-3C15-2242-9CE3-498832086BE8}" type="sibTrans" cxnId="{E86C1541-79D1-0F48-A83C-D3C8C656D3D5}">
      <dgm:prSet/>
      <dgm:spPr/>
      <dgm:t>
        <a:bodyPr/>
        <a:lstStyle/>
        <a:p>
          <a:endParaRPr lang="fr-FR"/>
        </a:p>
      </dgm:t>
    </dgm:pt>
    <dgm:pt modelId="{37190292-3DBA-0544-B862-BEF2D5D723F6}">
      <dgm:prSet/>
      <dgm:spPr/>
      <dgm:t>
        <a:bodyPr/>
        <a:lstStyle/>
        <a:p>
          <a:r>
            <a:rPr lang="fr-FR" b="1"/>
            <a:t>Génération d’images</a:t>
          </a:r>
          <a:endParaRPr lang="fr-FR"/>
        </a:p>
      </dgm:t>
    </dgm:pt>
    <dgm:pt modelId="{08931A95-6BA4-5F47-AEFC-6854BF395A0F}" type="parTrans" cxnId="{A70BBBB0-12F2-C24C-966F-98E2C7A5E2A8}">
      <dgm:prSet/>
      <dgm:spPr/>
      <dgm:t>
        <a:bodyPr/>
        <a:lstStyle/>
        <a:p>
          <a:endParaRPr lang="fr-FR"/>
        </a:p>
      </dgm:t>
    </dgm:pt>
    <dgm:pt modelId="{E12C2648-FCAD-4440-942F-5CAA3B443034}" type="sibTrans" cxnId="{A70BBBB0-12F2-C24C-966F-98E2C7A5E2A8}">
      <dgm:prSet/>
      <dgm:spPr/>
      <dgm:t>
        <a:bodyPr/>
        <a:lstStyle/>
        <a:p>
          <a:endParaRPr lang="fr-FR"/>
        </a:p>
      </dgm:t>
    </dgm:pt>
    <dgm:pt modelId="{3D9F73E9-4E32-5747-8BFE-8580B93314B4}">
      <dgm:prSet/>
      <dgm:spPr/>
      <dgm:t>
        <a:bodyPr/>
        <a:lstStyle/>
        <a:p>
          <a:r>
            <a:rPr lang="en-US" b="1" dirty="0"/>
            <a:t>Midjourney</a:t>
          </a:r>
          <a:endParaRPr lang="fr-FR" dirty="0"/>
        </a:p>
      </dgm:t>
    </dgm:pt>
    <dgm:pt modelId="{EB895B36-F488-654F-932A-3D1602DC9803}" type="parTrans" cxnId="{3519BDA4-8B98-184E-AA0C-FFD1F0444C5A}">
      <dgm:prSet/>
      <dgm:spPr/>
      <dgm:t>
        <a:bodyPr/>
        <a:lstStyle/>
        <a:p>
          <a:endParaRPr lang="fr-FR"/>
        </a:p>
      </dgm:t>
    </dgm:pt>
    <dgm:pt modelId="{9B31B737-04CB-8249-B945-56666683A198}" type="sibTrans" cxnId="{3519BDA4-8B98-184E-AA0C-FFD1F0444C5A}">
      <dgm:prSet/>
      <dgm:spPr/>
      <dgm:t>
        <a:bodyPr/>
        <a:lstStyle/>
        <a:p>
          <a:endParaRPr lang="fr-FR"/>
        </a:p>
      </dgm:t>
    </dgm:pt>
    <dgm:pt modelId="{38715725-A5BB-C645-ADA5-6A085BAC9D41}">
      <dgm:prSet/>
      <dgm:spPr/>
      <dgm:t>
        <a:bodyPr/>
        <a:lstStyle/>
        <a:p>
          <a:r>
            <a:rPr lang="en-US" b="1" dirty="0"/>
            <a:t>Dall E3</a:t>
          </a:r>
          <a:endParaRPr lang="fr-FR" dirty="0"/>
        </a:p>
      </dgm:t>
    </dgm:pt>
    <dgm:pt modelId="{51D2B343-91F8-114E-9D74-668D700DE231}" type="parTrans" cxnId="{626424BF-B48B-3747-822B-8531B416139F}">
      <dgm:prSet/>
      <dgm:spPr/>
      <dgm:t>
        <a:bodyPr/>
        <a:lstStyle/>
        <a:p>
          <a:endParaRPr lang="fr-FR"/>
        </a:p>
      </dgm:t>
    </dgm:pt>
    <dgm:pt modelId="{8BFDB2BF-7848-3044-BCB8-33D372249CEB}" type="sibTrans" cxnId="{626424BF-B48B-3747-822B-8531B416139F}">
      <dgm:prSet/>
      <dgm:spPr/>
      <dgm:t>
        <a:bodyPr/>
        <a:lstStyle/>
        <a:p>
          <a:endParaRPr lang="fr-FR"/>
        </a:p>
      </dgm:t>
    </dgm:pt>
    <dgm:pt modelId="{15EBD21A-4B86-6F44-9C1A-9390895783E4}">
      <dgm:prSet/>
      <dgm:spPr/>
      <dgm:t>
        <a:bodyPr/>
        <a:lstStyle/>
        <a:p>
          <a:r>
            <a:rPr lang="en-US" b="1" dirty="0"/>
            <a:t>Stable diffusion</a:t>
          </a:r>
          <a:endParaRPr lang="fr-FR" dirty="0"/>
        </a:p>
      </dgm:t>
    </dgm:pt>
    <dgm:pt modelId="{FD5C42F3-D179-8241-812F-BA1E885109A1}" type="parTrans" cxnId="{2EE033FD-BE82-E941-8C5E-A035D492ABBB}">
      <dgm:prSet/>
      <dgm:spPr/>
      <dgm:t>
        <a:bodyPr/>
        <a:lstStyle/>
        <a:p>
          <a:endParaRPr lang="fr-FR"/>
        </a:p>
      </dgm:t>
    </dgm:pt>
    <dgm:pt modelId="{9E3037C9-B98C-9943-8807-F715AD7D3A69}" type="sibTrans" cxnId="{2EE033FD-BE82-E941-8C5E-A035D492ABBB}">
      <dgm:prSet/>
      <dgm:spPr/>
      <dgm:t>
        <a:bodyPr/>
        <a:lstStyle/>
        <a:p>
          <a:endParaRPr lang="fr-FR"/>
        </a:p>
      </dgm:t>
    </dgm:pt>
    <dgm:pt modelId="{9CDAD8E4-F89E-6C49-ABBD-6F1ACC30754D}">
      <dgm:prSet/>
      <dgm:spPr/>
      <dgm:t>
        <a:bodyPr/>
        <a:lstStyle/>
        <a:p>
          <a:r>
            <a:rPr lang="fr-FR" b="1" dirty="0"/>
            <a:t>Génération de musique </a:t>
          </a:r>
          <a:endParaRPr lang="fr-FR" dirty="0"/>
        </a:p>
      </dgm:t>
    </dgm:pt>
    <dgm:pt modelId="{4D19B9D9-F6C9-C142-AB44-265817FC66AB}" type="parTrans" cxnId="{C03159E0-F3DE-6C41-A35C-175967147469}">
      <dgm:prSet/>
      <dgm:spPr/>
      <dgm:t>
        <a:bodyPr/>
        <a:lstStyle/>
        <a:p>
          <a:endParaRPr lang="fr-FR"/>
        </a:p>
      </dgm:t>
    </dgm:pt>
    <dgm:pt modelId="{43147B30-D20B-E346-BD77-A4B8F4151727}" type="sibTrans" cxnId="{C03159E0-F3DE-6C41-A35C-175967147469}">
      <dgm:prSet/>
      <dgm:spPr/>
      <dgm:t>
        <a:bodyPr/>
        <a:lstStyle/>
        <a:p>
          <a:endParaRPr lang="fr-FR"/>
        </a:p>
      </dgm:t>
    </dgm:pt>
    <dgm:pt modelId="{78203758-5B01-9F4B-8F49-43E2C8803CCE}">
      <dgm:prSet/>
      <dgm:spPr/>
      <dgm:t>
        <a:bodyPr/>
        <a:lstStyle/>
        <a:p>
          <a:r>
            <a:rPr lang="en-US" b="1" dirty="0"/>
            <a:t>Soundful </a:t>
          </a:r>
          <a:endParaRPr lang="fr-FR" dirty="0"/>
        </a:p>
      </dgm:t>
    </dgm:pt>
    <dgm:pt modelId="{EC86532D-CC1D-5341-BB3D-A3DFC1E55C91}" type="parTrans" cxnId="{4A5987A7-DE4D-B047-8863-C9D518AC4726}">
      <dgm:prSet/>
      <dgm:spPr/>
      <dgm:t>
        <a:bodyPr/>
        <a:lstStyle/>
        <a:p>
          <a:endParaRPr lang="fr-FR"/>
        </a:p>
      </dgm:t>
    </dgm:pt>
    <dgm:pt modelId="{B41BDA97-0626-CA4A-9F7F-4AD73037EE22}" type="sibTrans" cxnId="{4A5987A7-DE4D-B047-8863-C9D518AC4726}">
      <dgm:prSet/>
      <dgm:spPr/>
      <dgm:t>
        <a:bodyPr/>
        <a:lstStyle/>
        <a:p>
          <a:endParaRPr lang="fr-FR"/>
        </a:p>
      </dgm:t>
    </dgm:pt>
    <dgm:pt modelId="{4C744B20-D33C-DA4B-962C-C93A3B505EAC}">
      <dgm:prSet/>
      <dgm:spPr/>
      <dgm:t>
        <a:bodyPr/>
        <a:lstStyle/>
        <a:p>
          <a:r>
            <a:rPr lang="en-US" b="1" dirty="0" err="1"/>
            <a:t>Boomy</a:t>
          </a:r>
          <a:r>
            <a:rPr lang="en-US" b="1" dirty="0"/>
            <a:t> </a:t>
          </a:r>
          <a:endParaRPr lang="fr-FR" dirty="0"/>
        </a:p>
      </dgm:t>
    </dgm:pt>
    <dgm:pt modelId="{E82C2697-AF91-9246-8A52-2B0F8338E7D1}" type="parTrans" cxnId="{54405781-B0E2-B74B-9C6F-220B3E96D677}">
      <dgm:prSet/>
      <dgm:spPr/>
      <dgm:t>
        <a:bodyPr/>
        <a:lstStyle/>
        <a:p>
          <a:endParaRPr lang="fr-FR"/>
        </a:p>
      </dgm:t>
    </dgm:pt>
    <dgm:pt modelId="{016D8C7B-E085-4E45-82EB-FB1767318049}" type="sibTrans" cxnId="{54405781-B0E2-B74B-9C6F-220B3E96D677}">
      <dgm:prSet/>
      <dgm:spPr/>
      <dgm:t>
        <a:bodyPr/>
        <a:lstStyle/>
        <a:p>
          <a:endParaRPr lang="fr-FR"/>
        </a:p>
      </dgm:t>
    </dgm:pt>
    <dgm:pt modelId="{45128631-AAFD-3947-A3B0-237BBDC1F122}">
      <dgm:prSet/>
      <dgm:spPr/>
      <dgm:t>
        <a:bodyPr/>
        <a:lstStyle/>
        <a:p>
          <a:r>
            <a:rPr lang="en-US" b="1" dirty="0"/>
            <a:t>Music LM </a:t>
          </a:r>
          <a:endParaRPr lang="fr-FR" dirty="0"/>
        </a:p>
      </dgm:t>
    </dgm:pt>
    <dgm:pt modelId="{F7CAC62A-C977-DA40-B572-FC618E79CAFC}" type="parTrans" cxnId="{AF713E87-D5D3-754B-8D21-2AE1E957E130}">
      <dgm:prSet/>
      <dgm:spPr/>
      <dgm:t>
        <a:bodyPr/>
        <a:lstStyle/>
        <a:p>
          <a:endParaRPr lang="fr-FR"/>
        </a:p>
      </dgm:t>
    </dgm:pt>
    <dgm:pt modelId="{5975D167-753B-F64A-9041-5AF364D236F1}" type="sibTrans" cxnId="{AF713E87-D5D3-754B-8D21-2AE1E957E130}">
      <dgm:prSet/>
      <dgm:spPr/>
      <dgm:t>
        <a:bodyPr/>
        <a:lstStyle/>
        <a:p>
          <a:endParaRPr lang="fr-FR"/>
        </a:p>
      </dgm:t>
    </dgm:pt>
    <dgm:pt modelId="{2D3730A4-FFF4-A340-BB08-41D2E165EDF1}">
      <dgm:prSet/>
      <dgm:spPr/>
      <dgm:t>
        <a:bodyPr/>
        <a:lstStyle/>
        <a:p>
          <a:r>
            <a:rPr lang="en-US" b="1" dirty="0"/>
            <a:t>AIVA</a:t>
          </a:r>
          <a:endParaRPr lang="fr-FR" dirty="0"/>
        </a:p>
      </dgm:t>
    </dgm:pt>
    <dgm:pt modelId="{73D9156F-4ACB-7045-A0F0-F87CAE39F040}" type="parTrans" cxnId="{CB4A2E21-53E4-9149-9C41-41841F63D587}">
      <dgm:prSet/>
      <dgm:spPr/>
      <dgm:t>
        <a:bodyPr/>
        <a:lstStyle/>
        <a:p>
          <a:endParaRPr lang="fr-FR"/>
        </a:p>
      </dgm:t>
    </dgm:pt>
    <dgm:pt modelId="{24006C41-F98B-EE47-8F78-3D69AD266665}" type="sibTrans" cxnId="{CB4A2E21-53E4-9149-9C41-41841F63D587}">
      <dgm:prSet/>
      <dgm:spPr/>
      <dgm:t>
        <a:bodyPr/>
        <a:lstStyle/>
        <a:p>
          <a:endParaRPr lang="fr-FR"/>
        </a:p>
      </dgm:t>
    </dgm:pt>
    <dgm:pt modelId="{A9168F80-D18B-644F-9090-5DAD3DAEB1F6}">
      <dgm:prSet/>
      <dgm:spPr/>
      <dgm:t>
        <a:bodyPr/>
        <a:lstStyle/>
        <a:p>
          <a:r>
            <a:rPr lang="fr-FR" b="1" dirty="0"/>
            <a:t>Flux.1</a:t>
          </a:r>
        </a:p>
      </dgm:t>
    </dgm:pt>
    <dgm:pt modelId="{C7971D6A-E764-494F-9D6C-D177419C4F97}" type="parTrans" cxnId="{AB3B0C39-C008-1A4F-9454-3FE3964F5617}">
      <dgm:prSet/>
      <dgm:spPr/>
      <dgm:t>
        <a:bodyPr/>
        <a:lstStyle/>
        <a:p>
          <a:endParaRPr lang="fr-FR"/>
        </a:p>
      </dgm:t>
    </dgm:pt>
    <dgm:pt modelId="{E6C79BEE-244E-2042-85BA-337DC36DD620}" type="sibTrans" cxnId="{AB3B0C39-C008-1A4F-9454-3FE3964F5617}">
      <dgm:prSet/>
      <dgm:spPr/>
      <dgm:t>
        <a:bodyPr/>
        <a:lstStyle/>
        <a:p>
          <a:endParaRPr lang="fr-FR"/>
        </a:p>
      </dgm:t>
    </dgm:pt>
    <dgm:pt modelId="{8BB66166-24AC-064B-B681-EF17191251F7}">
      <dgm:prSet/>
      <dgm:spPr/>
      <dgm:t>
        <a:bodyPr/>
        <a:lstStyle/>
        <a:p>
          <a:r>
            <a:rPr lang="fr-FR" b="1" dirty="0"/>
            <a:t>Google </a:t>
          </a:r>
          <a:r>
            <a:rPr lang="fr-FR" b="1" dirty="0" err="1"/>
            <a:t>Imagen</a:t>
          </a:r>
          <a:r>
            <a:rPr lang="fr-FR" b="1" dirty="0"/>
            <a:t> (USA)</a:t>
          </a:r>
        </a:p>
      </dgm:t>
    </dgm:pt>
    <dgm:pt modelId="{BBFEA7F3-5D61-634C-8194-420ED9BCA97B}" type="parTrans" cxnId="{1C2E3CAC-9C42-3F4C-B901-A9D395BB0294}">
      <dgm:prSet/>
      <dgm:spPr/>
      <dgm:t>
        <a:bodyPr/>
        <a:lstStyle/>
        <a:p>
          <a:endParaRPr lang="fr-FR"/>
        </a:p>
      </dgm:t>
    </dgm:pt>
    <dgm:pt modelId="{B5465DB2-CC06-C34D-9E6D-BC2558EED784}" type="sibTrans" cxnId="{1C2E3CAC-9C42-3F4C-B901-A9D395BB0294}">
      <dgm:prSet/>
      <dgm:spPr/>
      <dgm:t>
        <a:bodyPr/>
        <a:lstStyle/>
        <a:p>
          <a:endParaRPr lang="fr-FR"/>
        </a:p>
      </dgm:t>
    </dgm:pt>
    <dgm:pt modelId="{143A84E9-548A-DB4F-ABBB-2F5F69840AAC}">
      <dgm:prSet/>
      <dgm:spPr/>
      <dgm:t>
        <a:bodyPr/>
        <a:lstStyle/>
        <a:p>
          <a:r>
            <a:rPr lang="en-US" b="1" dirty="0"/>
            <a:t>Co-pilot (Microsoft)</a:t>
          </a:r>
          <a:endParaRPr lang="fr-FR" dirty="0"/>
        </a:p>
      </dgm:t>
    </dgm:pt>
    <dgm:pt modelId="{16A91FFF-A834-2A40-BA71-DD16A5541E28}" type="parTrans" cxnId="{A00A6EF8-FA32-2B4A-BD33-22873C6CA27E}">
      <dgm:prSet/>
      <dgm:spPr/>
    </dgm:pt>
    <dgm:pt modelId="{C7E0D7F4-88D6-9647-812D-62464AA8E38B}" type="sibTrans" cxnId="{A00A6EF8-FA32-2B4A-BD33-22873C6CA27E}">
      <dgm:prSet/>
      <dgm:spPr/>
    </dgm:pt>
    <dgm:pt modelId="{F257BB25-FC5B-1244-82FC-61A3ED63EFA0}" type="pres">
      <dgm:prSet presAssocID="{139ACA72-15F5-474E-B9E8-D4DBFB47320E}" presName="diagram" presStyleCnt="0">
        <dgm:presLayoutVars>
          <dgm:dir/>
          <dgm:animLvl val="lvl"/>
          <dgm:resizeHandles val="exact"/>
        </dgm:presLayoutVars>
      </dgm:prSet>
      <dgm:spPr/>
    </dgm:pt>
    <dgm:pt modelId="{21B8670D-2372-1946-9111-3B2C7FD4BF34}" type="pres">
      <dgm:prSet presAssocID="{21710CAF-CD01-D747-A77C-7BDAC9529625}" presName="compNode" presStyleCnt="0"/>
      <dgm:spPr/>
    </dgm:pt>
    <dgm:pt modelId="{A2317B5D-232D-3644-8D68-637575241318}" type="pres">
      <dgm:prSet presAssocID="{21710CAF-CD01-D747-A77C-7BDAC9529625}" presName="childRect" presStyleLbl="bgAcc1" presStyleIdx="0" presStyleCnt="3">
        <dgm:presLayoutVars>
          <dgm:bulletEnabled val="1"/>
        </dgm:presLayoutVars>
      </dgm:prSet>
      <dgm:spPr/>
    </dgm:pt>
    <dgm:pt modelId="{42F51362-A15C-C247-9E53-EC8FE4FB0EAD}" type="pres">
      <dgm:prSet presAssocID="{21710CAF-CD01-D747-A77C-7BDAC95296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6383329-5887-6740-A796-216466F45B9D}" type="pres">
      <dgm:prSet presAssocID="{21710CAF-CD01-D747-A77C-7BDAC9529625}" presName="parentRect" presStyleLbl="alignNode1" presStyleIdx="0" presStyleCnt="3"/>
      <dgm:spPr/>
    </dgm:pt>
    <dgm:pt modelId="{7AE84F52-F9C3-F54D-9CD1-90F556AF5F62}" type="pres">
      <dgm:prSet presAssocID="{21710CAF-CD01-D747-A77C-7BDAC9529625}" presName="adorn" presStyleLbl="fgAccFollowNode1" presStyleIdx="0" presStyleCnt="3"/>
      <dgm:spPr/>
    </dgm:pt>
    <dgm:pt modelId="{6ADAE68B-79B8-6D47-B67F-F57078D264D7}" type="pres">
      <dgm:prSet presAssocID="{4F8C8DAD-5180-1C4A-A509-1099B4136074}" presName="sibTrans" presStyleLbl="sibTrans2D1" presStyleIdx="0" presStyleCnt="0"/>
      <dgm:spPr/>
    </dgm:pt>
    <dgm:pt modelId="{64375F50-2024-D047-9DA3-ACD1808AA508}" type="pres">
      <dgm:prSet presAssocID="{37190292-3DBA-0544-B862-BEF2D5D723F6}" presName="compNode" presStyleCnt="0"/>
      <dgm:spPr/>
    </dgm:pt>
    <dgm:pt modelId="{6DC852C2-5C16-B94C-9DEB-C754C16D9041}" type="pres">
      <dgm:prSet presAssocID="{37190292-3DBA-0544-B862-BEF2D5D723F6}" presName="childRect" presStyleLbl="bgAcc1" presStyleIdx="1" presStyleCnt="3">
        <dgm:presLayoutVars>
          <dgm:bulletEnabled val="1"/>
        </dgm:presLayoutVars>
      </dgm:prSet>
      <dgm:spPr/>
    </dgm:pt>
    <dgm:pt modelId="{A08BB975-F8CE-B640-845D-94DFC83BF15E}" type="pres">
      <dgm:prSet presAssocID="{37190292-3DBA-0544-B862-BEF2D5D723F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342C47B-CBBA-0145-9587-7670325E6A0E}" type="pres">
      <dgm:prSet presAssocID="{37190292-3DBA-0544-B862-BEF2D5D723F6}" presName="parentRect" presStyleLbl="alignNode1" presStyleIdx="1" presStyleCnt="3"/>
      <dgm:spPr/>
    </dgm:pt>
    <dgm:pt modelId="{ECE17808-5461-A945-B837-0AF793F4BF3D}" type="pres">
      <dgm:prSet presAssocID="{37190292-3DBA-0544-B862-BEF2D5D723F6}" presName="adorn" presStyleLbl="fgAccFollowNode1" presStyleIdx="1" presStyleCnt="3"/>
      <dgm:spPr/>
    </dgm:pt>
    <dgm:pt modelId="{5498A9C2-2A2C-124D-A6FF-A9CB6C2A2390}" type="pres">
      <dgm:prSet presAssocID="{E12C2648-FCAD-4440-942F-5CAA3B443034}" presName="sibTrans" presStyleLbl="sibTrans2D1" presStyleIdx="0" presStyleCnt="0"/>
      <dgm:spPr/>
    </dgm:pt>
    <dgm:pt modelId="{567A14C6-1F0E-E645-9E7B-DAEBD25D287F}" type="pres">
      <dgm:prSet presAssocID="{9CDAD8E4-F89E-6C49-ABBD-6F1ACC30754D}" presName="compNode" presStyleCnt="0"/>
      <dgm:spPr/>
    </dgm:pt>
    <dgm:pt modelId="{0A6A602E-AE1C-8E48-890A-680FD2A9AA10}" type="pres">
      <dgm:prSet presAssocID="{9CDAD8E4-F89E-6C49-ABBD-6F1ACC30754D}" presName="childRect" presStyleLbl="bgAcc1" presStyleIdx="2" presStyleCnt="3">
        <dgm:presLayoutVars>
          <dgm:bulletEnabled val="1"/>
        </dgm:presLayoutVars>
      </dgm:prSet>
      <dgm:spPr/>
    </dgm:pt>
    <dgm:pt modelId="{8A115576-A0CB-A446-9082-2BDCBF397E4F}" type="pres">
      <dgm:prSet presAssocID="{9CDAD8E4-F89E-6C49-ABBD-6F1ACC3075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FB19036-7C1E-984D-82F4-E5C7F91C2F05}" type="pres">
      <dgm:prSet presAssocID="{9CDAD8E4-F89E-6C49-ABBD-6F1ACC30754D}" presName="parentRect" presStyleLbl="alignNode1" presStyleIdx="2" presStyleCnt="3"/>
      <dgm:spPr/>
    </dgm:pt>
    <dgm:pt modelId="{186B51DE-8482-A749-B947-493C7204F1EC}" type="pres">
      <dgm:prSet presAssocID="{9CDAD8E4-F89E-6C49-ABBD-6F1ACC30754D}" presName="adorn" presStyleLbl="fgAccFollowNode1" presStyleIdx="2" presStyleCnt="3"/>
      <dgm:spPr/>
    </dgm:pt>
  </dgm:ptLst>
  <dgm:cxnLst>
    <dgm:cxn modelId="{35ABE414-7E4C-2743-B372-97CACBA4045A}" type="presOf" srcId="{A9168F80-D18B-644F-9090-5DAD3DAEB1F6}" destId="{6DC852C2-5C16-B94C-9DEB-C754C16D9041}" srcOrd="0" destOrd="3" presId="urn:microsoft.com/office/officeart/2005/8/layout/bList2"/>
    <dgm:cxn modelId="{CB4A2E21-53E4-9149-9C41-41841F63D587}" srcId="{9CDAD8E4-F89E-6C49-ABBD-6F1ACC30754D}" destId="{2D3730A4-FFF4-A340-BB08-41D2E165EDF1}" srcOrd="3" destOrd="0" parTransId="{73D9156F-4ACB-7045-A0F0-F87CAE39F040}" sibTransId="{24006C41-F98B-EE47-8F78-3D69AD266665}"/>
    <dgm:cxn modelId="{E483B028-D73F-9246-ADAA-65A88E19CA9C}" type="presOf" srcId="{7DBFDEFB-0946-3845-A244-33E3EBE92EFD}" destId="{A2317B5D-232D-3644-8D68-637575241318}" srcOrd="0" destOrd="2" presId="urn:microsoft.com/office/officeart/2005/8/layout/bList2"/>
    <dgm:cxn modelId="{8D36952D-E0D1-FB4E-A1DC-F4B5771C6122}" type="presOf" srcId="{139ACA72-15F5-474E-B9E8-D4DBFB47320E}" destId="{F257BB25-FC5B-1244-82FC-61A3ED63EFA0}" srcOrd="0" destOrd="0" presId="urn:microsoft.com/office/officeart/2005/8/layout/bList2"/>
    <dgm:cxn modelId="{AB3B0C39-C008-1A4F-9454-3FE3964F5617}" srcId="{37190292-3DBA-0544-B862-BEF2D5D723F6}" destId="{A9168F80-D18B-644F-9090-5DAD3DAEB1F6}" srcOrd="3" destOrd="0" parTransId="{C7971D6A-E764-494F-9D6C-D177419C4F97}" sibTransId="{E6C79BEE-244E-2042-85BA-337DC36DD620}"/>
    <dgm:cxn modelId="{EECD203E-9DAE-8342-BA24-5343BF8AB2CF}" type="presOf" srcId="{37190292-3DBA-0544-B862-BEF2D5D723F6}" destId="{3342C47B-CBBA-0145-9587-7670325E6A0E}" srcOrd="1" destOrd="0" presId="urn:microsoft.com/office/officeart/2005/8/layout/bList2"/>
    <dgm:cxn modelId="{E86C1541-79D1-0F48-A83C-D3C8C656D3D5}" srcId="{21710CAF-CD01-D747-A77C-7BDAC9529625}" destId="{7DBFDEFB-0946-3845-A244-33E3EBE92EFD}" srcOrd="2" destOrd="0" parTransId="{401C63BF-E113-CA4A-B00D-7F917DF678F6}" sibTransId="{B89D2FC5-3C15-2242-9CE3-498832086BE8}"/>
    <dgm:cxn modelId="{6DD45343-5B55-E947-82B4-BCF2D8F89FB6}" type="presOf" srcId="{3D9F73E9-4E32-5747-8BFE-8580B93314B4}" destId="{6DC852C2-5C16-B94C-9DEB-C754C16D9041}" srcOrd="0" destOrd="0" presId="urn:microsoft.com/office/officeart/2005/8/layout/bList2"/>
    <dgm:cxn modelId="{E79B2D51-2774-5042-BE73-BDBCB2542B2C}" type="presOf" srcId="{9CDAD8E4-F89E-6C49-ABBD-6F1ACC30754D}" destId="{BFB19036-7C1E-984D-82F4-E5C7F91C2F05}" srcOrd="1" destOrd="0" presId="urn:microsoft.com/office/officeart/2005/8/layout/bList2"/>
    <dgm:cxn modelId="{D4518E51-38C1-CA44-85FA-A7753E610D61}" type="presOf" srcId="{4C744B20-D33C-DA4B-962C-C93A3B505EAC}" destId="{0A6A602E-AE1C-8E48-890A-680FD2A9AA10}" srcOrd="0" destOrd="1" presId="urn:microsoft.com/office/officeart/2005/8/layout/bList2"/>
    <dgm:cxn modelId="{1D34B45A-13A5-224B-9E09-167450DF2064}" type="presOf" srcId="{8BB66166-24AC-064B-B681-EF17191251F7}" destId="{6DC852C2-5C16-B94C-9DEB-C754C16D9041}" srcOrd="0" destOrd="4" presId="urn:microsoft.com/office/officeart/2005/8/layout/bList2"/>
    <dgm:cxn modelId="{9650265B-7BA8-2A4C-A29B-7DBA5EF2220E}" type="presOf" srcId="{45128631-AAFD-3947-A3B0-237BBDC1F122}" destId="{0A6A602E-AE1C-8E48-890A-680FD2A9AA10}" srcOrd="0" destOrd="2" presId="urn:microsoft.com/office/officeart/2005/8/layout/bList2"/>
    <dgm:cxn modelId="{C28E035D-833F-2D42-9DFA-FF60C90E9366}" type="presOf" srcId="{21710CAF-CD01-D747-A77C-7BDAC9529625}" destId="{E6383329-5887-6740-A796-216466F45B9D}" srcOrd="1" destOrd="0" presId="urn:microsoft.com/office/officeart/2005/8/layout/bList2"/>
    <dgm:cxn modelId="{F07C4268-D9E5-2643-B234-CE8DCD927CD6}" type="presOf" srcId="{E12C2648-FCAD-4440-942F-5CAA3B443034}" destId="{5498A9C2-2A2C-124D-A6FF-A9CB6C2A2390}" srcOrd="0" destOrd="0" presId="urn:microsoft.com/office/officeart/2005/8/layout/bList2"/>
    <dgm:cxn modelId="{2FB5A36F-5E9B-354A-B87B-C86F881086C4}" type="presOf" srcId="{15EBD21A-4B86-6F44-9C1A-9390895783E4}" destId="{6DC852C2-5C16-B94C-9DEB-C754C16D9041}" srcOrd="0" destOrd="2" presId="urn:microsoft.com/office/officeart/2005/8/layout/bList2"/>
    <dgm:cxn modelId="{B4D98878-F0FE-2047-9B83-36F410A528ED}" type="presOf" srcId="{37190292-3DBA-0544-B862-BEF2D5D723F6}" destId="{A08BB975-F8CE-B640-845D-94DFC83BF15E}" srcOrd="0" destOrd="0" presId="urn:microsoft.com/office/officeart/2005/8/layout/bList2"/>
    <dgm:cxn modelId="{54405781-B0E2-B74B-9C6F-220B3E96D677}" srcId="{9CDAD8E4-F89E-6C49-ABBD-6F1ACC30754D}" destId="{4C744B20-D33C-DA4B-962C-C93A3B505EAC}" srcOrd="1" destOrd="0" parTransId="{E82C2697-AF91-9246-8A52-2B0F8338E7D1}" sibTransId="{016D8C7B-E085-4E45-82EB-FB1767318049}"/>
    <dgm:cxn modelId="{AF713E87-D5D3-754B-8D21-2AE1E957E130}" srcId="{9CDAD8E4-F89E-6C49-ABBD-6F1ACC30754D}" destId="{45128631-AAFD-3947-A3B0-237BBDC1F122}" srcOrd="2" destOrd="0" parTransId="{F7CAC62A-C977-DA40-B572-FC618E79CAFC}" sibTransId="{5975D167-753B-F64A-9041-5AF364D236F1}"/>
    <dgm:cxn modelId="{483F298D-FF53-334E-8862-98511E4D0815}" srcId="{139ACA72-15F5-474E-B9E8-D4DBFB47320E}" destId="{21710CAF-CD01-D747-A77C-7BDAC9529625}" srcOrd="0" destOrd="0" parTransId="{B1F21480-6F17-6F47-A95E-F399EFF39976}" sibTransId="{4F8C8DAD-5180-1C4A-A509-1099B4136074}"/>
    <dgm:cxn modelId="{BE9B768F-38F5-FB47-9E72-AD54D1D9F8AD}" type="presOf" srcId="{38715725-A5BB-C645-ADA5-6A085BAC9D41}" destId="{6DC852C2-5C16-B94C-9DEB-C754C16D9041}" srcOrd="0" destOrd="1" presId="urn:microsoft.com/office/officeart/2005/8/layout/bList2"/>
    <dgm:cxn modelId="{C1511A9A-E525-7B4C-AA7A-2F22CFC5D4E8}" type="presOf" srcId="{9CDAD8E4-F89E-6C49-ABBD-6F1ACC30754D}" destId="{8A115576-A0CB-A446-9082-2BDCBF397E4F}" srcOrd="0" destOrd="0" presId="urn:microsoft.com/office/officeart/2005/8/layout/bList2"/>
    <dgm:cxn modelId="{3519BDA4-8B98-184E-AA0C-FFD1F0444C5A}" srcId="{37190292-3DBA-0544-B862-BEF2D5D723F6}" destId="{3D9F73E9-4E32-5747-8BFE-8580B93314B4}" srcOrd="0" destOrd="0" parTransId="{EB895B36-F488-654F-932A-3D1602DC9803}" sibTransId="{9B31B737-04CB-8249-B945-56666683A198}"/>
    <dgm:cxn modelId="{7AC9E5A4-9764-D949-86DA-2BD21E700BC1}" type="presOf" srcId="{4F8C8DAD-5180-1C4A-A509-1099B4136074}" destId="{6ADAE68B-79B8-6D47-B67F-F57078D264D7}" srcOrd="0" destOrd="0" presId="urn:microsoft.com/office/officeart/2005/8/layout/bList2"/>
    <dgm:cxn modelId="{4A5987A7-DE4D-B047-8863-C9D518AC4726}" srcId="{9CDAD8E4-F89E-6C49-ABBD-6F1ACC30754D}" destId="{78203758-5B01-9F4B-8F49-43E2C8803CCE}" srcOrd="0" destOrd="0" parTransId="{EC86532D-CC1D-5341-BB3D-A3DFC1E55C91}" sibTransId="{B41BDA97-0626-CA4A-9F7F-4AD73037EE22}"/>
    <dgm:cxn modelId="{1C2E3CAC-9C42-3F4C-B901-A9D395BB0294}" srcId="{37190292-3DBA-0544-B862-BEF2D5D723F6}" destId="{8BB66166-24AC-064B-B681-EF17191251F7}" srcOrd="4" destOrd="0" parTransId="{BBFEA7F3-5D61-634C-8194-420ED9BCA97B}" sibTransId="{B5465DB2-CC06-C34D-9E6D-BC2558EED784}"/>
    <dgm:cxn modelId="{A70BBBB0-12F2-C24C-966F-98E2C7A5E2A8}" srcId="{139ACA72-15F5-474E-B9E8-D4DBFB47320E}" destId="{37190292-3DBA-0544-B862-BEF2D5D723F6}" srcOrd="1" destOrd="0" parTransId="{08931A95-6BA4-5F47-AEFC-6854BF395A0F}" sibTransId="{E12C2648-FCAD-4440-942F-5CAA3B443034}"/>
    <dgm:cxn modelId="{626424BF-B48B-3747-822B-8531B416139F}" srcId="{37190292-3DBA-0544-B862-BEF2D5D723F6}" destId="{38715725-A5BB-C645-ADA5-6A085BAC9D41}" srcOrd="1" destOrd="0" parTransId="{51D2B343-91F8-114E-9D74-668D700DE231}" sibTransId="{8BFDB2BF-7848-3044-BCB8-33D372249CEB}"/>
    <dgm:cxn modelId="{502F35D0-F872-3546-AA76-3F7BCB1F03E7}" type="presOf" srcId="{143A84E9-548A-DB4F-ABBB-2F5F69840AAC}" destId="{A2317B5D-232D-3644-8D68-637575241318}" srcOrd="0" destOrd="1" presId="urn:microsoft.com/office/officeart/2005/8/layout/bList2"/>
    <dgm:cxn modelId="{60C0DFD9-9BE4-8547-BCB9-3ECA627FB33D}" srcId="{21710CAF-CD01-D747-A77C-7BDAC9529625}" destId="{809D43B4-4F5D-8444-8EB7-133D0FB3DA2C}" srcOrd="0" destOrd="0" parTransId="{7A9002B4-B41F-634D-A467-E65E3215B448}" sibTransId="{F443224B-194B-5B4A-9464-9681AE641F1E}"/>
    <dgm:cxn modelId="{C03159E0-F3DE-6C41-A35C-175967147469}" srcId="{139ACA72-15F5-474E-B9E8-D4DBFB47320E}" destId="{9CDAD8E4-F89E-6C49-ABBD-6F1ACC30754D}" srcOrd="2" destOrd="0" parTransId="{4D19B9D9-F6C9-C142-AB44-265817FC66AB}" sibTransId="{43147B30-D20B-E346-BD77-A4B8F4151727}"/>
    <dgm:cxn modelId="{13D670E3-5198-5749-8E86-6A40AAED9D10}" type="presOf" srcId="{2D3730A4-FFF4-A340-BB08-41D2E165EDF1}" destId="{0A6A602E-AE1C-8E48-890A-680FD2A9AA10}" srcOrd="0" destOrd="3" presId="urn:microsoft.com/office/officeart/2005/8/layout/bList2"/>
    <dgm:cxn modelId="{76EB75EC-DBD2-B148-977F-F4EEC107DFB6}" type="presOf" srcId="{21710CAF-CD01-D747-A77C-7BDAC9529625}" destId="{42F51362-A15C-C247-9E53-EC8FE4FB0EAD}" srcOrd="0" destOrd="0" presId="urn:microsoft.com/office/officeart/2005/8/layout/bList2"/>
    <dgm:cxn modelId="{FCF8EEF2-D92D-2044-8587-70B590BB924D}" type="presOf" srcId="{78203758-5B01-9F4B-8F49-43E2C8803CCE}" destId="{0A6A602E-AE1C-8E48-890A-680FD2A9AA10}" srcOrd="0" destOrd="0" presId="urn:microsoft.com/office/officeart/2005/8/layout/bList2"/>
    <dgm:cxn modelId="{A00A6EF8-FA32-2B4A-BD33-22873C6CA27E}" srcId="{21710CAF-CD01-D747-A77C-7BDAC9529625}" destId="{143A84E9-548A-DB4F-ABBB-2F5F69840AAC}" srcOrd="1" destOrd="0" parTransId="{16A91FFF-A834-2A40-BA71-DD16A5541E28}" sibTransId="{C7E0D7F4-88D6-9647-812D-62464AA8E38B}"/>
    <dgm:cxn modelId="{A7E519FD-BFF5-5D42-AEC5-6DAC0451AB75}" type="presOf" srcId="{809D43B4-4F5D-8444-8EB7-133D0FB3DA2C}" destId="{A2317B5D-232D-3644-8D68-637575241318}" srcOrd="0" destOrd="0" presId="urn:microsoft.com/office/officeart/2005/8/layout/bList2"/>
    <dgm:cxn modelId="{2EE033FD-BE82-E941-8C5E-A035D492ABBB}" srcId="{37190292-3DBA-0544-B862-BEF2D5D723F6}" destId="{15EBD21A-4B86-6F44-9C1A-9390895783E4}" srcOrd="2" destOrd="0" parTransId="{FD5C42F3-D179-8241-812F-BA1E885109A1}" sibTransId="{9E3037C9-B98C-9943-8807-F715AD7D3A69}"/>
    <dgm:cxn modelId="{728376F3-9D2D-454E-9040-F4D2DB0FF812}" type="presParOf" srcId="{F257BB25-FC5B-1244-82FC-61A3ED63EFA0}" destId="{21B8670D-2372-1946-9111-3B2C7FD4BF34}" srcOrd="0" destOrd="0" presId="urn:microsoft.com/office/officeart/2005/8/layout/bList2"/>
    <dgm:cxn modelId="{DB81874F-A554-034F-BF86-C26C770B7715}" type="presParOf" srcId="{21B8670D-2372-1946-9111-3B2C7FD4BF34}" destId="{A2317B5D-232D-3644-8D68-637575241318}" srcOrd="0" destOrd="0" presId="urn:microsoft.com/office/officeart/2005/8/layout/bList2"/>
    <dgm:cxn modelId="{CE50846D-26C2-D549-A3B2-5AB61376EBE4}" type="presParOf" srcId="{21B8670D-2372-1946-9111-3B2C7FD4BF34}" destId="{42F51362-A15C-C247-9E53-EC8FE4FB0EAD}" srcOrd="1" destOrd="0" presId="urn:microsoft.com/office/officeart/2005/8/layout/bList2"/>
    <dgm:cxn modelId="{33DC702D-AF02-BD4C-8780-F2CBA8EC7158}" type="presParOf" srcId="{21B8670D-2372-1946-9111-3B2C7FD4BF34}" destId="{E6383329-5887-6740-A796-216466F45B9D}" srcOrd="2" destOrd="0" presId="urn:microsoft.com/office/officeart/2005/8/layout/bList2"/>
    <dgm:cxn modelId="{DA6C5D1F-7A5E-BD42-BAD3-9549CBDD0058}" type="presParOf" srcId="{21B8670D-2372-1946-9111-3B2C7FD4BF34}" destId="{7AE84F52-F9C3-F54D-9CD1-90F556AF5F62}" srcOrd="3" destOrd="0" presId="urn:microsoft.com/office/officeart/2005/8/layout/bList2"/>
    <dgm:cxn modelId="{EE30C591-51DF-FE4B-A4AA-21366E6A03B6}" type="presParOf" srcId="{F257BB25-FC5B-1244-82FC-61A3ED63EFA0}" destId="{6ADAE68B-79B8-6D47-B67F-F57078D264D7}" srcOrd="1" destOrd="0" presId="urn:microsoft.com/office/officeart/2005/8/layout/bList2"/>
    <dgm:cxn modelId="{36FC749F-2762-894B-B883-26D442645167}" type="presParOf" srcId="{F257BB25-FC5B-1244-82FC-61A3ED63EFA0}" destId="{64375F50-2024-D047-9DA3-ACD1808AA508}" srcOrd="2" destOrd="0" presId="urn:microsoft.com/office/officeart/2005/8/layout/bList2"/>
    <dgm:cxn modelId="{E62B05D7-21D0-4548-A868-17D0AECEE953}" type="presParOf" srcId="{64375F50-2024-D047-9DA3-ACD1808AA508}" destId="{6DC852C2-5C16-B94C-9DEB-C754C16D9041}" srcOrd="0" destOrd="0" presId="urn:microsoft.com/office/officeart/2005/8/layout/bList2"/>
    <dgm:cxn modelId="{0B6FA024-7F06-F441-A245-64A6BF98E46E}" type="presParOf" srcId="{64375F50-2024-D047-9DA3-ACD1808AA508}" destId="{A08BB975-F8CE-B640-845D-94DFC83BF15E}" srcOrd="1" destOrd="0" presId="urn:microsoft.com/office/officeart/2005/8/layout/bList2"/>
    <dgm:cxn modelId="{4B058E78-0925-BE4D-8E1B-900139DF2926}" type="presParOf" srcId="{64375F50-2024-D047-9DA3-ACD1808AA508}" destId="{3342C47B-CBBA-0145-9587-7670325E6A0E}" srcOrd="2" destOrd="0" presId="urn:microsoft.com/office/officeart/2005/8/layout/bList2"/>
    <dgm:cxn modelId="{279A2CDA-EC0E-954E-A2AD-46F2DB71C146}" type="presParOf" srcId="{64375F50-2024-D047-9DA3-ACD1808AA508}" destId="{ECE17808-5461-A945-B837-0AF793F4BF3D}" srcOrd="3" destOrd="0" presId="urn:microsoft.com/office/officeart/2005/8/layout/bList2"/>
    <dgm:cxn modelId="{A3B787B6-09BE-2340-8028-89E8BBD216D3}" type="presParOf" srcId="{F257BB25-FC5B-1244-82FC-61A3ED63EFA0}" destId="{5498A9C2-2A2C-124D-A6FF-A9CB6C2A2390}" srcOrd="3" destOrd="0" presId="urn:microsoft.com/office/officeart/2005/8/layout/bList2"/>
    <dgm:cxn modelId="{20AC3F43-48D0-C94E-A662-64E209AF916F}" type="presParOf" srcId="{F257BB25-FC5B-1244-82FC-61A3ED63EFA0}" destId="{567A14C6-1F0E-E645-9E7B-DAEBD25D287F}" srcOrd="4" destOrd="0" presId="urn:microsoft.com/office/officeart/2005/8/layout/bList2"/>
    <dgm:cxn modelId="{B1A737D2-B83A-0245-A8FC-11AF408E77B1}" type="presParOf" srcId="{567A14C6-1F0E-E645-9E7B-DAEBD25D287F}" destId="{0A6A602E-AE1C-8E48-890A-680FD2A9AA10}" srcOrd="0" destOrd="0" presId="urn:microsoft.com/office/officeart/2005/8/layout/bList2"/>
    <dgm:cxn modelId="{E0B8CA09-BF86-904A-B3E3-E207CE6DC31D}" type="presParOf" srcId="{567A14C6-1F0E-E645-9E7B-DAEBD25D287F}" destId="{8A115576-A0CB-A446-9082-2BDCBF397E4F}" srcOrd="1" destOrd="0" presId="urn:microsoft.com/office/officeart/2005/8/layout/bList2"/>
    <dgm:cxn modelId="{EC9D83E9-31A3-264B-968D-9228C109F593}" type="presParOf" srcId="{567A14C6-1F0E-E645-9E7B-DAEBD25D287F}" destId="{BFB19036-7C1E-984D-82F4-E5C7F91C2F05}" srcOrd="2" destOrd="0" presId="urn:microsoft.com/office/officeart/2005/8/layout/bList2"/>
    <dgm:cxn modelId="{BED98F1C-8B0D-344C-9907-D708ACCECE2B}" type="presParOf" srcId="{567A14C6-1F0E-E645-9E7B-DAEBD25D287F}" destId="{186B51DE-8482-A749-B947-493C7204F1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17B5D-232D-3644-8D68-637575241318}">
      <dsp:nvSpPr>
        <dsp:cNvPr id="0" name=""/>
        <dsp:cNvSpPr/>
      </dsp:nvSpPr>
      <dsp:spPr>
        <a:xfrm>
          <a:off x="6481" y="935383"/>
          <a:ext cx="2799349" cy="2089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GPT (open IA), Gemini/</a:t>
          </a:r>
          <a:r>
            <a:rPr lang="en-US" sz="1600" b="1" kern="1200" dirty="0" err="1"/>
            <a:t>PaLM</a:t>
          </a:r>
          <a:r>
            <a:rPr lang="en-US" sz="1600" b="1" kern="1200" dirty="0"/>
            <a:t> (google), Llama (Meta), Mistral (F), Claude (Anthropic),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Co-pilot (Microsoft)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Chat GPT and </a:t>
          </a:r>
          <a:r>
            <a:rPr lang="fr-FR" sz="1600" b="1" kern="1200" dirty="0" err="1"/>
            <a:t>Copilot</a:t>
          </a:r>
          <a:r>
            <a:rPr lang="fr-FR" sz="1600" b="1" kern="1200" dirty="0"/>
            <a:t> existent en applications mobiles </a:t>
          </a:r>
          <a:endParaRPr lang="fr-FR" sz="1600" kern="1200" dirty="0"/>
        </a:p>
      </dsp:txBody>
      <dsp:txXfrm>
        <a:off x="55444" y="984346"/>
        <a:ext cx="2701423" cy="2040692"/>
      </dsp:txXfrm>
    </dsp:sp>
    <dsp:sp modelId="{E6383329-5887-6740-A796-216466F45B9D}">
      <dsp:nvSpPr>
        <dsp:cNvPr id="0" name=""/>
        <dsp:cNvSpPr/>
      </dsp:nvSpPr>
      <dsp:spPr>
        <a:xfrm>
          <a:off x="6481" y="3025039"/>
          <a:ext cx="2799349" cy="898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Génération de textes : Large </a:t>
          </a:r>
          <a:r>
            <a:rPr lang="fr-FR" sz="2000" b="1" kern="1200" dirty="0" err="1"/>
            <a:t>Language</a:t>
          </a:r>
          <a:r>
            <a:rPr lang="fr-FR" sz="2000" b="1" kern="1200" dirty="0"/>
            <a:t> </a:t>
          </a:r>
          <a:r>
            <a:rPr lang="fr-FR" sz="2000" b="1" kern="1200" dirty="0" err="1"/>
            <a:t>models</a:t>
          </a:r>
          <a:endParaRPr lang="fr-FR" sz="2000" kern="1200" dirty="0"/>
        </a:p>
      </dsp:txBody>
      <dsp:txXfrm>
        <a:off x="6481" y="3025039"/>
        <a:ext cx="1971373" cy="898551"/>
      </dsp:txXfrm>
    </dsp:sp>
    <dsp:sp modelId="{7AE84F52-F9C3-F54D-9CD1-90F556AF5F62}">
      <dsp:nvSpPr>
        <dsp:cNvPr id="0" name=""/>
        <dsp:cNvSpPr/>
      </dsp:nvSpPr>
      <dsp:spPr>
        <a:xfrm>
          <a:off x="2057043" y="3167765"/>
          <a:ext cx="979772" cy="97977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852C2-5C16-B94C-9DEB-C754C16D9041}">
      <dsp:nvSpPr>
        <dsp:cNvPr id="0" name=""/>
        <dsp:cNvSpPr/>
      </dsp:nvSpPr>
      <dsp:spPr>
        <a:xfrm>
          <a:off x="3279548" y="935383"/>
          <a:ext cx="2799349" cy="2089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Midjourney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Dall E3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Stable diffusion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Flux.1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Google </a:t>
          </a:r>
          <a:r>
            <a:rPr lang="fr-FR" sz="1600" b="1" kern="1200" dirty="0" err="1"/>
            <a:t>Imagen</a:t>
          </a:r>
          <a:r>
            <a:rPr lang="fr-FR" sz="1600" b="1" kern="1200" dirty="0"/>
            <a:t> (USA)</a:t>
          </a:r>
        </a:p>
      </dsp:txBody>
      <dsp:txXfrm>
        <a:off x="3328511" y="984346"/>
        <a:ext cx="2701423" cy="2040692"/>
      </dsp:txXfrm>
    </dsp:sp>
    <dsp:sp modelId="{3342C47B-CBBA-0145-9587-7670325E6A0E}">
      <dsp:nvSpPr>
        <dsp:cNvPr id="0" name=""/>
        <dsp:cNvSpPr/>
      </dsp:nvSpPr>
      <dsp:spPr>
        <a:xfrm>
          <a:off x="3279548" y="3025039"/>
          <a:ext cx="2799349" cy="898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Génération d’images</a:t>
          </a:r>
          <a:endParaRPr lang="fr-FR" sz="2000" kern="1200"/>
        </a:p>
      </dsp:txBody>
      <dsp:txXfrm>
        <a:off x="3279548" y="3025039"/>
        <a:ext cx="1971373" cy="898551"/>
      </dsp:txXfrm>
    </dsp:sp>
    <dsp:sp modelId="{ECE17808-5461-A945-B837-0AF793F4BF3D}">
      <dsp:nvSpPr>
        <dsp:cNvPr id="0" name=""/>
        <dsp:cNvSpPr/>
      </dsp:nvSpPr>
      <dsp:spPr>
        <a:xfrm>
          <a:off x="5330110" y="3167765"/>
          <a:ext cx="979772" cy="97977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A602E-AE1C-8E48-890A-680FD2A9AA10}">
      <dsp:nvSpPr>
        <dsp:cNvPr id="0" name=""/>
        <dsp:cNvSpPr/>
      </dsp:nvSpPr>
      <dsp:spPr>
        <a:xfrm>
          <a:off x="6552615" y="935383"/>
          <a:ext cx="2799349" cy="2089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Soundful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Boomy</a:t>
          </a:r>
          <a:r>
            <a:rPr lang="en-US" sz="1600" b="1" kern="1200" dirty="0"/>
            <a:t>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Music LM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AIVA</a:t>
          </a:r>
          <a:endParaRPr lang="fr-FR" sz="1600" kern="1200" dirty="0"/>
        </a:p>
      </dsp:txBody>
      <dsp:txXfrm>
        <a:off x="6601578" y="984346"/>
        <a:ext cx="2701423" cy="2040692"/>
      </dsp:txXfrm>
    </dsp:sp>
    <dsp:sp modelId="{BFB19036-7C1E-984D-82F4-E5C7F91C2F05}">
      <dsp:nvSpPr>
        <dsp:cNvPr id="0" name=""/>
        <dsp:cNvSpPr/>
      </dsp:nvSpPr>
      <dsp:spPr>
        <a:xfrm>
          <a:off x="6552615" y="3025039"/>
          <a:ext cx="2799349" cy="898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Génération de musique </a:t>
          </a:r>
          <a:endParaRPr lang="fr-FR" sz="2000" kern="1200" dirty="0"/>
        </a:p>
      </dsp:txBody>
      <dsp:txXfrm>
        <a:off x="6552615" y="3025039"/>
        <a:ext cx="1971373" cy="898551"/>
      </dsp:txXfrm>
    </dsp:sp>
    <dsp:sp modelId="{186B51DE-8482-A749-B947-493C7204F1EC}">
      <dsp:nvSpPr>
        <dsp:cNvPr id="0" name=""/>
        <dsp:cNvSpPr/>
      </dsp:nvSpPr>
      <dsp:spPr>
        <a:xfrm>
          <a:off x="8603177" y="3167765"/>
          <a:ext cx="979772" cy="97977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B61D5-867F-B14D-963E-EC3D27E12DC2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1148-38DE-A94B-BA34-C2C7249007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EFBF-67E5-9297-3F9C-E84BC8A89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385FAD-6779-B5DE-3309-807D54A40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658662-56C0-2905-F521-B863F1C9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5847C-B4A8-40BC-4F15-72B89DAE9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1148-38DE-A94B-BA34-C2C7249007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8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4D5E9-C651-680F-C7F0-0A9944A4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64C8EC-6FDF-6A47-9897-1810053BC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E11E1E-22DB-319A-8044-B5944AFB9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2645C7-28AD-7271-EB7D-9243B287C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1148-38DE-A94B-BA34-C2C7249007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9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55019-7908-5E52-3718-EB58318F2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2A8C8C-1648-637D-6311-4153C67AA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5BE9AC-A7D4-4F43-07C3-8277D406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B3ECF8-92C4-0308-24E4-954839580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1148-38DE-A94B-BA34-C2C7249007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4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1148-38DE-A94B-BA34-C2C7249007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01148-38DE-A94B-BA34-C2C7249007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4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45CED-60EA-C24B-98F4-399C49727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22EAD4-51DE-FF42-96DB-DBA6A096C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3257A-4CC4-CE4B-ACFA-BAAAC7A0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37D3B-5EB7-1E43-9B2F-46CD0885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0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C0671-D275-7041-9D01-9BCB88D2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D64417-CB4D-FA46-A03A-405FF5C9E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F95BF-3B54-7244-84FA-640E394B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24092D-6ED9-9040-B252-E8FD0E0D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6090A8-EFB3-9E47-9030-FCEF52B9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20485E-B43F-F94D-B0EF-0BB5F4985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EBAFB-3E43-9944-B628-938F76049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506BA-C36A-604D-BBE8-E4C53D20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AAF77-03C3-214E-8BD1-9F4F277A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ED066-1F63-2F42-99F1-E8109BCD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14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nd bleu"/>
          <p:cNvSpPr/>
          <p:nvPr userDrawn="1"/>
        </p:nvSpPr>
        <p:spPr>
          <a:xfrm>
            <a:off x="0" y="2999936"/>
            <a:ext cx="12192000" cy="3858067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027902" y="4575870"/>
            <a:ext cx="3164098" cy="18594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r="6061"/>
          <a:stretch/>
        </p:blipFill>
        <p:spPr>
          <a:xfrm>
            <a:off x="2743199" y="0"/>
            <a:ext cx="9448801" cy="463883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  <p:sp>
        <p:nvSpPr>
          <p:cNvPr id="12" name="Titre"/>
          <p:cNvSpPr>
            <a:spLocks noGrp="1"/>
          </p:cNvSpPr>
          <p:nvPr>
            <p:ph type="title" hasCustomPrompt="1"/>
          </p:nvPr>
        </p:nvSpPr>
        <p:spPr>
          <a:xfrm>
            <a:off x="1089458" y="2999424"/>
            <a:ext cx="7749742" cy="2105976"/>
          </a:xfrm>
          <a:prstGeom prst="rect">
            <a:avLst/>
          </a:prstGeom>
        </p:spPr>
        <p:txBody>
          <a:bodyPr anchor="ctr" anchorCtr="0"/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3" name="Logo Gustave Eiffel"/>
          <p:cNvSpPr/>
          <p:nvPr userDrawn="1"/>
        </p:nvSpPr>
        <p:spPr>
          <a:xfrm>
            <a:off x="1089458" y="5587957"/>
            <a:ext cx="2765571" cy="578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08" y="6227642"/>
            <a:ext cx="1054699" cy="6279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373"/>
            <a:ext cx="2356783" cy="637221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– Prénom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77077"/>
            <a:ext cx="2356783" cy="281153"/>
          </a:xfrm>
          <a:prstGeom prst="rect">
            <a:avLst/>
          </a:prstGeom>
        </p:spPr>
        <p:txBody>
          <a:bodyPr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014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 clair"/>
          <p:cNvSpPr/>
          <p:nvPr userDrawn="1"/>
        </p:nvSpPr>
        <p:spPr>
          <a:xfrm>
            <a:off x="0" y="3012416"/>
            <a:ext cx="12192000" cy="3845903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0"/>
                </a:moveTo>
                <a:lnTo>
                  <a:pt x="9144000" y="0"/>
                </a:lnTo>
                <a:lnTo>
                  <a:pt x="9144000" y="3786187"/>
                </a:lnTo>
                <a:lnTo>
                  <a:pt x="0" y="3786187"/>
                </a:lnTo>
                <a:lnTo>
                  <a:pt x="0" y="0"/>
                </a:lnTo>
                <a:close/>
              </a:path>
            </a:pathLst>
          </a:custGeom>
          <a:solidFill>
            <a:srgbClr val="1EAFD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6225837"/>
            <a:ext cx="1054699" cy="6279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4565234"/>
            <a:ext cx="3164098" cy="1865538"/>
          </a:xfrm>
          <a:prstGeom prst="rect">
            <a:avLst/>
          </a:prstGeom>
        </p:spPr>
      </p:pic>
      <p:sp>
        <p:nvSpPr>
          <p:cNvPr id="18" name="Fond bleu"/>
          <p:cNvSpPr/>
          <p:nvPr/>
        </p:nvSpPr>
        <p:spPr>
          <a:xfrm>
            <a:off x="2781302" y="0"/>
            <a:ext cx="9410700" cy="4603750"/>
          </a:xfrm>
          <a:custGeom>
            <a:avLst/>
            <a:gdLst/>
            <a:ahLst/>
            <a:cxnLst/>
            <a:rect l="l" t="t" r="r" b="b"/>
            <a:pathLst>
              <a:path w="7058025" h="4603750">
                <a:moveTo>
                  <a:pt x="0" y="0"/>
                </a:moveTo>
                <a:lnTo>
                  <a:pt x="7058025" y="0"/>
                </a:lnTo>
                <a:lnTo>
                  <a:pt x="7058025" y="4603625"/>
                </a:lnTo>
                <a:lnTo>
                  <a:pt x="0" y="4603625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781302" y="3042581"/>
            <a:ext cx="9207498" cy="1516678"/>
          </a:xfrm>
          <a:prstGeom prst="rect">
            <a:avLst/>
          </a:prstGeom>
        </p:spPr>
        <p:txBody>
          <a:bodyPr anchor="ctr" anchorCtr="0"/>
          <a:lstStyle>
            <a:lvl1pPr>
              <a:defRPr sz="2600" b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pour ajouter un sous-titre</a:t>
            </a: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2" y="1147000"/>
            <a:ext cx="3164098" cy="18594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"/>
            <a:ext cx="159729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nd bleu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312E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665487" y="2781299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5665487" y="3180106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exemple@email.com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65487" y="3578913"/>
            <a:ext cx="5668479" cy="383741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06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grpSp>
        <p:nvGrpSpPr>
          <p:cNvPr id="40" name="Groupe 39"/>
          <p:cNvGrpSpPr/>
          <p:nvPr userDrawn="1"/>
        </p:nvGrpSpPr>
        <p:grpSpPr>
          <a:xfrm>
            <a:off x="0" y="3650861"/>
            <a:ext cx="3216618" cy="3207140"/>
            <a:chOff x="0" y="3650861"/>
            <a:chExt cx="3216618" cy="3207140"/>
          </a:xfrm>
        </p:grpSpPr>
        <p:pic>
          <p:nvPicPr>
            <p:cNvPr id="41" name="Image 4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"/>
            <a:stretch/>
          </p:blipFill>
          <p:spPr>
            <a:xfrm>
              <a:off x="0" y="3650861"/>
              <a:ext cx="2064284" cy="1310754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7"/>
            <a:stretch/>
          </p:blipFill>
          <p:spPr>
            <a:xfrm>
              <a:off x="1905864" y="4772535"/>
              <a:ext cx="1310754" cy="2085466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b="35303"/>
            <a:stretch/>
          </p:blipFill>
          <p:spPr>
            <a:xfrm>
              <a:off x="0" y="5871928"/>
              <a:ext cx="968038" cy="986072"/>
            </a:xfrm>
            <a:prstGeom prst="rect">
              <a:avLst/>
            </a:prstGeom>
          </p:spPr>
        </p:pic>
      </p:grpSp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/>
          <a:stretch/>
        </p:blipFill>
        <p:spPr>
          <a:xfrm rot="5400000">
            <a:off x="1896426" y="-6666"/>
            <a:ext cx="1297423" cy="131075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 rot="5400000">
            <a:off x="380730" y="751648"/>
            <a:ext cx="1310754" cy="208546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1" b="35303"/>
          <a:stretch/>
        </p:blipFill>
        <p:spPr>
          <a:xfrm rot="5400000">
            <a:off x="385823" y="-392448"/>
            <a:ext cx="201177" cy="986072"/>
          </a:xfrm>
          <a:prstGeom prst="rect">
            <a:avLst/>
          </a:prstGeom>
        </p:spPr>
      </p:pic>
      <p:sp>
        <p:nvSpPr>
          <p:cNvPr id="48" name="Logo Université Gustave Eiffel"/>
          <p:cNvSpPr/>
          <p:nvPr userDrawn="1"/>
        </p:nvSpPr>
        <p:spPr>
          <a:xfrm>
            <a:off x="5791200" y="4771682"/>
            <a:ext cx="1911910" cy="399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1934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26273-9A8F-A54E-AE45-9D4D99C6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936D6F-4269-1E4D-AE25-D8BB1C25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F83B0-E98B-5448-9399-A899CB64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3D7816-718D-AB41-856B-DF2F64F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A64FEC-D640-BE4D-8CB6-CE0AAD73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2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55CBA-6DD4-C348-B7A9-247CD671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18E79-1638-EE4B-8F2D-03A4A554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74DC3-4D74-EF42-9ADF-2D47D179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330BF-244C-B44C-ACDF-249A0ABC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CC7DB-AD33-0943-97CA-BDCC8F74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2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655D2-1AED-7F4F-A8BA-BF15DA91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7EB81-17A4-7444-866C-C70CC549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5039D2-164B-8040-8292-52554FF7A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73C18C-9848-5A44-8D50-4A151EE5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E34C1E-E8A5-B644-BF1F-369EE3C9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8884E6-CE2A-9246-B645-0655AD40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7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C6543-470D-364F-9876-27A11CFE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50F36-FBB6-1349-AFBA-C5639A7D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513E07-976C-5F4A-AEA0-C472C0FB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820FA7-099A-F049-8A24-EA06EAD1E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42B822-72DD-3445-9641-571DFBD76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5783EE-89F7-A24F-81C6-676D2DF4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C0D6E2-E07A-084B-84AA-17FE6B1B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942073-403C-1B4D-BE11-258BAF9C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BC809-D3B1-7F4D-A5F3-347F0612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6DD868-B5F8-A74E-90B9-875E6F4B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80BFA6-D54D-324D-9A1F-5A96814F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3BA1C-3D5D-7743-92CF-2903B135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77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374251-AAD9-4045-A26F-857EF045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CC89F2-9D7C-1A49-9A62-03E32559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E20642-E630-474A-938F-4D64FF5E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5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C5666-E14B-5B4D-A000-6D643A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4676D-A633-B140-9A36-4FDFDDD9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FEA581-EAED-734F-AB95-8D267379E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B994C-0AA0-5A40-96C3-D7CF31B4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1BAF3-1BDF-3D4E-AB72-A1DC739B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B1F70-CC15-7D45-A0CD-6E5F031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1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A3ABF-144D-204B-85A3-25561696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9AF088-F7EF-B349-87DD-731D06D21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F3488B-8D4F-6C46-AB6B-526475E5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00953C-64DA-0343-BDC7-F52AECA3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DB3A7-FE66-A149-B0C4-B8511D93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FF2D9-F09E-5C49-8463-F085BE39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82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B35576-8E41-C342-A314-484B6ACB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990DB8-3DD9-0243-8394-091275E7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FB848-87D0-D149-9106-E32C5DC1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72E182-C50D-DD40-833F-48BA14F7A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IA UGE - Sylvie Chevrier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E43E3-C7B1-A348-9EFF-B78132233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30F5-07FB-AE4B-825D-4D3CEC6DF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1-67991-9" TargetMode="External"/><Relationship Id="rId2" Type="http://schemas.openxmlformats.org/officeDocument/2006/relationships/hyperlink" Target="https://arxiv.org/abs/2312.16171v1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hbsp.harvard.edu/inspiring-minds/why-all-our-classes-suddenly-became-ai-classes" TargetMode="External"/><Relationship Id="rId4" Type="http://schemas.openxmlformats.org/officeDocument/2006/relationships/hyperlink" Target="http://dx.doi.org/10.2139/ssrn.447599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L’IA et le métier d’enseignant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Sylvie Chevrier</a:t>
            </a:r>
          </a:p>
          <a:p>
            <a:pPr marL="0" indent="0">
              <a:buNone/>
            </a:pPr>
            <a:r>
              <a:rPr lang="fr-FR" dirty="0"/>
              <a:t>UFR SEG</a:t>
            </a:r>
          </a:p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19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369518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A830D-2E55-2588-8404-24C6E096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B52C7-D1D5-3684-945E-F59B4715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dirty="0">
                <a:solidFill>
                  <a:srgbClr val="002060"/>
                </a:solidFill>
              </a:rPr>
              <a:t>A quoi </a:t>
            </a:r>
            <a:r>
              <a:rPr lang="en-GB" sz="3600" b="0" dirty="0" err="1">
                <a:solidFill>
                  <a:srgbClr val="002060"/>
                </a:solidFill>
              </a:rPr>
              <a:t>l’IA</a:t>
            </a:r>
            <a:r>
              <a:rPr lang="en-GB" sz="3600" b="0" dirty="0">
                <a:solidFill>
                  <a:srgbClr val="002060"/>
                </a:solidFill>
              </a:rPr>
              <a:t> generative </a:t>
            </a:r>
            <a:r>
              <a:rPr lang="en-GB" sz="3600" b="0" dirty="0" err="1">
                <a:solidFill>
                  <a:srgbClr val="002060"/>
                </a:solidFill>
              </a:rPr>
              <a:t>est-elle</a:t>
            </a:r>
            <a:r>
              <a:rPr lang="en-GB" sz="3600" b="0" dirty="0">
                <a:solidFill>
                  <a:srgbClr val="002060"/>
                </a:solidFill>
              </a:rPr>
              <a:t> </a:t>
            </a:r>
            <a:r>
              <a:rPr lang="en-GB" sz="3600" b="0" dirty="0" err="1">
                <a:solidFill>
                  <a:srgbClr val="002060"/>
                </a:solidFill>
              </a:rPr>
              <a:t>adaptée</a:t>
            </a:r>
            <a:r>
              <a:rPr lang="en-GB" sz="3600" b="0" dirty="0">
                <a:solidFill>
                  <a:srgbClr val="002060"/>
                </a:solidFill>
              </a:rPr>
              <a:t> ?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EA8EBD-17C7-DA2E-7F5D-BBA59B8CB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95" y="1390798"/>
            <a:ext cx="10549913" cy="5082922"/>
          </a:xfrm>
        </p:spPr>
        <p:txBody>
          <a:bodyPr>
            <a:normAutofit lnSpcReduction="10000"/>
          </a:bodyPr>
          <a:lstStyle/>
          <a:p>
            <a:r>
              <a:rPr lang="en-GB" b="0" dirty="0">
                <a:solidFill>
                  <a:srgbClr val="002060"/>
                </a:solidFill>
              </a:rPr>
              <a:t>Plans et </a:t>
            </a:r>
            <a:r>
              <a:rPr lang="en-GB" b="0" dirty="0" err="1">
                <a:solidFill>
                  <a:srgbClr val="002060"/>
                </a:solidFill>
              </a:rPr>
              <a:t>contenus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cours</a:t>
            </a:r>
            <a:endParaRPr lang="en-GB" b="0" dirty="0">
              <a:solidFill>
                <a:srgbClr val="002060"/>
              </a:solidFill>
            </a:endParaRPr>
          </a:p>
          <a:p>
            <a:r>
              <a:rPr lang="en-GB" b="0" dirty="0" err="1">
                <a:solidFill>
                  <a:srgbClr val="002060"/>
                </a:solidFill>
              </a:rPr>
              <a:t>Créations</a:t>
            </a:r>
            <a:r>
              <a:rPr lang="en-GB" b="0" dirty="0">
                <a:solidFill>
                  <a:srgbClr val="002060"/>
                </a:solidFill>
              </a:rPr>
              <a:t> de questions </a:t>
            </a:r>
            <a:r>
              <a:rPr lang="en-GB" b="0" dirty="0" err="1">
                <a:solidFill>
                  <a:srgbClr val="002060"/>
                </a:solidFill>
              </a:rPr>
              <a:t>d’évaluation</a:t>
            </a:r>
            <a:r>
              <a:rPr lang="en-GB" b="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Créer</a:t>
            </a:r>
            <a:r>
              <a:rPr lang="en-GB" b="0" dirty="0">
                <a:solidFill>
                  <a:srgbClr val="002060"/>
                </a:solidFill>
              </a:rPr>
              <a:t> des questions sur un </a:t>
            </a:r>
            <a:r>
              <a:rPr lang="en-GB" b="0" dirty="0" err="1">
                <a:solidFill>
                  <a:srgbClr val="002060"/>
                </a:solidFill>
              </a:rPr>
              <a:t>contenu</a:t>
            </a:r>
            <a:r>
              <a:rPr lang="en-GB" b="0" dirty="0">
                <a:solidFill>
                  <a:srgbClr val="002060"/>
                </a:solidFill>
              </a:rPr>
              <a:t> et les </a:t>
            </a:r>
            <a:r>
              <a:rPr lang="en-GB" b="0" dirty="0" err="1">
                <a:solidFill>
                  <a:srgbClr val="002060"/>
                </a:solidFill>
              </a:rPr>
              <a:t>réponses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correspondantes</a:t>
            </a:r>
            <a:endParaRPr lang="en-GB" b="0" dirty="0">
              <a:solidFill>
                <a:srgbClr val="002060"/>
              </a:solidFill>
            </a:endParaRPr>
          </a:p>
          <a:p>
            <a:r>
              <a:rPr lang="en-GB" b="0" dirty="0" err="1">
                <a:solidFill>
                  <a:srgbClr val="002060"/>
                </a:solidFill>
              </a:rPr>
              <a:t>Génération</a:t>
            </a:r>
            <a:r>
              <a:rPr lang="en-GB" b="0" dirty="0">
                <a:solidFill>
                  <a:srgbClr val="002060"/>
                </a:solidFill>
              </a:rPr>
              <a:t> de figures et dessins </a:t>
            </a:r>
            <a:r>
              <a:rPr lang="en-GB" b="0" dirty="0" err="1">
                <a:solidFill>
                  <a:srgbClr val="002060"/>
                </a:solidFill>
              </a:rPr>
              <a:t>d’illustrations</a:t>
            </a:r>
            <a:endParaRPr lang="en-GB" b="0" dirty="0">
              <a:solidFill>
                <a:srgbClr val="002060"/>
              </a:solidFill>
            </a:endParaRPr>
          </a:p>
          <a:p>
            <a:r>
              <a:rPr lang="en-GB" b="0" dirty="0">
                <a:solidFill>
                  <a:srgbClr val="002060"/>
                </a:solidFill>
              </a:rPr>
              <a:t>Résumé de </a:t>
            </a:r>
            <a:r>
              <a:rPr lang="en-GB" b="0" dirty="0" err="1">
                <a:solidFill>
                  <a:srgbClr val="002060"/>
                </a:solidFill>
              </a:rPr>
              <a:t>textes</a:t>
            </a:r>
            <a:endParaRPr lang="en-GB" b="0" dirty="0">
              <a:solidFill>
                <a:srgbClr val="002060"/>
              </a:solidFill>
            </a:endParaRPr>
          </a:p>
          <a:p>
            <a:r>
              <a:rPr lang="en-GB" b="0" dirty="0">
                <a:solidFill>
                  <a:srgbClr val="002060"/>
                </a:solidFill>
              </a:rPr>
              <a:t>Notes de lectures</a:t>
            </a:r>
          </a:p>
          <a:p>
            <a:r>
              <a:rPr lang="en-GB" b="0" dirty="0" err="1">
                <a:solidFill>
                  <a:srgbClr val="002060"/>
                </a:solidFill>
              </a:rPr>
              <a:t>Ecriture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académique</a:t>
            </a:r>
            <a:r>
              <a:rPr lang="en-GB" b="0" dirty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n-GB" b="0" dirty="0">
                <a:solidFill>
                  <a:srgbClr val="002060"/>
                </a:solidFill>
              </a:rPr>
              <a:t>Expansion de </a:t>
            </a:r>
            <a:r>
              <a:rPr lang="en-GB" b="0" dirty="0" err="1">
                <a:solidFill>
                  <a:srgbClr val="002060"/>
                </a:solidFill>
              </a:rPr>
              <a:t>texte</a:t>
            </a:r>
            <a:endParaRPr lang="en-GB" b="0" dirty="0">
              <a:solidFill>
                <a:srgbClr val="002060"/>
              </a:solidFill>
            </a:endParaRP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Révision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texte</a:t>
            </a:r>
            <a:endParaRPr lang="en-GB" b="0" dirty="0">
              <a:solidFill>
                <a:srgbClr val="002060"/>
              </a:solidFill>
            </a:endParaRPr>
          </a:p>
          <a:p>
            <a:pPr lvl="1"/>
            <a:r>
              <a:rPr lang="en-GB" b="0" dirty="0">
                <a:solidFill>
                  <a:srgbClr val="002060"/>
                </a:solidFill>
              </a:rPr>
              <a:t>Identifier des </a:t>
            </a:r>
            <a:r>
              <a:rPr lang="en-GB" b="0" dirty="0" err="1">
                <a:solidFill>
                  <a:srgbClr val="002060"/>
                </a:solidFill>
              </a:rPr>
              <a:t>références</a:t>
            </a:r>
            <a:endParaRPr lang="en-GB" b="0" dirty="0">
              <a:solidFill>
                <a:srgbClr val="002060"/>
              </a:solidFill>
            </a:endParaRP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Écriture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lettres</a:t>
            </a:r>
            <a:endParaRPr lang="en-GB" b="0" dirty="0">
              <a:solidFill>
                <a:srgbClr val="002060"/>
              </a:solidFill>
            </a:endParaRPr>
          </a:p>
          <a:p>
            <a:r>
              <a:rPr lang="en-GB" b="0" dirty="0" err="1">
                <a:solidFill>
                  <a:srgbClr val="002060"/>
                </a:solidFill>
              </a:rPr>
              <a:t>Génération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d’idées</a:t>
            </a:r>
            <a:endParaRPr lang="en-GB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GB" b="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7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8D8631C-747B-FE2B-65DA-C0CB3995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1" y="0"/>
            <a:ext cx="523298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8A8838-CEAA-CCCD-2100-B0FDA139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13" y="37578"/>
            <a:ext cx="467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CFE697-8176-F357-F0A4-FE09DF92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84F28C-11B9-750F-7642-E5D5D350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89" y="0"/>
            <a:ext cx="521185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06E169-770F-1462-5E35-39A17BA8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59" y="1418765"/>
            <a:ext cx="6403028" cy="53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12D920A-FB49-EAC4-9324-46A639A2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IA UGE - Sylvie Chevrier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EFED30-D08F-58AD-7A2B-BC151DC8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1238250"/>
            <a:ext cx="4292600" cy="4381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12C74A-B056-30BD-68B4-30E301BA994A}"/>
              </a:ext>
            </a:extLst>
          </p:cNvPr>
          <p:cNvSpPr txBox="1"/>
          <p:nvPr/>
        </p:nvSpPr>
        <p:spPr>
          <a:xfrm>
            <a:off x="1565753" y="538619"/>
            <a:ext cx="461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Propose </a:t>
            </a:r>
            <a:r>
              <a:rPr lang="en-GB" dirty="0" err="1"/>
              <a:t>une</a:t>
            </a:r>
            <a:r>
              <a:rPr lang="en-GB" dirty="0"/>
              <a:t> visualisation du concept </a:t>
            </a:r>
            <a:r>
              <a:rPr lang="en-GB" dirty="0" err="1"/>
              <a:t>d’osmose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63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B9CBC2-34C3-C37C-7F76-CA4F76DA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L’art</a:t>
            </a:r>
            <a:r>
              <a:rPr lang="en-GB" sz="3200" dirty="0"/>
              <a:t> du prompt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9C5B8A1-B822-655E-3334-94EF5A78D6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696" y="2133600"/>
            <a:ext cx="9976951" cy="4340120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Clarté et concision : </a:t>
            </a:r>
          </a:p>
          <a:p>
            <a:pPr lvl="1"/>
            <a:r>
              <a:rPr lang="fr-FR" dirty="0"/>
              <a:t>Veillez à ce que vos messages soient directs et aillent droit au but, en évitant les formules trop polies ou verbeuses.</a:t>
            </a:r>
          </a:p>
          <a:p>
            <a:r>
              <a:rPr lang="fr-FR" dirty="0"/>
              <a:t>Conscience du public : </a:t>
            </a:r>
          </a:p>
          <a:p>
            <a:pPr lvl="1"/>
            <a:r>
              <a:rPr lang="fr-FR" dirty="0"/>
              <a:t>Rédigez vos messages-guides en gardant à l'esprit le public ou l'application visés, afin d'obtenir des résultats plus pertinents.</a:t>
            </a:r>
          </a:p>
          <a:p>
            <a:r>
              <a:rPr lang="fr-FR" dirty="0"/>
              <a:t>Simplifier les tâches complexes : </a:t>
            </a:r>
          </a:p>
          <a:p>
            <a:pPr lvl="1"/>
            <a:r>
              <a:rPr lang="fr-FR" dirty="0"/>
              <a:t>Décomposez les tâches compliquées en messages-guides plus courts et plus faciles à gérer pour une meilleure compréhension du modèle.</a:t>
            </a:r>
          </a:p>
          <a:p>
            <a:r>
              <a:rPr lang="fr-FR" dirty="0"/>
              <a:t>Invitations basées sur des exemples : </a:t>
            </a:r>
          </a:p>
          <a:p>
            <a:pPr lvl="1"/>
            <a:r>
              <a:rPr lang="fr-FR" dirty="0"/>
              <a:t>Utilisez des exemples pour orienter le modèle vers le type de réponse souhaité.</a:t>
            </a:r>
          </a:p>
          <a:p>
            <a:r>
              <a:rPr lang="fr-FR" dirty="0"/>
              <a:t>Incitation interactive : </a:t>
            </a:r>
          </a:p>
          <a:p>
            <a:pPr lvl="1"/>
            <a:r>
              <a:rPr lang="fr-FR" dirty="0"/>
              <a:t>Engagez une interaction dynamique en permettant au modèle de poser des questions de suivi pour obtenir des éclaircissements.</a:t>
            </a:r>
          </a:p>
          <a:p>
            <a:r>
              <a:rPr lang="fr-FR" dirty="0"/>
              <a:t>Attribution des rôles et délimitations : </a:t>
            </a:r>
          </a:p>
          <a:p>
            <a:pPr lvl="1"/>
            <a:r>
              <a:rPr lang="fr-FR" dirty="0"/>
              <a:t>Utilisez des rôles et des délimitations dans vos messages-guides afin de maintenir un flux d'informations clair et de gérer les attentes.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E7D0DD-4ECD-F86F-E91C-FBB0EBBC3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96" y="1194355"/>
            <a:ext cx="8525019" cy="78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dirty="0" err="1">
                <a:solidFill>
                  <a:srgbClr val="002060"/>
                </a:solidFill>
              </a:rPr>
              <a:t>D’après</a:t>
            </a:r>
            <a:r>
              <a:rPr lang="en-GB" sz="2000" b="0" dirty="0">
                <a:solidFill>
                  <a:srgbClr val="002060"/>
                </a:solidFill>
              </a:rPr>
              <a:t> </a:t>
            </a:r>
            <a:r>
              <a:rPr lang="en-GB" sz="2000" b="0" dirty="0" err="1">
                <a:solidFill>
                  <a:srgbClr val="002060"/>
                </a:solidFill>
              </a:rPr>
              <a:t>Sondos</a:t>
            </a:r>
            <a:r>
              <a:rPr lang="en-GB" sz="2000" b="0" dirty="0">
                <a:solidFill>
                  <a:srgbClr val="002060"/>
                </a:solidFill>
              </a:rPr>
              <a:t> Mahmoud </a:t>
            </a:r>
            <a:r>
              <a:rPr lang="en-GB" sz="2000" b="0" dirty="0" err="1">
                <a:solidFill>
                  <a:srgbClr val="002060"/>
                </a:solidFill>
              </a:rPr>
              <a:t>Bsharat</a:t>
            </a:r>
            <a:r>
              <a:rPr lang="en-GB" sz="2000" b="0" dirty="0">
                <a:solidFill>
                  <a:srgbClr val="002060"/>
                </a:solidFill>
              </a:rPr>
              <a:t>, </a:t>
            </a:r>
            <a:r>
              <a:rPr lang="en-GB" sz="2000" b="0" dirty="0" err="1">
                <a:solidFill>
                  <a:srgbClr val="002060"/>
                </a:solidFill>
              </a:rPr>
              <a:t>Aidar</a:t>
            </a:r>
            <a:r>
              <a:rPr lang="en-GB" sz="2000" b="0" dirty="0">
                <a:solidFill>
                  <a:srgbClr val="002060"/>
                </a:solidFill>
              </a:rPr>
              <a:t> </a:t>
            </a:r>
            <a:r>
              <a:rPr lang="en-GB" sz="2000" b="0" dirty="0" err="1">
                <a:solidFill>
                  <a:srgbClr val="002060"/>
                </a:solidFill>
              </a:rPr>
              <a:t>Myrzakhan</a:t>
            </a:r>
            <a:r>
              <a:rPr lang="en-GB" sz="2000" b="0" dirty="0">
                <a:solidFill>
                  <a:srgbClr val="002060"/>
                </a:solidFill>
              </a:rPr>
              <a:t>, </a:t>
            </a:r>
            <a:r>
              <a:rPr lang="en-GB" sz="2000" b="0" dirty="0" err="1">
                <a:solidFill>
                  <a:srgbClr val="002060"/>
                </a:solidFill>
              </a:rPr>
              <a:t>Zhiqiang</a:t>
            </a:r>
            <a:r>
              <a:rPr lang="en-GB" sz="2000" b="0" dirty="0">
                <a:solidFill>
                  <a:srgbClr val="002060"/>
                </a:solidFill>
              </a:rPr>
              <a:t> Shen, Principled Instructions Are All You Need for Questioning LLaMA-1/2, GPT-3.5/4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7142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125E-9231-6E1F-89CD-D26422B2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42B39-35C0-2C20-2DD0-54735056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Les questions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suspens</a:t>
            </a:r>
            <a:endParaRPr lang="en-GB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ED472-9211-A30A-1EFA-D6F7FA977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96" y="1390798"/>
            <a:ext cx="10622410" cy="5082922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rgbClr val="002060"/>
                </a:solidFill>
              </a:rPr>
              <a:t>Les </a:t>
            </a:r>
            <a:r>
              <a:rPr lang="en-GB" b="0" dirty="0" err="1">
                <a:solidFill>
                  <a:srgbClr val="002060"/>
                </a:solidFill>
              </a:rPr>
              <a:t>compétences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nécessaires</a:t>
            </a:r>
            <a:r>
              <a:rPr lang="en-GB" b="0" dirty="0">
                <a:solidFill>
                  <a:srgbClr val="002060"/>
                </a:solidFill>
              </a:rPr>
              <a:t> dans un monde </a:t>
            </a:r>
            <a:r>
              <a:rPr lang="en-GB" b="0" dirty="0" err="1">
                <a:solidFill>
                  <a:srgbClr val="002060"/>
                </a:solidFill>
              </a:rPr>
              <a:t>assisté</a:t>
            </a:r>
            <a:r>
              <a:rPr lang="en-GB" b="0" dirty="0">
                <a:solidFill>
                  <a:srgbClr val="002060"/>
                </a:solidFill>
              </a:rPr>
              <a:t> par </a:t>
            </a:r>
            <a:r>
              <a:rPr lang="en-GB" b="0" dirty="0" err="1">
                <a:solidFill>
                  <a:srgbClr val="002060"/>
                </a:solidFill>
              </a:rPr>
              <a:t>l’IA</a:t>
            </a:r>
            <a:r>
              <a:rPr lang="en-GB" b="0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Comprendre</a:t>
            </a:r>
            <a:r>
              <a:rPr lang="en-GB" b="0" dirty="0">
                <a:solidFill>
                  <a:srgbClr val="002060"/>
                </a:solidFill>
              </a:rPr>
              <a:t> comment la </a:t>
            </a:r>
            <a:r>
              <a:rPr lang="en-GB" b="0" dirty="0" err="1">
                <a:solidFill>
                  <a:srgbClr val="002060"/>
                </a:solidFill>
              </a:rPr>
              <a:t>technologie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fonctionne</a:t>
            </a:r>
            <a:r>
              <a:rPr lang="en-GB" b="0" dirty="0">
                <a:solidFill>
                  <a:srgbClr val="002060"/>
                </a:solidFill>
              </a:rPr>
              <a:t> pour </a:t>
            </a:r>
            <a:r>
              <a:rPr lang="en-GB" b="0" dirty="0" err="1">
                <a:solidFill>
                  <a:srgbClr val="002060"/>
                </a:solidFill>
              </a:rPr>
              <a:t>en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comprendre</a:t>
            </a:r>
            <a:r>
              <a:rPr lang="en-GB" b="0" dirty="0">
                <a:solidFill>
                  <a:srgbClr val="002060"/>
                </a:solidFill>
              </a:rPr>
              <a:t> les </a:t>
            </a:r>
            <a:r>
              <a:rPr lang="en-GB" b="0" dirty="0" err="1">
                <a:solidFill>
                  <a:srgbClr val="002060"/>
                </a:solidFill>
              </a:rPr>
              <a:t>limites</a:t>
            </a:r>
            <a:r>
              <a:rPr lang="en-GB" b="0" dirty="0">
                <a:solidFill>
                  <a:srgbClr val="002060"/>
                </a:solidFill>
              </a:rPr>
              <a:t> ?</a:t>
            </a: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Maintien</a:t>
            </a:r>
            <a:r>
              <a:rPr lang="en-GB" b="0" dirty="0">
                <a:solidFill>
                  <a:srgbClr val="002060"/>
                </a:solidFill>
              </a:rPr>
              <a:t> des </a:t>
            </a:r>
            <a:r>
              <a:rPr lang="en-GB" b="0" dirty="0" err="1">
                <a:solidFill>
                  <a:srgbClr val="002060"/>
                </a:solidFill>
              </a:rPr>
              <a:t>savoirs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disciplinaires</a:t>
            </a:r>
            <a:r>
              <a:rPr lang="en-GB" b="0" dirty="0">
                <a:solidFill>
                  <a:srgbClr val="002060"/>
                </a:solidFill>
              </a:rPr>
              <a:t> pour </a:t>
            </a:r>
            <a:r>
              <a:rPr lang="en-GB" b="0" dirty="0" err="1">
                <a:solidFill>
                  <a:srgbClr val="002060"/>
                </a:solidFill>
              </a:rPr>
              <a:t>évaluer</a:t>
            </a:r>
            <a:r>
              <a:rPr lang="en-GB" b="0" dirty="0">
                <a:solidFill>
                  <a:srgbClr val="002060"/>
                </a:solidFill>
              </a:rPr>
              <a:t> les </a:t>
            </a:r>
            <a:r>
              <a:rPr lang="en-GB" b="0" dirty="0" err="1">
                <a:solidFill>
                  <a:srgbClr val="002060"/>
                </a:solidFill>
              </a:rPr>
              <a:t>résultats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l’IA</a:t>
            </a:r>
            <a:r>
              <a:rPr lang="en-GB" b="0" dirty="0">
                <a:solidFill>
                  <a:srgbClr val="002060"/>
                </a:solidFill>
              </a:rPr>
              <a:t> ?</a:t>
            </a: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Ethique</a:t>
            </a:r>
            <a:r>
              <a:rPr lang="en-GB" b="0" dirty="0">
                <a:solidFill>
                  <a:srgbClr val="002060"/>
                </a:solidFill>
              </a:rPr>
              <a:t> de la </a:t>
            </a:r>
            <a:r>
              <a:rPr lang="en-GB" b="0" dirty="0" err="1">
                <a:solidFill>
                  <a:srgbClr val="002060"/>
                </a:solidFill>
              </a:rPr>
              <a:t>technologie</a:t>
            </a:r>
            <a:r>
              <a:rPr lang="en-GB" b="0" dirty="0">
                <a:solidFill>
                  <a:srgbClr val="002060"/>
                </a:solidFill>
              </a:rPr>
              <a:t> ?</a:t>
            </a:r>
          </a:p>
          <a:p>
            <a:pPr lvl="1"/>
            <a:r>
              <a:rPr lang="en-GB" b="0" dirty="0" err="1">
                <a:solidFill>
                  <a:srgbClr val="002060"/>
                </a:solidFill>
              </a:rPr>
              <a:t>L’externalisation</a:t>
            </a:r>
            <a:r>
              <a:rPr lang="en-GB" b="0" dirty="0">
                <a:solidFill>
                  <a:srgbClr val="002060"/>
                </a:solidFill>
              </a:rPr>
              <a:t> excessive des </a:t>
            </a:r>
            <a:r>
              <a:rPr lang="en-GB" b="0" dirty="0" err="1">
                <a:solidFill>
                  <a:srgbClr val="002060"/>
                </a:solidFill>
              </a:rPr>
              <a:t>compétences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entrainera</a:t>
            </a:r>
            <a:r>
              <a:rPr lang="en-GB" b="0" dirty="0">
                <a:solidFill>
                  <a:srgbClr val="002060"/>
                </a:solidFill>
              </a:rPr>
              <a:t>-t-</a:t>
            </a:r>
            <a:r>
              <a:rPr lang="en-GB" b="0" dirty="0" err="1">
                <a:solidFill>
                  <a:srgbClr val="002060"/>
                </a:solidFill>
              </a:rPr>
              <a:t>elle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une</a:t>
            </a:r>
            <a:r>
              <a:rPr lang="en-GB" b="0" dirty="0">
                <a:solidFill>
                  <a:srgbClr val="002060"/>
                </a:solidFill>
              </a:rPr>
              <a:t> diminution de la </a:t>
            </a:r>
            <a:r>
              <a:rPr lang="en-GB" b="0" dirty="0" err="1">
                <a:solidFill>
                  <a:srgbClr val="002060"/>
                </a:solidFill>
              </a:rPr>
              <a:t>capacité</a:t>
            </a:r>
            <a:r>
              <a:rPr lang="en-GB" b="0" dirty="0">
                <a:solidFill>
                  <a:srgbClr val="002060"/>
                </a:solidFill>
              </a:rPr>
              <a:t> critique?</a:t>
            </a:r>
          </a:p>
          <a:p>
            <a:r>
              <a:rPr lang="en-GB" b="0" dirty="0" err="1">
                <a:solidFill>
                  <a:srgbClr val="002060"/>
                </a:solidFill>
              </a:rPr>
              <a:t>Accompagnement</a:t>
            </a:r>
            <a:r>
              <a:rPr lang="en-GB" b="0" dirty="0">
                <a:solidFill>
                  <a:srgbClr val="002060"/>
                </a:solidFill>
              </a:rPr>
              <a:t> sur le choix et </a:t>
            </a:r>
            <a:r>
              <a:rPr lang="en-GB" b="0" dirty="0" err="1">
                <a:solidFill>
                  <a:srgbClr val="002060"/>
                </a:solidFill>
              </a:rPr>
              <a:t>l’usage</a:t>
            </a:r>
            <a:r>
              <a:rPr lang="en-GB" b="0" dirty="0">
                <a:solidFill>
                  <a:srgbClr val="002060"/>
                </a:solidFill>
              </a:rPr>
              <a:t> des </a:t>
            </a:r>
            <a:r>
              <a:rPr lang="en-GB" b="0" dirty="0" err="1">
                <a:solidFill>
                  <a:srgbClr val="002060"/>
                </a:solidFill>
              </a:rPr>
              <a:t>outils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adaptés</a:t>
            </a:r>
            <a:r>
              <a:rPr lang="en-GB" b="0" dirty="0">
                <a:solidFill>
                  <a:srgbClr val="002060"/>
                </a:solidFill>
              </a:rPr>
              <a:t> à </a:t>
            </a:r>
            <a:r>
              <a:rPr lang="en-GB" b="0" dirty="0" err="1">
                <a:solidFill>
                  <a:srgbClr val="002060"/>
                </a:solidFill>
              </a:rPr>
              <a:t>l’enseignement</a:t>
            </a:r>
            <a:r>
              <a:rPr lang="en-GB" b="0" dirty="0">
                <a:solidFill>
                  <a:srgbClr val="002060"/>
                </a:solidFill>
              </a:rPr>
              <a:t> et à la recherche</a:t>
            </a:r>
          </a:p>
          <a:p>
            <a:r>
              <a:rPr lang="en-GB" b="0" dirty="0" err="1">
                <a:solidFill>
                  <a:srgbClr val="002060"/>
                </a:solidFill>
              </a:rPr>
              <a:t>Besoin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cadrage</a:t>
            </a:r>
            <a:r>
              <a:rPr lang="en-GB" b="0" dirty="0">
                <a:solidFill>
                  <a:srgbClr val="002060"/>
                </a:solidFill>
              </a:rPr>
              <a:t> de </a:t>
            </a:r>
            <a:r>
              <a:rPr lang="en-GB" b="0" dirty="0" err="1">
                <a:solidFill>
                  <a:srgbClr val="002060"/>
                </a:solidFill>
              </a:rPr>
              <a:t>leur</a:t>
            </a:r>
            <a:r>
              <a:rPr lang="en-GB" b="0" dirty="0">
                <a:solidFill>
                  <a:srgbClr val="002060"/>
                </a:solidFill>
              </a:rPr>
              <a:t> utilisation par </a:t>
            </a:r>
            <a:r>
              <a:rPr lang="en-GB" b="0" dirty="0" err="1">
                <a:solidFill>
                  <a:srgbClr val="002060"/>
                </a:solidFill>
              </a:rPr>
              <a:t>une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charte</a:t>
            </a:r>
            <a:r>
              <a:rPr lang="en-GB" b="0" dirty="0">
                <a:solidFill>
                  <a:srgbClr val="002060"/>
                </a:solidFill>
              </a:rPr>
              <a:t> / un </a:t>
            </a:r>
            <a:r>
              <a:rPr lang="en-GB" b="0" dirty="0" err="1">
                <a:solidFill>
                  <a:srgbClr val="002060"/>
                </a:solidFill>
              </a:rPr>
              <a:t>règlement</a:t>
            </a:r>
            <a:r>
              <a:rPr lang="en-GB" b="0" dirty="0">
                <a:solidFill>
                  <a:srgbClr val="002060"/>
                </a:solidFill>
              </a:rPr>
              <a:t>  </a:t>
            </a:r>
            <a:r>
              <a:rPr lang="en-GB" b="0" dirty="0" err="1">
                <a:solidFill>
                  <a:srgbClr val="002060"/>
                </a:solidFill>
              </a:rPr>
              <a:t>universitaire</a:t>
            </a:r>
            <a:r>
              <a:rPr lang="en-GB" b="0" dirty="0">
                <a:solidFill>
                  <a:srgbClr val="002060"/>
                </a:solidFill>
              </a:rPr>
              <a:t>  </a:t>
            </a:r>
          </a:p>
          <a:p>
            <a:r>
              <a:rPr lang="en-GB" b="0" dirty="0">
                <a:solidFill>
                  <a:srgbClr val="002060"/>
                </a:solidFill>
              </a:rPr>
              <a:t>Comment </a:t>
            </a:r>
            <a:r>
              <a:rPr lang="en-GB" b="0" dirty="0" err="1">
                <a:solidFill>
                  <a:srgbClr val="002060"/>
                </a:solidFill>
              </a:rPr>
              <a:t>réduire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l’accroissement</a:t>
            </a:r>
            <a:r>
              <a:rPr lang="en-GB" b="0" dirty="0">
                <a:solidFill>
                  <a:srgbClr val="002060"/>
                </a:solidFill>
              </a:rPr>
              <a:t> de la fracture </a:t>
            </a:r>
            <a:r>
              <a:rPr lang="en-GB" b="0" dirty="0" err="1">
                <a:solidFill>
                  <a:srgbClr val="002060"/>
                </a:solidFill>
              </a:rPr>
              <a:t>digitale</a:t>
            </a:r>
            <a:r>
              <a:rPr lang="en-GB" b="0" dirty="0">
                <a:solidFill>
                  <a:srgbClr val="002060"/>
                </a:solidFill>
              </a:rPr>
              <a:t> ?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7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B28A-B6C9-928F-40CF-649126E1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EF353-DB84-54FC-FE87-3889A250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Références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EA48E8-BA8F-96BF-2A98-D4AD912762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96" y="1390798"/>
            <a:ext cx="10281751" cy="4579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800" b="0" dirty="0">
                <a:solidFill>
                  <a:srgbClr val="002060"/>
                </a:solidFill>
              </a:rPr>
              <a:t>Chat GPT, Dall-E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800" b="0" dirty="0">
                <a:solidFill>
                  <a:srgbClr val="002060"/>
                </a:solidFill>
              </a:rPr>
              <a:t>Jared Cooney Horvath, </a:t>
            </a:r>
            <a:r>
              <a:rPr lang="en-GB" sz="1800" b="0" i="1" dirty="0">
                <a:solidFill>
                  <a:srgbClr val="002060"/>
                </a:solidFill>
              </a:rPr>
              <a:t>3 critical problems </a:t>
            </a:r>
            <a:r>
              <a:rPr lang="en-GB" sz="1800" b="0" i="1" dirty="0" err="1">
                <a:solidFill>
                  <a:srgbClr val="002060"/>
                </a:solidFill>
              </a:rPr>
              <a:t>GenAI</a:t>
            </a:r>
            <a:r>
              <a:rPr lang="en-GB" sz="1800" b="0" i="1" dirty="0">
                <a:solidFill>
                  <a:srgbClr val="002060"/>
                </a:solidFill>
              </a:rPr>
              <a:t> poses for learning. The limits of AI Educators in Higher Education</a:t>
            </a:r>
            <a:r>
              <a:rPr lang="en-GB" sz="1800" b="0" dirty="0">
                <a:solidFill>
                  <a:srgbClr val="002060"/>
                </a:solidFill>
              </a:rPr>
              <a:t>, Harvard Business publishing, 6 August 2024.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800" b="0" dirty="0" err="1">
                <a:solidFill>
                  <a:srgbClr val="002060"/>
                </a:solidFill>
              </a:rPr>
              <a:t>Sondos</a:t>
            </a:r>
            <a:r>
              <a:rPr lang="en-GB" sz="1800" b="0" dirty="0">
                <a:solidFill>
                  <a:srgbClr val="002060"/>
                </a:solidFill>
              </a:rPr>
              <a:t> Mahmoud </a:t>
            </a:r>
            <a:r>
              <a:rPr lang="en-GB" sz="1800" b="0" dirty="0" err="1">
                <a:solidFill>
                  <a:srgbClr val="002060"/>
                </a:solidFill>
              </a:rPr>
              <a:t>Bsharat</a:t>
            </a:r>
            <a:r>
              <a:rPr lang="en-GB" sz="1800" b="0" dirty="0">
                <a:solidFill>
                  <a:srgbClr val="002060"/>
                </a:solidFill>
              </a:rPr>
              <a:t>, </a:t>
            </a:r>
            <a:r>
              <a:rPr lang="en-GB" sz="1800" b="0" dirty="0" err="1">
                <a:solidFill>
                  <a:srgbClr val="002060"/>
                </a:solidFill>
              </a:rPr>
              <a:t>Aidar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Myrzakhan</a:t>
            </a:r>
            <a:r>
              <a:rPr lang="en-GB" sz="1800" b="0" dirty="0">
                <a:solidFill>
                  <a:srgbClr val="002060"/>
                </a:solidFill>
              </a:rPr>
              <a:t>, </a:t>
            </a:r>
            <a:r>
              <a:rPr lang="en-GB" sz="1800" b="0" dirty="0" err="1">
                <a:solidFill>
                  <a:srgbClr val="002060"/>
                </a:solidFill>
              </a:rPr>
              <a:t>Zhiqiang</a:t>
            </a:r>
            <a:r>
              <a:rPr lang="en-GB" sz="1800" b="0" dirty="0">
                <a:solidFill>
                  <a:srgbClr val="002060"/>
                </a:solidFill>
              </a:rPr>
              <a:t> Shen, </a:t>
            </a:r>
            <a:r>
              <a:rPr lang="en-GB" sz="1800" b="0" i="1" dirty="0">
                <a:solidFill>
                  <a:srgbClr val="002060"/>
                </a:solidFill>
              </a:rPr>
              <a:t>Principled Instructions Are All You Need for Questioning LLaMA-1/2, GPT-3.5/4 </a:t>
            </a:r>
            <a:r>
              <a:rPr lang="fr-FR" sz="1800" b="0" i="0" dirty="0">
                <a:effectLst/>
                <a:latin typeface="Inter"/>
                <a:hlinkClick r:id="rId2"/>
              </a:rPr>
              <a:t>https://arxiv.org/abs/2312.16171v1</a:t>
            </a:r>
            <a:endParaRPr lang="en-GB" sz="1800" b="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800" b="0" dirty="0" err="1">
                <a:solidFill>
                  <a:srgbClr val="002060"/>
                </a:solidFill>
              </a:rPr>
              <a:t>Mairéad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Pratschke</a:t>
            </a:r>
            <a:r>
              <a:rPr lang="en-GB" sz="1800" b="0" dirty="0">
                <a:solidFill>
                  <a:srgbClr val="002060"/>
                </a:solidFill>
              </a:rPr>
              <a:t> B. </a:t>
            </a:r>
            <a:r>
              <a:rPr lang="en-GB" sz="1800" b="0" i="1" dirty="0">
                <a:solidFill>
                  <a:srgbClr val="002060"/>
                </a:solidFill>
              </a:rPr>
              <a:t>Generative AI and Education, Digital Pedagogies, Teaching Innovation and Learning Design</a:t>
            </a:r>
            <a:r>
              <a:rPr lang="en-GB" sz="1800" b="0" dirty="0">
                <a:solidFill>
                  <a:srgbClr val="002060"/>
                </a:solidFill>
              </a:rPr>
              <a:t>, </a:t>
            </a:r>
            <a:r>
              <a:rPr lang="en-GB" sz="1800" b="0" dirty="0" err="1">
                <a:solidFill>
                  <a:srgbClr val="002060"/>
                </a:solidFill>
              </a:rPr>
              <a:t>SpringerBriefs</a:t>
            </a:r>
            <a:r>
              <a:rPr lang="en-GB" sz="1800" b="0" dirty="0">
                <a:solidFill>
                  <a:srgbClr val="002060"/>
                </a:solidFill>
              </a:rPr>
              <a:t> in Education, 2024. </a:t>
            </a:r>
            <a:r>
              <a:rPr lang="fr-FR" sz="1800" b="0" i="0" dirty="0">
                <a:solidFill>
                  <a:srgbClr val="0563C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fr-FR" sz="1800" b="0" i="0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10.1007/978-3-031-67991-9</a:t>
            </a:r>
            <a:endParaRPr lang="fr-FR" sz="1800" b="0" i="0" dirty="0">
              <a:solidFill>
                <a:srgbClr val="00206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fr-FR" sz="1800" b="0" i="0" dirty="0" err="1">
                <a:solidFill>
                  <a:srgbClr val="002060"/>
                </a:solidFill>
                <a:effectLst/>
              </a:rPr>
              <a:t>Mollick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Ethan R. and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Mollick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Lilach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fr-FR" sz="1800" b="0" i="1" dirty="0" err="1">
                <a:solidFill>
                  <a:srgbClr val="002060"/>
                </a:solidFill>
                <a:effectLst/>
              </a:rPr>
              <a:t>Assigning</a:t>
            </a:r>
            <a:r>
              <a:rPr lang="fr-FR" sz="1800" b="0" i="1" dirty="0">
                <a:solidFill>
                  <a:srgbClr val="002060"/>
                </a:solidFill>
                <a:effectLst/>
              </a:rPr>
              <a:t> AI: Seven </a:t>
            </a:r>
            <a:r>
              <a:rPr lang="fr-FR" sz="1800" b="0" i="1" dirty="0" err="1">
                <a:solidFill>
                  <a:srgbClr val="002060"/>
                </a:solidFill>
                <a:effectLst/>
              </a:rPr>
              <a:t>Approaches</a:t>
            </a:r>
            <a:r>
              <a:rPr lang="fr-FR" sz="1800" b="0" i="1" dirty="0">
                <a:solidFill>
                  <a:srgbClr val="002060"/>
                </a:solidFill>
                <a:effectLst/>
              </a:rPr>
              <a:t> for </a:t>
            </a:r>
            <a:r>
              <a:rPr lang="fr-FR" sz="1800" b="0" i="1" dirty="0" err="1">
                <a:solidFill>
                  <a:srgbClr val="002060"/>
                </a:solidFill>
                <a:effectLst/>
              </a:rPr>
              <a:t>Students</a:t>
            </a:r>
            <a:r>
              <a:rPr lang="fr-FR" sz="1800" b="0" i="1" dirty="0">
                <a:solidFill>
                  <a:srgbClr val="002060"/>
                </a:solidFill>
                <a:effectLst/>
              </a:rPr>
              <a:t>, </a:t>
            </a:r>
            <a:r>
              <a:rPr lang="fr-FR" sz="1800" b="0" i="1" dirty="0" err="1">
                <a:solidFill>
                  <a:srgbClr val="002060"/>
                </a:solidFill>
                <a:effectLst/>
              </a:rPr>
              <a:t>with</a:t>
            </a:r>
            <a:r>
              <a:rPr lang="fr-FR" sz="1800" b="0" i="1" dirty="0">
                <a:solidFill>
                  <a:srgbClr val="002060"/>
                </a:solidFill>
                <a:effectLst/>
              </a:rPr>
              <a:t> Prompts 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The Wharton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School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Research</a:t>
            </a:r>
            <a:r>
              <a:rPr lang="fr-FR" sz="1800" b="0" dirty="0">
                <a:solidFill>
                  <a:srgbClr val="002060"/>
                </a:solidFill>
              </a:rPr>
              <a:t> 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Paper,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September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23, 2023.  </a:t>
            </a:r>
            <a:r>
              <a:rPr lang="fr-FR" sz="1800" b="0" i="0" dirty="0">
                <a:solidFill>
                  <a:srgbClr val="222222"/>
                </a:solidFill>
                <a:effectLst/>
                <a:hlinkClick r:id="rId4"/>
              </a:rPr>
              <a:t>http://dx.doi.org/10.2139/ssrn.4475995</a:t>
            </a:r>
            <a:endParaRPr lang="fr-FR" sz="1800" b="0" i="0" dirty="0">
              <a:solidFill>
                <a:srgbClr val="002060"/>
              </a:solidFill>
              <a:effectLst/>
            </a:endParaRPr>
          </a:p>
          <a:p>
            <a:r>
              <a:rPr lang="fr-FR" sz="1800" b="0" i="0" dirty="0" err="1">
                <a:solidFill>
                  <a:srgbClr val="002060"/>
                </a:solidFill>
                <a:effectLst/>
              </a:rPr>
              <a:t>Mollick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Ethan R. and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Mollick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Lilach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, </a:t>
            </a:r>
            <a:r>
              <a:rPr lang="fr-FR" sz="1800" b="0" i="0" dirty="0" err="1">
                <a:solidFill>
                  <a:srgbClr val="000000"/>
                </a:solidFill>
                <a:effectLst/>
                <a:hlinkClick r:id="rId5"/>
              </a:rPr>
              <a:t>Why</a:t>
            </a:r>
            <a:r>
              <a:rPr lang="fr-FR" sz="1800" b="0" i="0" dirty="0">
                <a:solidFill>
                  <a:srgbClr val="000000"/>
                </a:solidFill>
                <a:effectLst/>
                <a:hlinkClick r:id="rId5"/>
              </a:rPr>
              <a:t> All Our Classes </a:t>
            </a:r>
            <a:r>
              <a:rPr lang="fr-FR" sz="1800" b="0" i="0" dirty="0" err="1">
                <a:solidFill>
                  <a:srgbClr val="000000"/>
                </a:solidFill>
                <a:effectLst/>
                <a:hlinkClick r:id="rId5"/>
              </a:rPr>
              <a:t>Suddenly</a:t>
            </a:r>
            <a:r>
              <a:rPr lang="fr-FR" sz="1800" b="0" i="0" dirty="0">
                <a:solidFill>
                  <a:srgbClr val="000000"/>
                </a:solidFill>
                <a:effectLst/>
                <a:hlinkClick r:id="rId5"/>
              </a:rPr>
              <a:t> </a:t>
            </a:r>
            <a:r>
              <a:rPr lang="fr-FR" sz="1800" b="0" i="0" dirty="0" err="1">
                <a:solidFill>
                  <a:srgbClr val="000000"/>
                </a:solidFill>
                <a:effectLst/>
                <a:hlinkClick r:id="rId5"/>
              </a:rPr>
              <a:t>Became</a:t>
            </a:r>
            <a:r>
              <a:rPr lang="fr-FR" sz="1800" b="0" i="0" dirty="0">
                <a:solidFill>
                  <a:srgbClr val="000000"/>
                </a:solidFill>
                <a:effectLst/>
                <a:hlinkClick r:id="rId5"/>
              </a:rPr>
              <a:t> AI Classes</a:t>
            </a:r>
            <a:r>
              <a:rPr lang="fr-FR" sz="1800" b="1" i="0" dirty="0">
                <a:solidFill>
                  <a:srgbClr val="000000"/>
                </a:solidFill>
                <a:effectLst/>
              </a:rPr>
              <a:t>.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Strategies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for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Teaching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and Learning in a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ChatGPT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World, Harvard Business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Publishing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fr-FR" sz="1800" b="0" i="0" dirty="0" err="1">
                <a:solidFill>
                  <a:srgbClr val="002060"/>
                </a:solidFill>
                <a:effectLst/>
              </a:rPr>
              <a:t>February</a:t>
            </a:r>
            <a:r>
              <a:rPr lang="fr-FR" sz="1800" b="0" i="0" dirty="0">
                <a:solidFill>
                  <a:srgbClr val="002060"/>
                </a:solidFill>
                <a:effectLst/>
              </a:rPr>
              <a:t> 9, 2023. 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fr-FR" sz="1800" b="0" i="0" dirty="0">
              <a:solidFill>
                <a:srgbClr val="002060"/>
              </a:solidFill>
              <a:effectLst/>
              <a:latin typeface="Merriweather Sans" pitchFamily="2" charset="77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fr-FR" sz="2200" b="0" i="0" dirty="0">
              <a:solidFill>
                <a:srgbClr val="222222"/>
              </a:solidFill>
              <a:effectLst/>
              <a:latin typeface="Merriweather Sans" pitchFamily="2" charset="77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fr-FR" sz="2200" b="0" i="0" dirty="0">
              <a:solidFill>
                <a:srgbClr val="222222"/>
              </a:solidFill>
              <a:effectLst/>
              <a:latin typeface="Merriweather Sans" pitchFamily="2" charset="77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5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5665487" y="3874603"/>
            <a:ext cx="5668479" cy="3837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/>
              <a:t>Sylvie.chevrier@univ-eiffel.fr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66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disruption</a:t>
            </a:r>
          </a:p>
        </p:txBody>
      </p:sp>
    </p:spTree>
    <p:extLst>
      <p:ext uri="{BB962C8B-B14F-4D97-AF65-F5344CB8AC3E}">
        <p14:creationId xmlns:p14="http://schemas.microsoft.com/office/powerpoint/2010/main" val="279955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C7A1-2EEE-AC88-AD9A-79603D84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5BEDA19-8AD3-BD32-D3F0-4B91F90A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Quelques signaux</a:t>
            </a:r>
          </a:p>
        </p:txBody>
      </p:sp>
      <p:cxnSp>
        <p:nvCxnSpPr>
          <p:cNvPr id="11" name="Connecteur en arc 10">
            <a:extLst>
              <a:ext uri="{FF2B5EF4-FFF2-40B4-BE49-F238E27FC236}">
                <a16:creationId xmlns:a16="http://schemas.microsoft.com/office/drawing/2014/main" id="{B202FF1C-D3E3-9890-FEE1-33C102BB211D}"/>
              </a:ext>
            </a:extLst>
          </p:cNvPr>
          <p:cNvCxnSpPr/>
          <p:nvPr/>
        </p:nvCxnSpPr>
        <p:spPr>
          <a:xfrm rot="5400000" flipH="1" flipV="1">
            <a:off x="3349466" y="2960369"/>
            <a:ext cx="1051560" cy="937260"/>
          </a:xfrm>
          <a:prstGeom prst="curvedConnector3">
            <a:avLst>
              <a:gd name="adj1" fmla="val 55521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CE076E1-E51C-6F5E-5549-5F1664DEA324}"/>
              </a:ext>
            </a:extLst>
          </p:cNvPr>
          <p:cNvSpPr txBox="1"/>
          <p:nvPr/>
        </p:nvSpPr>
        <p:spPr>
          <a:xfrm>
            <a:off x="3774458" y="1298591"/>
            <a:ext cx="4512365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saut qualitatif dans les mémoires </a:t>
            </a:r>
          </a:p>
          <a:p>
            <a:pPr lvl="0" algn="ctr"/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étudiants;</a:t>
            </a:r>
          </a:p>
          <a:p>
            <a:pPr lvl="0" algn="ctr"/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interrogation sur les modalités d’évaluation des étudiants</a:t>
            </a:r>
            <a:endParaRPr lang="en-GB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50AF88-1A13-4F78-7EE9-23E0FA08FB78}"/>
              </a:ext>
            </a:extLst>
          </p:cNvPr>
          <p:cNvSpPr txBox="1"/>
          <p:nvPr/>
        </p:nvSpPr>
        <p:spPr>
          <a:xfrm>
            <a:off x="393793" y="2761380"/>
            <a:ext cx="3682811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GPT: 100 millions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d’utilisateurs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semaines après le lancement en nov. 2022</a:t>
            </a:r>
          </a:p>
          <a:p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5820801-6482-E96F-C4D2-A85C1A97A69C}"/>
              </a:ext>
            </a:extLst>
          </p:cNvPr>
          <p:cNvSpPr txBox="1"/>
          <p:nvPr/>
        </p:nvSpPr>
        <p:spPr>
          <a:xfrm>
            <a:off x="2010545" y="4051108"/>
            <a:ext cx="46666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puissance de l'IA double tous les 4 mois</a:t>
            </a:r>
          </a:p>
          <a:p>
            <a:endParaRPr lang="en-GB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33A2C49-A719-9E13-9043-DD9F68E737CF}"/>
              </a:ext>
            </a:extLst>
          </p:cNvPr>
          <p:cNvSpPr txBox="1"/>
          <p:nvPr/>
        </p:nvSpPr>
        <p:spPr>
          <a:xfrm>
            <a:off x="2106134" y="5550390"/>
            <a:ext cx="292772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majeur sur les travailleurs du savoir</a:t>
            </a:r>
          </a:p>
          <a:p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AEB3352-29BE-5B19-A2B8-E85D783003A6}"/>
              </a:ext>
            </a:extLst>
          </p:cNvPr>
          <p:cNvSpPr txBox="1"/>
          <p:nvPr/>
        </p:nvSpPr>
        <p:spPr>
          <a:xfrm>
            <a:off x="7230464" y="2828835"/>
            <a:ext cx="41148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travail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créatif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sera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mieux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réalisé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l'IA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par les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humains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quelques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générations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en-US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d'IA</a:t>
            </a:r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2E16BF-8417-D081-6523-B04670F0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73" y="5307113"/>
            <a:ext cx="1409884" cy="14098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ECC8A2-A76E-3E66-E305-9AC93903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675" y="3850824"/>
            <a:ext cx="2434589" cy="24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FCBD3-9BE7-2508-20EB-423F7529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7EB9FA85-0C49-8C3B-9E64-67066C6C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quelle IA parle-t-on? IA Générative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6515D2D-D879-86BC-4D1C-18161EA66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124664"/>
              </p:ext>
            </p:extLst>
          </p:nvPr>
        </p:nvGraphicFramePr>
        <p:xfrm>
          <a:off x="780696" y="1390798"/>
          <a:ext cx="9589431" cy="508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58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E8ECE-AFB7-7509-C698-ED9F5512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C1D4FB4-582D-5C91-DFF7-AA652E74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perspectives contrastées sur l’usage de l’IA </a:t>
            </a:r>
            <a:br>
              <a:rPr lang="fr-FR" dirty="0"/>
            </a:br>
            <a:r>
              <a:rPr lang="fr-FR" dirty="0"/>
              <a:t>dans l’enseignement </a:t>
            </a:r>
          </a:p>
        </p:txBody>
      </p:sp>
    </p:spTree>
    <p:extLst>
      <p:ext uri="{BB962C8B-B14F-4D97-AF65-F5344CB8AC3E}">
        <p14:creationId xmlns:p14="http://schemas.microsoft.com/office/powerpoint/2010/main" val="211632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A5FAB-0B71-0539-F193-C6D0EF7C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85" y="104933"/>
            <a:ext cx="8508016" cy="781912"/>
          </a:xfrm>
        </p:spPr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potentiels</a:t>
            </a:r>
            <a:r>
              <a:rPr lang="en-GB" dirty="0"/>
              <a:t> de </a:t>
            </a:r>
            <a:r>
              <a:rPr lang="en-GB" dirty="0" err="1"/>
              <a:t>l’IA</a:t>
            </a:r>
            <a:r>
              <a:rPr lang="en-GB" dirty="0"/>
              <a:t> pour </a:t>
            </a:r>
            <a:r>
              <a:rPr lang="en-GB" dirty="0" err="1"/>
              <a:t>l’enseignement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724407-FEEE-B5F0-D36D-BF37F16D8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682580-4081-8642-5109-0C7BC9AC7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8" y="657300"/>
            <a:ext cx="7772400" cy="6277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4A5B9C-7E86-1877-28FF-5F3D7177E6E5}"/>
              </a:ext>
            </a:extLst>
          </p:cNvPr>
          <p:cNvSpPr txBox="1"/>
          <p:nvPr/>
        </p:nvSpPr>
        <p:spPr>
          <a:xfrm>
            <a:off x="7773691" y="2259449"/>
            <a:ext cx="3637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Source: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Mollick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Ethan R. and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Mollick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Lilach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Assigning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AI: Seven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Approaches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for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Students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with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Prompts (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September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23, 2023). The Wharton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School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Research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Paper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869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réserves d’Horvath (2024) </a:t>
            </a:r>
            <a:br>
              <a:rPr lang="fr-FR" dirty="0"/>
            </a:br>
            <a:r>
              <a:rPr lang="fr-FR" b="0" dirty="0">
                <a:solidFill>
                  <a:srgbClr val="002060"/>
                </a:solidFill>
              </a:rPr>
              <a:t>spécialiste de neurosciences appliquées à l’éducation</a:t>
            </a:r>
            <a:br>
              <a:rPr lang="fr-FR" b="0" dirty="0">
                <a:solidFill>
                  <a:srgbClr val="002060"/>
                </a:solidFill>
              </a:rPr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780696" y="1390798"/>
            <a:ext cx="9589431" cy="4918562"/>
          </a:xfrm>
        </p:spPr>
        <p:txBody>
          <a:bodyPr>
            <a:normAutofit lnSpcReduction="10000"/>
          </a:bodyPr>
          <a:lstStyle/>
          <a:p>
            <a:pPr lvl="1"/>
            <a:r>
              <a:rPr lang="fr-FR" b="0" dirty="0">
                <a:solidFill>
                  <a:srgbClr val="002060"/>
                </a:solidFill>
              </a:rPr>
              <a:t>Les bénéfices de l’individualisation des contenus ne sont pas à la hauteur de ceux d’une interaction humaine avec </a:t>
            </a:r>
            <a:r>
              <a:rPr lang="fr-FR" b="0" dirty="0" err="1">
                <a:solidFill>
                  <a:srgbClr val="002060"/>
                </a:solidFill>
              </a:rPr>
              <a:t>un.e</a:t>
            </a:r>
            <a:r>
              <a:rPr lang="fr-FR" b="0" dirty="0">
                <a:solidFill>
                  <a:srgbClr val="002060"/>
                </a:solidFill>
              </a:rPr>
              <a:t> </a:t>
            </a:r>
            <a:r>
              <a:rPr lang="fr-FR" b="0" dirty="0" err="1">
                <a:solidFill>
                  <a:srgbClr val="002060"/>
                </a:solidFill>
              </a:rPr>
              <a:t>enseignant.e</a:t>
            </a:r>
            <a:r>
              <a:rPr lang="fr-FR" b="0" dirty="0">
                <a:solidFill>
                  <a:srgbClr val="002060"/>
                </a:solidFill>
              </a:rPr>
              <a:t> « empathique » (2,5 fois plus importants) qui permet une « synchronisation neuronale »</a:t>
            </a:r>
          </a:p>
          <a:p>
            <a:pPr lvl="1"/>
            <a:r>
              <a:rPr lang="fr-FR" b="0" dirty="0">
                <a:solidFill>
                  <a:srgbClr val="002060"/>
                </a:solidFill>
              </a:rPr>
              <a:t>Contournement de l’apprentissage du savoir </a:t>
            </a:r>
          </a:p>
          <a:p>
            <a:pPr lvl="2"/>
            <a:r>
              <a:rPr lang="fr-FR" b="0" dirty="0">
                <a:solidFill>
                  <a:srgbClr val="002060"/>
                </a:solidFill>
              </a:rPr>
              <a:t>« </a:t>
            </a:r>
            <a:r>
              <a:rPr lang="fr-FR" b="0" i="1" dirty="0">
                <a:solidFill>
                  <a:srgbClr val="002060"/>
                </a:solidFill>
              </a:rPr>
              <a:t>L'utilisation de l'IA pour aider les apprenants à éviter le processus fastidieux de mémorisation des faits est le meilleur moyen de s'assurer que les compétences de pensée supérieure n'émergeront jamais </a:t>
            </a:r>
            <a:r>
              <a:rPr lang="fr-FR" b="0" dirty="0">
                <a:solidFill>
                  <a:srgbClr val="002060"/>
                </a:solidFill>
              </a:rPr>
              <a:t>».</a:t>
            </a:r>
          </a:p>
          <a:p>
            <a:pPr lvl="1"/>
            <a:r>
              <a:rPr lang="fr-FR" b="0" dirty="0">
                <a:solidFill>
                  <a:srgbClr val="002060"/>
                </a:solidFill>
              </a:rPr>
              <a:t>Multitasking nuit à la formation de la mémoire, à la précision, la rapidité.</a:t>
            </a:r>
          </a:p>
          <a:p>
            <a:pPr lvl="2"/>
            <a:r>
              <a:rPr lang="fr-FR" b="0" dirty="0">
                <a:solidFill>
                  <a:srgbClr val="002060"/>
                </a:solidFill>
              </a:rPr>
              <a:t>Durée moyenne d’attention concentrée en auto-apprentissage : 6 minutes</a:t>
            </a:r>
          </a:p>
          <a:p>
            <a:pPr lvl="2"/>
            <a:r>
              <a:rPr lang="fr-FR" b="0" dirty="0">
                <a:solidFill>
                  <a:srgbClr val="002060"/>
                </a:solidFill>
              </a:rPr>
              <a:t>Les étudiants consacrent en moyenne 38 minutes sur une heure à faire autre chose quand ils sont connectés à un ordinateur en classe </a:t>
            </a:r>
          </a:p>
          <a:p>
            <a:pPr lvl="2"/>
            <a:endParaRPr lang="fr-FR" b="0" dirty="0">
              <a:solidFill>
                <a:srgbClr val="002060"/>
              </a:solidFill>
            </a:endParaRPr>
          </a:p>
          <a:p>
            <a:pPr lvl="1"/>
            <a:r>
              <a:rPr lang="fr-FR" b="0" dirty="0">
                <a:solidFill>
                  <a:srgbClr val="002060"/>
                </a:solidFill>
              </a:rPr>
              <a:t>Conclusion: l’IA écarte de l’objectif d’apprentissage pour lequel on souhaite la mobiliser!</a:t>
            </a:r>
          </a:p>
          <a:p>
            <a:pPr lvl="2"/>
            <a:endParaRPr lang="fr-FR" b="0" dirty="0">
              <a:solidFill>
                <a:srgbClr val="002060"/>
              </a:solidFill>
            </a:endParaRPr>
          </a:p>
          <a:p>
            <a:pPr lvl="1"/>
            <a:endParaRPr lang="fr-FR" b="0" dirty="0">
              <a:solidFill>
                <a:srgbClr val="002060"/>
              </a:solidFill>
            </a:endParaRPr>
          </a:p>
          <a:p>
            <a:pPr lvl="1"/>
            <a:endParaRPr lang="fr-FR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3C19F-292D-4922-83B0-2BD515EB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1539A-3BCE-278C-DF58-4501424C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La tentation de </a:t>
            </a:r>
            <a:r>
              <a:rPr lang="en-GB" sz="2400" dirty="0" err="1"/>
              <a:t>l’interdiction</a:t>
            </a:r>
            <a:r>
              <a:rPr lang="en-GB" sz="2400" dirty="0"/>
              <a:t>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0A749-EF2C-C8A8-999C-845CA0B55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95" y="1390798"/>
            <a:ext cx="9416853" cy="5082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 err="1">
                <a:solidFill>
                  <a:srgbClr val="002060"/>
                </a:solidFill>
              </a:rPr>
              <a:t>Peut</a:t>
            </a:r>
            <a:r>
              <a:rPr lang="en-GB" b="0" dirty="0">
                <a:solidFill>
                  <a:srgbClr val="002060"/>
                </a:solidFill>
              </a:rPr>
              <a:t>-on </a:t>
            </a:r>
            <a:r>
              <a:rPr lang="en-GB" b="0" dirty="0" err="1">
                <a:solidFill>
                  <a:srgbClr val="002060"/>
                </a:solidFill>
              </a:rPr>
              <a:t>détecter</a:t>
            </a:r>
            <a:r>
              <a:rPr lang="en-GB" b="0" dirty="0">
                <a:solidFill>
                  <a:srgbClr val="002060"/>
                </a:solidFill>
              </a:rPr>
              <a:t> le </a:t>
            </a:r>
            <a:r>
              <a:rPr lang="en-GB" b="0" dirty="0" err="1">
                <a:solidFill>
                  <a:srgbClr val="002060"/>
                </a:solidFill>
              </a:rPr>
              <a:t>recours</a:t>
            </a:r>
            <a:r>
              <a:rPr lang="en-GB" b="0" dirty="0">
                <a:solidFill>
                  <a:srgbClr val="002060"/>
                </a:solidFill>
              </a:rPr>
              <a:t> des </a:t>
            </a:r>
            <a:r>
              <a:rPr lang="en-GB" b="0" dirty="0" err="1">
                <a:solidFill>
                  <a:srgbClr val="002060"/>
                </a:solidFill>
              </a:rPr>
              <a:t>étudiants</a:t>
            </a:r>
            <a:r>
              <a:rPr lang="en-GB" b="0" dirty="0">
                <a:solidFill>
                  <a:srgbClr val="002060"/>
                </a:solidFill>
              </a:rPr>
              <a:t> à </a:t>
            </a:r>
            <a:r>
              <a:rPr lang="en-GB" b="0" dirty="0" err="1">
                <a:solidFill>
                  <a:srgbClr val="002060"/>
                </a:solidFill>
              </a:rPr>
              <a:t>l’IA</a:t>
            </a:r>
            <a:r>
              <a:rPr lang="en-GB" b="0" dirty="0">
                <a:solidFill>
                  <a:srgbClr val="002060"/>
                </a:solidFill>
              </a:rPr>
              <a:t>?</a:t>
            </a:r>
          </a:p>
          <a:p>
            <a:r>
              <a:rPr lang="en-GB" b="0" dirty="0">
                <a:solidFill>
                  <a:srgbClr val="002060"/>
                </a:solidFill>
              </a:rPr>
              <a:t>ZEROGPT </a:t>
            </a:r>
          </a:p>
          <a:p>
            <a:r>
              <a:rPr lang="en-GB" b="0" dirty="0" err="1">
                <a:solidFill>
                  <a:srgbClr val="002060"/>
                </a:solidFill>
              </a:rPr>
              <a:t>plagiarismdetector</a:t>
            </a:r>
            <a:r>
              <a:rPr lang="en-GB" b="0" dirty="0">
                <a:solidFill>
                  <a:srgbClr val="002060"/>
                </a:solidFill>
              </a:rPr>
              <a:t> </a:t>
            </a:r>
          </a:p>
          <a:p>
            <a:r>
              <a:rPr lang="en-GB" b="0" dirty="0" err="1">
                <a:solidFill>
                  <a:srgbClr val="002060"/>
                </a:solidFill>
              </a:rPr>
              <a:t>quillBot</a:t>
            </a:r>
            <a:r>
              <a:rPr lang="en-GB" b="0" dirty="0">
                <a:solidFill>
                  <a:srgbClr val="002060"/>
                </a:solidFill>
              </a:rPr>
              <a:t> AI-content detector, etc.</a:t>
            </a:r>
          </a:p>
          <a:p>
            <a:endParaRPr lang="en-GB" b="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002060"/>
                </a:solidFill>
              </a:rPr>
              <a:t>Pas de </a:t>
            </a:r>
            <a:r>
              <a:rPr lang="en-GB" b="0" dirty="0" err="1">
                <a:solidFill>
                  <a:srgbClr val="002060"/>
                </a:solidFill>
              </a:rPr>
              <a:t>résultats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complètement</a:t>
            </a:r>
            <a:r>
              <a:rPr lang="en-GB" b="0" dirty="0">
                <a:solidFill>
                  <a:srgbClr val="002060"/>
                </a:solidFill>
              </a:rPr>
              <a:t> </a:t>
            </a:r>
            <a:r>
              <a:rPr lang="en-GB" b="0" dirty="0" err="1">
                <a:solidFill>
                  <a:srgbClr val="002060"/>
                </a:solidFill>
              </a:rPr>
              <a:t>fiables</a:t>
            </a:r>
            <a:r>
              <a:rPr lang="en-GB" b="0" dirty="0">
                <a:solidFill>
                  <a:srgbClr val="002060"/>
                </a:solidFill>
              </a:rPr>
              <a:t> !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GB" b="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E921F-1AAA-8072-127B-1AAD4AF9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DD290BB-6555-7B3A-58B2-C3779C2C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de l’IA générative dans l’enseignement</a:t>
            </a:r>
          </a:p>
        </p:txBody>
      </p:sp>
    </p:spTree>
    <p:extLst>
      <p:ext uri="{BB962C8B-B14F-4D97-AF65-F5344CB8AC3E}">
        <p14:creationId xmlns:p14="http://schemas.microsoft.com/office/powerpoint/2010/main" val="36893167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9DB823E3-86E9-E344-99B2-DDD572473509}" vid="{5028C38B-6704-0D4A-982C-469C8A987F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7933</TotalTime>
  <Words>913</Words>
  <Application>Microsoft Macintosh PowerPoint</Application>
  <PresentationFormat>Grand écran</PresentationFormat>
  <Paragraphs>107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Inter</vt:lpstr>
      <vt:lpstr>Merriweather Sans</vt:lpstr>
      <vt:lpstr>Tahoma</vt:lpstr>
      <vt:lpstr>Thème Office</vt:lpstr>
      <vt:lpstr>L’IA et le métier d’enseignant</vt:lpstr>
      <vt:lpstr>La disruption</vt:lpstr>
      <vt:lpstr>Quelques signaux</vt:lpstr>
      <vt:lpstr>De quelle IA parle-t-on? IA Générative</vt:lpstr>
      <vt:lpstr>Des perspectives contrastées sur l’usage de l’IA  dans l’enseignement </vt:lpstr>
      <vt:lpstr>Les potentiels de l’IA pour l’enseignement</vt:lpstr>
      <vt:lpstr>Les réserves d’Horvath (2024)  spécialiste de neurosciences appliquées à l’éducation </vt:lpstr>
      <vt:lpstr>La tentation de l’interdiction!</vt:lpstr>
      <vt:lpstr>Les usages de l’IA générative dans l’enseignement</vt:lpstr>
      <vt:lpstr>A quoi l’IA generative est-elle adaptée ? </vt:lpstr>
      <vt:lpstr>Présentation PowerPoint</vt:lpstr>
      <vt:lpstr>Présentation PowerPoint</vt:lpstr>
      <vt:lpstr>Présentation PowerPoint</vt:lpstr>
      <vt:lpstr>L’art du prompt</vt:lpstr>
      <vt:lpstr>Les questions en suspens</vt:lpstr>
      <vt:lpstr>Références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Sylvie CHEVRIER</dc:creator>
  <cp:lastModifiedBy>Sylvie CHEVRIER</cp:lastModifiedBy>
  <cp:revision>10</cp:revision>
  <cp:lastPrinted>2024-09-19T07:11:23Z</cp:lastPrinted>
  <dcterms:created xsi:type="dcterms:W3CDTF">2024-09-03T14:47:23Z</dcterms:created>
  <dcterms:modified xsi:type="dcterms:W3CDTF">2024-09-21T16:13:51Z</dcterms:modified>
</cp:coreProperties>
</file>