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5119350" cy="21383625"/>
  <p:notesSz cx="15119350" cy="21383625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31" d="100"/>
          <a:sy n="31" d="100"/>
        </p:scale>
        <p:origin x="2506" y="96"/>
      </p:cViewPr>
      <p:guideLst>
        <p:guide pos="4762"/>
        <p:guide pos="6735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presProps" Target="presProps.xml" /><Relationship Id="rId31" Type="http://schemas.openxmlformats.org/officeDocument/2006/relationships/tableStyles" Target="tableStyles.xml" /><Relationship Id="rId3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1 - UNIGE Ja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15119348" cy="18521250"/>
          </a:xfrm>
          <a:prstGeom prst="rect">
            <a:avLst/>
          </a:prstGeom>
          <a:solidFill>
            <a:srgbClr val="EE9110">
              <a:alpha val="90000"/>
            </a:srgbClr>
          </a:solidFill>
        </p:spPr>
        <p:txBody>
          <a:bodyPr wrap="square" lIns="720000" tIns="720000" rIns="180000" rtlCol="0" anchor="t" anchorCtr="0">
            <a:noAutofit/>
          </a:bodyPr>
          <a:lstStyle>
            <a:lvl1pPr>
              <a:defRPr lang="fr-FR" sz="12000">
                <a:solidFill>
                  <a:schemeClr val="bg1"/>
                </a:solidFill>
                <a:latin typeface="Arial Rounded MT Bold"/>
                <a:ea typeface="+mn-ea"/>
                <a:cs typeface="+mn-cs"/>
              </a:defRPr>
            </a:lvl1pPr>
          </a:lstStyle>
          <a:p>
            <a:pPr marL="0" lvl="0" defTabSz="719953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0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Sur une idée de l’Université de Genève pour sa campagne #UNIUNIE en 2017</a:t>
            </a:r>
            <a:endParaRPr/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E9110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E9110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3_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E9110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E9110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2 - UNIGE Ble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15119348" cy="18521250"/>
          </a:xfrm>
          <a:prstGeom prst="rect">
            <a:avLst/>
          </a:prstGeom>
          <a:solidFill>
            <a:srgbClr val="1D6FB8">
              <a:alpha val="75000"/>
            </a:srgbClr>
          </a:solidFill>
        </p:spPr>
        <p:txBody>
          <a:bodyPr wrap="square" lIns="720000" tIns="720000" rIns="180000" rtlCol="0" anchor="t" anchorCtr="0">
            <a:noAutofit/>
          </a:bodyPr>
          <a:lstStyle>
            <a:lvl1pPr>
              <a:defRPr lang="fr-FR" sz="12000">
                <a:solidFill>
                  <a:schemeClr val="bg1"/>
                </a:solidFill>
                <a:latin typeface="Arial Rounded MT Bold"/>
                <a:ea typeface="+mn-ea"/>
                <a:cs typeface="+mn-cs"/>
              </a:defRPr>
            </a:lvl1pPr>
          </a:lstStyle>
          <a:p>
            <a:pPr marL="0" lvl="0" defTabSz="719953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0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Sur une idée de l’Université de Genève pour sa campagne #UNIUNIE en 2017</a:t>
            </a:r>
            <a:endParaRPr/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1D6FB8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1D6FB8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3 - UNIGE Rou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" y="0"/>
            <a:ext cx="15119348" cy="18521250"/>
          </a:xfrm>
          <a:prstGeom prst="rect">
            <a:avLst/>
          </a:prstGeom>
          <a:solidFill>
            <a:srgbClr val="E5222A">
              <a:alpha val="75000"/>
            </a:srgbClr>
          </a:solidFill>
        </p:spPr>
        <p:txBody>
          <a:bodyPr wrap="square" lIns="720000" tIns="720000" rIns="180000" rtlCol="0" anchor="t" anchorCtr="0">
            <a:noAutofit/>
          </a:bodyPr>
          <a:lstStyle>
            <a:lvl1pPr>
              <a:defRPr lang="fr-FR" sz="12000">
                <a:solidFill>
                  <a:schemeClr val="bg1"/>
                </a:solidFill>
                <a:latin typeface="Arial Rounded MT Bold"/>
                <a:ea typeface="+mn-ea"/>
                <a:cs typeface="+mn-cs"/>
              </a:defRPr>
            </a:lvl1pPr>
          </a:lstStyle>
          <a:p>
            <a:pPr marL="0" lvl="0" defTabSz="719953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0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Sur une idée de l’Université de Genève pour sa campagne #UNIUNIE en 2017</a:t>
            </a:r>
            <a:endParaRPr/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5222A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5222A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_1 - Jump Ja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EE9110">
              <a:alpha val="90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JUMP (http://jump.eu.com)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E9110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E9110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4066682" y="6521709"/>
            <a:ext cx="6985980" cy="3946723"/>
            <a:chOff x="2816548" y="3395462"/>
            <a:chExt cx="3691621" cy="1966151"/>
          </a:xfrm>
        </p:grpSpPr>
        <p:pic>
          <p:nvPicPr>
            <p:cNvPr id="11" name="Picture 2" descr="Symbole de genre — Wikipédia"/>
            <p:cNvPicPr>
              <a:picLocks noChangeAspect="1" noChangeArrowheads="1"/>
            </p:cNvPicPr>
            <p:nvPr/>
          </p:nvPicPr>
          <p:blipFill>
            <a:blip r:embed="rId3"/>
            <a:srcRect l="49883" t="0" r="0" b="0"/>
            <a:stretch/>
          </p:blipFill>
          <p:spPr bwMode="auto">
            <a:xfrm>
              <a:off x="4874964" y="3395462"/>
              <a:ext cx="1633205" cy="1966151"/>
            </a:xfrm>
            <a:prstGeom prst="rect">
              <a:avLst/>
            </a:prstGeom>
            <a:noFill/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2816548" y="3395462"/>
              <a:ext cx="1353639" cy="1966151"/>
            </a:xfrm>
            <a:prstGeom prst="rect">
              <a:avLst/>
            </a:prstGeom>
          </p:spPr>
        </p:pic>
      </p:grpSp>
      <p:sp>
        <p:nvSpPr>
          <p:cNvPr id="16" name="Espace réservé du texte 12"/>
          <p:cNvSpPr>
            <a:spLocks noGrp="1"/>
          </p:cNvSpPr>
          <p:nvPr>
            <p:ph type="body" sz="quarter" idx="10"/>
          </p:nvPr>
        </p:nvSpPr>
        <p:spPr bwMode="auto">
          <a:xfrm>
            <a:off x="0" y="1522971"/>
            <a:ext cx="14400000" cy="4455066"/>
          </a:xfrm>
        </p:spPr>
        <p:txBody>
          <a:bodyPr wrap="square" lIns="720000" rIns="0" anchor="b" anchorCtr="0">
            <a:spAutoFit/>
          </a:bodyPr>
          <a:lstStyle>
            <a:lvl1pPr marL="0" indent="0">
              <a:buNone/>
              <a:defRPr sz="105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719351" y="10959852"/>
            <a:ext cx="14400000" cy="4455066"/>
          </a:xfrm>
        </p:spPr>
        <p:txBody>
          <a:bodyPr wrap="square" lIns="0" rIns="720000" anchor="t" anchorCtr="0">
            <a:spAutoFit/>
          </a:bodyPr>
          <a:lstStyle>
            <a:lvl1pPr marL="0" indent="0" algn="r">
              <a:buNone/>
              <a:defRPr sz="105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_2 - Jump Ble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1D6FB8">
              <a:alpha val="75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JUMP (http://jump.eu.com)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1D6FB8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1D6FB8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4066682" y="6521709"/>
            <a:ext cx="6985980" cy="3946723"/>
            <a:chOff x="2816548" y="3395462"/>
            <a:chExt cx="3691621" cy="1966151"/>
          </a:xfrm>
        </p:grpSpPr>
        <p:pic>
          <p:nvPicPr>
            <p:cNvPr id="11" name="Picture 2" descr="Symbole de genre — Wikipédia"/>
            <p:cNvPicPr>
              <a:picLocks noChangeAspect="1" noChangeArrowheads="1"/>
            </p:cNvPicPr>
            <p:nvPr/>
          </p:nvPicPr>
          <p:blipFill>
            <a:blip r:embed="rId3"/>
            <a:srcRect l="49883" t="0" r="0" b="0"/>
            <a:stretch/>
          </p:blipFill>
          <p:spPr bwMode="auto">
            <a:xfrm>
              <a:off x="4874964" y="3395462"/>
              <a:ext cx="1633205" cy="1966151"/>
            </a:xfrm>
            <a:prstGeom prst="rect">
              <a:avLst/>
            </a:prstGeom>
            <a:noFill/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2816548" y="3395462"/>
              <a:ext cx="1353639" cy="1966151"/>
            </a:xfrm>
            <a:prstGeom prst="rect">
              <a:avLst/>
            </a:prstGeom>
          </p:spPr>
        </p:pic>
      </p:grpSp>
      <p:sp>
        <p:nvSpPr>
          <p:cNvPr id="16" name="Espace réservé du texte 12"/>
          <p:cNvSpPr>
            <a:spLocks noGrp="1"/>
          </p:cNvSpPr>
          <p:nvPr>
            <p:ph type="body" sz="quarter" idx="10"/>
          </p:nvPr>
        </p:nvSpPr>
        <p:spPr bwMode="auto">
          <a:xfrm>
            <a:off x="0" y="1522971"/>
            <a:ext cx="14400000" cy="4455066"/>
          </a:xfrm>
        </p:spPr>
        <p:txBody>
          <a:bodyPr wrap="square" lIns="720000" rIns="0" anchor="b" anchorCtr="0">
            <a:spAutoFit/>
          </a:bodyPr>
          <a:lstStyle>
            <a:lvl1pPr marL="0" indent="0">
              <a:buNone/>
              <a:defRPr sz="105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719351" y="10959852"/>
            <a:ext cx="14400000" cy="4455066"/>
          </a:xfrm>
        </p:spPr>
        <p:txBody>
          <a:bodyPr wrap="square" lIns="0" rIns="720000" anchor="t" anchorCtr="0">
            <a:spAutoFit/>
          </a:bodyPr>
          <a:lstStyle>
            <a:lvl1pPr marL="0" indent="0" algn="r">
              <a:buNone/>
              <a:defRPr sz="105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_3 - Jump Rou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E5222A">
              <a:alpha val="75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JUMP (http://jump.eu.com)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5222A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5222A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 userDrawn="1"/>
        </p:nvGrpSpPr>
        <p:grpSpPr bwMode="auto">
          <a:xfrm>
            <a:off x="4066682" y="6521709"/>
            <a:ext cx="6985980" cy="3946723"/>
            <a:chOff x="2816548" y="3395462"/>
            <a:chExt cx="3691621" cy="1966151"/>
          </a:xfrm>
        </p:grpSpPr>
        <p:pic>
          <p:nvPicPr>
            <p:cNvPr id="11" name="Picture 2" descr="Symbole de genre — Wikipédia"/>
            <p:cNvPicPr>
              <a:picLocks noChangeAspect="1" noChangeArrowheads="1"/>
            </p:cNvPicPr>
            <p:nvPr/>
          </p:nvPicPr>
          <p:blipFill>
            <a:blip r:embed="rId3"/>
            <a:srcRect l="49883" t="0" r="0" b="0"/>
            <a:stretch/>
          </p:blipFill>
          <p:spPr bwMode="auto">
            <a:xfrm>
              <a:off x="4874964" y="3395462"/>
              <a:ext cx="1633205" cy="1966151"/>
            </a:xfrm>
            <a:prstGeom prst="rect">
              <a:avLst/>
            </a:prstGeom>
            <a:noFill/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2816548" y="3395462"/>
              <a:ext cx="1353639" cy="1966151"/>
            </a:xfrm>
            <a:prstGeom prst="rect">
              <a:avLst/>
            </a:prstGeom>
          </p:spPr>
        </p:pic>
      </p:grp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 bwMode="auto">
          <a:xfrm>
            <a:off x="0" y="1522971"/>
            <a:ext cx="14400000" cy="4455066"/>
          </a:xfrm>
        </p:spPr>
        <p:txBody>
          <a:bodyPr wrap="square" lIns="720000" rIns="0" anchor="b" anchorCtr="0">
            <a:spAutoFit/>
          </a:bodyPr>
          <a:lstStyle>
            <a:lvl1pPr marL="0" indent="0">
              <a:buNone/>
              <a:defRPr sz="105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719351" y="10959852"/>
            <a:ext cx="14400000" cy="4455066"/>
          </a:xfrm>
        </p:spPr>
        <p:txBody>
          <a:bodyPr wrap="square" lIns="0" rIns="720000" anchor="t" anchorCtr="0">
            <a:spAutoFit/>
          </a:bodyPr>
          <a:lstStyle>
            <a:lvl1pPr marL="0" indent="0" algn="r">
              <a:buNone/>
              <a:defRPr sz="105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3_1 - Clasches Ja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EE9110">
              <a:alpha val="90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793357" y="1642187"/>
            <a:ext cx="11532636" cy="5561045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CLASCHES (http://clasches.fr)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E9110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E9110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0" y="8307768"/>
            <a:ext cx="15119351" cy="1311562"/>
          </a:xfrm>
        </p:spPr>
        <p:txBody>
          <a:bodyPr wrap="square" lIns="180000" rIns="18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80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texte 12"/>
          <p:cNvSpPr>
            <a:spLocks noGrp="1"/>
          </p:cNvSpPr>
          <p:nvPr>
            <p:ph type="body" sz="quarter" idx="13"/>
          </p:nvPr>
        </p:nvSpPr>
        <p:spPr bwMode="auto">
          <a:xfrm>
            <a:off x="0" y="14057659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u texte 12"/>
          <p:cNvSpPr>
            <a:spLocks noGrp="1"/>
          </p:cNvSpPr>
          <p:nvPr>
            <p:ph type="body" sz="quarter" idx="14"/>
          </p:nvPr>
        </p:nvSpPr>
        <p:spPr bwMode="auto">
          <a:xfrm>
            <a:off x="0" y="9714791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6" name="Espace réservé du texte 12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1259675" y="1216454"/>
            <a:ext cx="12600000" cy="65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>
            <a:lvl1pPr marL="0" indent="0" algn="ctr">
              <a:buNone/>
              <a:defRPr lang="fr-FR" sz="11000">
                <a:solidFill>
                  <a:srgbClr val="EE9110"/>
                </a:solidFill>
                <a:latin typeface="Arial Rounded MT Bold"/>
              </a:defRPr>
            </a:lvl1pPr>
          </a:lstStyle>
          <a:p>
            <a:pPr marL="0" lvl="0" algn="ctr" defTabSz="457200">
              <a:defRPr/>
            </a:pPr>
            <a:r>
              <a:rPr lang="fr-FR"/>
              <a:t>Modifier les </a:t>
            </a:r>
            <a:br>
              <a:rPr lang="fr-FR"/>
            </a:br>
            <a:r>
              <a:rPr lang="fr-FR"/>
              <a:t>styles du texte </a:t>
            </a:r>
            <a:br>
              <a:rPr lang="fr-FR"/>
            </a:br>
            <a:r>
              <a:rPr lang="fr-FR"/>
              <a:t>du masque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3_2 - Clasches Ble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1D6FB8">
              <a:alpha val="75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793357" y="1642187"/>
            <a:ext cx="11532636" cy="5561045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CLASCHES (http://clasches.fr)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1D6FB8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1D6FB8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0" y="8307768"/>
            <a:ext cx="15119351" cy="1311562"/>
          </a:xfrm>
        </p:spPr>
        <p:txBody>
          <a:bodyPr wrap="square" lIns="180000" rIns="18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80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texte 12"/>
          <p:cNvSpPr>
            <a:spLocks noGrp="1"/>
          </p:cNvSpPr>
          <p:nvPr>
            <p:ph type="body" sz="quarter" idx="13"/>
          </p:nvPr>
        </p:nvSpPr>
        <p:spPr bwMode="auto">
          <a:xfrm>
            <a:off x="0" y="14057659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u texte 12"/>
          <p:cNvSpPr>
            <a:spLocks noGrp="1"/>
          </p:cNvSpPr>
          <p:nvPr>
            <p:ph type="body" sz="quarter" idx="14"/>
          </p:nvPr>
        </p:nvSpPr>
        <p:spPr bwMode="auto">
          <a:xfrm>
            <a:off x="0" y="9714791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6" name="Espace réservé du texte 12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1259675" y="1216454"/>
            <a:ext cx="12600000" cy="65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>
            <a:lvl1pPr marL="0" indent="0" algn="ctr">
              <a:buNone/>
              <a:defRPr lang="fr-FR" sz="11000">
                <a:solidFill>
                  <a:srgbClr val="1D6FB8"/>
                </a:solidFill>
                <a:latin typeface="Arial Rounded MT Bold"/>
              </a:defRPr>
            </a:lvl1pPr>
          </a:lstStyle>
          <a:p>
            <a:pPr marL="0" lvl="0" algn="ctr" defTabSz="457200">
              <a:defRPr/>
            </a:pPr>
            <a:r>
              <a:rPr lang="fr-FR"/>
              <a:t>Modifier les </a:t>
            </a:r>
            <a:br>
              <a:rPr lang="fr-FR"/>
            </a:br>
            <a:r>
              <a:rPr lang="fr-FR"/>
              <a:t>styles du texte </a:t>
            </a:r>
            <a:br>
              <a:rPr lang="fr-FR"/>
            </a:br>
            <a:r>
              <a:rPr lang="fr-FR"/>
              <a:t>du masque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4_3 - Clasches Rou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" y="0"/>
            <a:ext cx="15119348" cy="18518437"/>
          </a:xfrm>
          <a:prstGeom prst="rect">
            <a:avLst/>
          </a:prstGeom>
          <a:solidFill>
            <a:srgbClr val="E5222A">
              <a:alpha val="75000"/>
            </a:srgbClr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460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793357" y="1642187"/>
            <a:ext cx="11532636" cy="5561045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 bwMode="auto">
          <a:xfrm>
            <a:off x="3" y="20869521"/>
            <a:ext cx="15119348" cy="400110"/>
          </a:xfrm>
          <a:prstGeom prst="rect">
            <a:avLst/>
          </a:prstGeom>
          <a:noFill/>
        </p:spPr>
        <p:txBody>
          <a:bodyPr wrap="square" lIns="850357" rtlCol="0">
            <a:spAutoFit/>
          </a:bodyPr>
          <a:lstStyle/>
          <a:p>
            <a:pPr>
              <a:defRPr/>
            </a:pPr>
            <a:r>
              <a:rPr lang="fr-FR" sz="2000" i="1">
                <a:solidFill>
                  <a:srgbClr val="575757"/>
                </a:solidFill>
                <a:latin typeface="Arial Rounded MT Bold"/>
                <a:cs typeface="Arial"/>
              </a:rPr>
              <a:t>Inspiré de CLASCHES (http://clasches.fr) </a:t>
            </a:r>
            <a:endParaRPr/>
          </a:p>
        </p:txBody>
      </p:sp>
      <p:grpSp>
        <p:nvGrpSpPr>
          <p:cNvPr id="15" name="Groupe 14"/>
          <p:cNvGrpSpPr/>
          <p:nvPr userDrawn="1"/>
        </p:nvGrpSpPr>
        <p:grpSpPr bwMode="auto">
          <a:xfrm>
            <a:off x="780041" y="18570157"/>
            <a:ext cx="14339310" cy="2134153"/>
            <a:chOff x="780041" y="18570157"/>
            <a:chExt cx="14339310" cy="2134153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80041" y="18570157"/>
              <a:ext cx="5621612" cy="2134153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 userDrawn="1"/>
          </p:nvSpPr>
          <p:spPr bwMode="auto">
            <a:xfrm>
              <a:off x="6008976" y="18709415"/>
              <a:ext cx="9110375" cy="1855636"/>
            </a:xfrm>
            <a:prstGeom prst="rect">
              <a:avLst/>
            </a:prstGeom>
            <a:noFill/>
          </p:spPr>
          <p:txBody>
            <a:bodyPr wrap="square" lIns="793667" rtlCol="0">
              <a:spAutoFit/>
            </a:bodyPr>
            <a:lstStyle/>
            <a:p>
              <a:pPr>
                <a:defRPr/>
              </a:pP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Laboratoire d’Informatique, de Robotique </a:t>
              </a:r>
              <a:br>
                <a:rPr lang="fr-FR" sz="3000">
                  <a:solidFill>
                    <a:srgbClr val="575757"/>
                  </a:solidFill>
                  <a:latin typeface="Arial Rounded MT Bold"/>
                </a:rPr>
              </a:br>
              <a:r>
                <a:rPr lang="fr-FR" sz="3000">
                  <a:solidFill>
                    <a:srgbClr val="575757"/>
                  </a:solidFill>
                  <a:latin typeface="Arial Rounded MT Bold"/>
                </a:rPr>
                <a:t>et de Microélectronique de Montpellier</a:t>
              </a:r>
              <a:endParaRPr/>
            </a:p>
            <a:p>
              <a:pPr>
                <a:spcBef>
                  <a:spcPts val="945"/>
                </a:spcBef>
                <a:defRPr/>
              </a:pPr>
              <a:r>
                <a:rPr lang="fr-FR" sz="2200">
                  <a:solidFill>
                    <a:srgbClr val="E5222A"/>
                  </a:solidFill>
                  <a:latin typeface="Arial Rounded MT Bold"/>
                </a:rPr>
                <a:t>Page Web Groupe Egalité-Parité :</a:t>
              </a:r>
              <a:endParaRPr/>
            </a:p>
            <a:p>
              <a:pPr>
                <a:defRPr/>
              </a:pPr>
              <a:r>
                <a:rPr lang="fr-FR" sz="2200" u="sng">
                  <a:solidFill>
                    <a:srgbClr val="E5222A"/>
                  </a:solidFill>
                  <a:latin typeface="Arial Rounded MT Bold"/>
                </a:rPr>
                <a:t>https://www.lirmm.fr/egalite-parite/</a:t>
              </a:r>
              <a:endParaRPr/>
            </a:p>
          </p:txBody>
        </p:sp>
      </p:grp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18521250"/>
            <a:ext cx="15119350" cy="0"/>
          </a:xfrm>
          <a:prstGeom prst="line">
            <a:avLst/>
          </a:prstGeom>
          <a:ln w="19050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2"/>
          <p:cNvSpPr>
            <a:spLocks noGrp="1"/>
          </p:cNvSpPr>
          <p:nvPr>
            <p:ph type="body" sz="quarter" idx="11"/>
          </p:nvPr>
        </p:nvSpPr>
        <p:spPr bwMode="auto">
          <a:xfrm>
            <a:off x="0" y="8307768"/>
            <a:ext cx="15119351" cy="1311562"/>
          </a:xfrm>
        </p:spPr>
        <p:txBody>
          <a:bodyPr wrap="square" lIns="180000" rIns="18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80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5" name="Espace réservé du texte 12"/>
          <p:cNvSpPr>
            <a:spLocks noGrp="1"/>
          </p:cNvSpPr>
          <p:nvPr>
            <p:ph type="body" sz="quarter" idx="13"/>
          </p:nvPr>
        </p:nvSpPr>
        <p:spPr bwMode="auto">
          <a:xfrm>
            <a:off x="0" y="14057659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bg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26" name="Espace réservé du texte 12"/>
          <p:cNvSpPr>
            <a:spLocks noGrp="1"/>
          </p:cNvSpPr>
          <p:nvPr>
            <p:ph type="body" sz="quarter" idx="14"/>
          </p:nvPr>
        </p:nvSpPr>
        <p:spPr bwMode="auto">
          <a:xfrm>
            <a:off x="0" y="9714791"/>
            <a:ext cx="15119351" cy="2950168"/>
          </a:xfrm>
        </p:spPr>
        <p:txBody>
          <a:bodyPr wrap="square" lIns="720000" rIns="720000" anchor="t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1800"/>
              </a:spcBef>
              <a:buNone/>
              <a:defRPr sz="7200">
                <a:solidFill>
                  <a:schemeClr val="tx1"/>
                </a:solidFill>
                <a:latin typeface="Arial Rounded MT Bold"/>
              </a:defRPr>
            </a:lvl1pPr>
            <a:lvl2pPr marL="755980" indent="0">
              <a:buNone/>
              <a:defRPr/>
            </a:lvl2pPr>
            <a:lvl3pPr marL="1511961" indent="0">
              <a:buNone/>
              <a:defRPr/>
            </a:lvl3pPr>
            <a:lvl4pPr marL="2267941" indent="0">
              <a:buNone/>
              <a:defRPr/>
            </a:lvl4pPr>
            <a:lvl5pPr marL="3023921" indent="0"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6" name="Espace réservé du texte 12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1259675" y="1216454"/>
            <a:ext cx="12600000" cy="65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>
            <a:lvl1pPr marL="0" indent="0" algn="ctr">
              <a:buNone/>
              <a:defRPr lang="fr-FR" sz="11000">
                <a:solidFill>
                  <a:srgbClr val="E5222A"/>
                </a:solidFill>
                <a:latin typeface="Arial Rounded MT Bold"/>
              </a:defRPr>
            </a:lvl1pPr>
          </a:lstStyle>
          <a:p>
            <a:pPr marL="0" lvl="0" algn="ctr" defTabSz="457200">
              <a:defRPr/>
            </a:pPr>
            <a:r>
              <a:rPr lang="fr-FR"/>
              <a:t>Modifier les </a:t>
            </a:r>
            <a:br>
              <a:rPr lang="fr-FR"/>
            </a:br>
            <a:r>
              <a:rPr lang="fr-FR"/>
              <a:t>styles du texte </a:t>
            </a:r>
            <a:br>
              <a:rPr lang="fr-FR"/>
            </a:br>
            <a:r>
              <a:rPr lang="fr-FR"/>
              <a:t>du masque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E017CA-A9ED-441B-8A4E-5B62F9DC70C0}" type="datetimeFigureOut">
              <a:rPr lang="fr-FR"/>
              <a:t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454E6C-9D04-4F43-9FB0-7247666FF4FB}" type="slidenum">
              <a:rPr lang="fr-FR"/>
              <a:t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11960">
        <a:lnSpc>
          <a:spcPct val="90000"/>
        </a:lnSpc>
        <a:spcBef>
          <a:spcPts val="0"/>
        </a:spcBef>
        <a:buNone/>
        <a:defRPr sz="7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>
        <a:lnSpc>
          <a:spcPct val="90000"/>
        </a:lnSpc>
        <a:spcBef>
          <a:spcPts val="1654"/>
        </a:spcBef>
        <a:buFont typeface="Arial"/>
        <a:buChar char="•"/>
        <a:defRPr sz="465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95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645930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>
        <a:lnSpc>
          <a:spcPct val="90000"/>
        </a:lnSpc>
        <a:spcBef>
          <a:spcPts val="827"/>
        </a:spcBef>
        <a:buFont typeface="Arial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>
        <a:defRPr sz="30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Ma jupe </a:t>
            </a:r>
            <a:br>
              <a:rPr lang="fr-FR"/>
            </a:br>
            <a:r>
              <a:rPr lang="fr-FR"/>
              <a:t>est-elle</a:t>
            </a:r>
            <a:br>
              <a:rPr lang="fr-FR">
                <a:solidFill>
                  <a:srgbClr val="575757"/>
                </a:solidFill>
              </a:rPr>
            </a:br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trop longue </a:t>
            </a:r>
            <a:b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trop courte</a:t>
            </a:r>
            <a:b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trop colorée </a:t>
            </a:r>
            <a:b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trop ouverte</a:t>
            </a:r>
            <a:b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/>
              <a:t>ou ai-je le </a:t>
            </a:r>
            <a:br>
              <a:rPr lang="fr-FR"/>
            </a:br>
            <a:r>
              <a:rPr lang="fr-FR"/>
              <a:t>droit d’étudier </a:t>
            </a:r>
            <a:br>
              <a:rPr lang="fr-FR"/>
            </a:br>
            <a:r>
              <a:rPr lang="fr-FR"/>
              <a:t>tranquille ?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 fait que </a:t>
            </a:r>
            <a:br>
              <a:rPr lang="fr-FR"/>
            </a:br>
            <a:r>
              <a:rPr lang="fr-FR"/>
              <a:t>tu sois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beau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intelligent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drôle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musclé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talentueux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ne signifie </a:t>
            </a:r>
            <a:br>
              <a:rPr lang="fr-FR"/>
            </a:br>
            <a:r>
              <a:rPr lang="fr-FR"/>
              <a:t>pas que tu m’intéresses.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850357" tIns="850357" rIns="680286" bIns="71997" rtlCol="0" anchor="t" anchorCtr="0">
            <a:noAutofit/>
          </a:bodyPr>
          <a:lstStyle/>
          <a:p>
            <a:pPr>
              <a:defRPr/>
            </a:pPr>
            <a:r>
              <a:rPr lang="fr-FR"/>
              <a:t>Pour vous </a:t>
            </a:r>
            <a:br>
              <a:rPr lang="fr-FR"/>
            </a:br>
            <a:r>
              <a:rPr lang="fr-FR"/>
              <a:t>c’est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juste une blague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juste un geste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juste de la drague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juste une remarque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pour la loi </a:t>
            </a:r>
            <a:br>
              <a:rPr lang="fr-FR"/>
            </a:br>
            <a:r>
              <a:rPr lang="fr-FR"/>
              <a:t>c’est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juste un délit.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Une prof exigeante on dit qu’elle est </a:t>
            </a:r>
            <a:r>
              <a:rPr lang="fr-FR">
                <a:solidFill>
                  <a:schemeClr val="tx1"/>
                </a:solidFill>
              </a:rPr>
              <a:t>problématique difficile égocentrique autoritaire.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Un prof exigeant</a:t>
            </a:r>
            <a:br>
              <a:rPr lang="fr-FR"/>
            </a:br>
            <a:r>
              <a:rPr lang="fr-FR"/>
              <a:t>on dit qu’il est </a:t>
            </a:r>
            <a:r>
              <a:rPr lang="fr-FR">
                <a:solidFill>
                  <a:schemeClr val="tx1"/>
                </a:solidFill>
              </a:rPr>
              <a:t>brillant.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Et si au lieu </a:t>
            </a:r>
            <a:br>
              <a:rPr lang="fr-FR"/>
            </a:br>
            <a:r>
              <a:rPr lang="fr-FR"/>
              <a:t>de commenter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mes jambes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ma tenue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mon décolleté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ma démarche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vous commentiez </a:t>
            </a:r>
            <a:br>
              <a:rPr lang="fr-FR"/>
            </a:br>
            <a:r>
              <a:rPr lang="fr-FR"/>
              <a:t>mon travail 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Vous n’aidez aucune doctorante </a:t>
            </a:r>
            <a:br>
              <a:rPr lang="fr-FR"/>
            </a:br>
            <a:r>
              <a:rPr lang="fr-FR"/>
              <a:t>en l’appelant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ma petite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ma grande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ma jolie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à moins qu’elle n’étudie </a:t>
            </a:r>
            <a:br>
              <a:rPr lang="fr-FR"/>
            </a:br>
            <a:r>
              <a:rPr lang="fr-FR"/>
              <a:t>le harcèlement </a:t>
            </a:r>
            <a:br>
              <a:rPr lang="fr-FR"/>
            </a:br>
            <a:r>
              <a:rPr lang="fr-FR"/>
              <a:t>au travail.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How about </a:t>
            </a:r>
            <a:br>
              <a:rPr lang="fr-FR"/>
            </a:br>
            <a:r>
              <a:rPr lang="fr-FR"/>
              <a:t>not </a:t>
            </a:r>
            <a:r>
              <a:rPr lang="fr-FR"/>
              <a:t>mentioning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my legs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my dress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my chest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my walk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and taking </a:t>
            </a:r>
            <a:br>
              <a:rPr lang="fr-FR"/>
            </a:br>
            <a:r>
              <a:rPr lang="fr-FR"/>
              <a:t>about </a:t>
            </a:r>
            <a:br>
              <a:rPr lang="fr-FR"/>
            </a:br>
            <a:r>
              <a:rPr lang="fr-FR"/>
              <a:t>my research </a:t>
            </a:r>
            <a:br>
              <a:rPr lang="fr-FR"/>
            </a:br>
            <a:r>
              <a:rPr lang="fr-FR"/>
              <a:t>instead?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Your sexist </a:t>
            </a:r>
            <a:br>
              <a:rPr lang="en-US"/>
            </a:br>
            <a:r>
              <a:rPr lang="en-US"/>
              <a:t>jokes are so </a:t>
            </a:r>
            <a:br>
              <a:rPr lang="en-US"/>
            </a:br>
            <a:r>
              <a:rPr lang="en-US">
                <a:solidFill>
                  <a:schemeClr val="tx1"/>
                </a:solidFill>
              </a:rPr>
              <a:t>clever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hilarious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brilliant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witty </a:t>
            </a:r>
            <a:br>
              <a:rPr lang="en-US">
                <a:solidFill>
                  <a:schemeClr val="tx1"/>
                </a:solidFill>
              </a:rPr>
            </a:br>
            <a:r>
              <a:rPr lang="en-US"/>
              <a:t>I’m going </a:t>
            </a:r>
            <a:br>
              <a:rPr lang="en-US"/>
            </a:br>
            <a:r>
              <a:rPr lang="en-US"/>
              <a:t>to tell them to </a:t>
            </a:r>
            <a:br>
              <a:rPr lang="en-US"/>
            </a:br>
            <a:r>
              <a:rPr lang="en-US"/>
              <a:t>my lawyer.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Elle part </a:t>
            </a:r>
            <a:br>
              <a:rPr lang="fr-FR"/>
            </a:br>
            <a:r>
              <a:rPr lang="fr-FR"/>
              <a:t>déjà ?</a:t>
            </a:r>
            <a:r>
              <a:rPr lang="en-US"/>
              <a:t>”</a:t>
            </a:r>
            <a:endParaRPr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Il va chercher ses enfants à l’école ? Quel père merveilleux !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Elle est </a:t>
            </a:r>
            <a:br>
              <a:rPr lang="fr-FR"/>
            </a:br>
            <a:r>
              <a:rPr lang="fr-FR"/>
              <a:t>trop carriériste.</a:t>
            </a:r>
            <a:r>
              <a:rPr lang="en-US"/>
              <a:t>”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Il est dynamique </a:t>
            </a:r>
            <a:br>
              <a:rPr lang="fr-FR"/>
            </a:br>
            <a:r>
              <a:rPr lang="fr-FR"/>
              <a:t>et ambitieux.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Alice, tu t’occupes de l’organisation de la prochaine fête?</a:t>
            </a:r>
            <a:r>
              <a:rPr lang="en-US"/>
              <a:t>”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Gabriel, on a </a:t>
            </a:r>
            <a:br>
              <a:rPr lang="fr-FR"/>
            </a:br>
            <a:r>
              <a:rPr lang="fr-FR"/>
              <a:t>un gros projet </a:t>
            </a:r>
            <a:br>
              <a:rPr lang="fr-FR"/>
            </a:br>
            <a:r>
              <a:rPr lang="fr-FR"/>
              <a:t>pour toi.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11600"/>
              <a:t>Le pire </a:t>
            </a:r>
            <a:br>
              <a:rPr lang="fr-FR" sz="11600"/>
            </a:br>
            <a:r>
              <a:rPr lang="fr-FR" sz="11600"/>
              <a:t>ce n’est pas </a:t>
            </a:r>
            <a:br>
              <a:rPr lang="fr-FR" sz="11600"/>
            </a:br>
            <a:r>
              <a:rPr lang="fr-FR" sz="11600">
                <a:solidFill>
                  <a:schemeClr val="tx1"/>
                </a:solidFill>
              </a:rPr>
              <a:t>les remarques </a:t>
            </a:r>
            <a:br>
              <a:rPr lang="fr-FR" sz="11600">
                <a:solidFill>
                  <a:schemeClr val="tx1"/>
                </a:solidFill>
              </a:rPr>
            </a:br>
            <a:r>
              <a:rPr lang="fr-FR" sz="11600">
                <a:solidFill>
                  <a:schemeClr val="tx1"/>
                </a:solidFill>
              </a:rPr>
              <a:t>les pressions </a:t>
            </a:r>
            <a:br>
              <a:rPr lang="fr-FR" sz="11600">
                <a:solidFill>
                  <a:schemeClr val="tx1"/>
                </a:solidFill>
              </a:rPr>
            </a:br>
            <a:r>
              <a:rPr lang="fr-FR" sz="11600">
                <a:solidFill>
                  <a:schemeClr val="tx1"/>
                </a:solidFill>
              </a:rPr>
              <a:t>le malaise l’humiliation </a:t>
            </a:r>
            <a:br>
              <a:rPr lang="fr-FR" sz="11600">
                <a:solidFill>
                  <a:schemeClr val="tx1"/>
                </a:solidFill>
              </a:rPr>
            </a:br>
            <a:r>
              <a:rPr lang="fr-FR" sz="11600"/>
              <a:t>c’est que </a:t>
            </a:r>
            <a:br>
              <a:rPr lang="fr-FR" sz="11600"/>
            </a:br>
            <a:r>
              <a:rPr lang="fr-FR" sz="11600"/>
              <a:t>personne ne réagisse.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>
          <a:xfrm>
            <a:off x="0" y="2977216"/>
            <a:ext cx="14400000" cy="3000821"/>
          </a:xfrm>
        </p:spPr>
        <p:txBody>
          <a:bodyPr/>
          <a:lstStyle/>
          <a:p>
            <a:pPr>
              <a:defRPr/>
            </a:pPr>
            <a:r>
              <a:rPr lang="en-US"/>
              <a:t>“She’s obsessed </a:t>
            </a:r>
            <a:br>
              <a:rPr lang="en-US"/>
            </a:br>
            <a:r>
              <a:rPr lang="en-US"/>
              <a:t>with her career”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 bwMode="auto">
          <a:xfrm>
            <a:off x="719351" y="10959852"/>
            <a:ext cx="14400000" cy="3000821"/>
          </a:xfrm>
        </p:spPr>
        <p:txBody>
          <a:bodyPr/>
          <a:lstStyle/>
          <a:p>
            <a:pPr>
              <a:defRPr/>
            </a:pPr>
            <a:r>
              <a:rPr lang="en-US"/>
              <a:t>“He’s dynamic </a:t>
            </a:r>
            <a:br>
              <a:rPr lang="en-US"/>
            </a:br>
            <a:r>
              <a:rPr lang="en-US"/>
              <a:t>and ambitious”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“Jane, can you </a:t>
            </a:r>
            <a:br>
              <a:rPr lang="en-US"/>
            </a:br>
            <a:r>
              <a:rPr lang="en-US"/>
              <a:t>take care of the </a:t>
            </a:r>
            <a:br>
              <a:rPr lang="en-US"/>
            </a:br>
            <a:r>
              <a:rPr lang="en-US"/>
              <a:t>next office party?”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“Bob, we need </a:t>
            </a:r>
            <a:br>
              <a:rPr lang="en-US"/>
            </a:br>
            <a:r>
              <a:rPr lang="en-US"/>
              <a:t>you for a big </a:t>
            </a:r>
            <a:br>
              <a:rPr lang="en-US"/>
            </a:br>
            <a:r>
              <a:rPr lang="en-US"/>
              <a:t>new project</a:t>
            </a:r>
            <a:r>
              <a:rPr lang="fr-FR"/>
              <a:t>.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“Leaving </a:t>
            </a:r>
            <a:endParaRPr/>
          </a:p>
          <a:p>
            <a:pPr>
              <a:defRPr/>
            </a:pPr>
            <a:r>
              <a:rPr lang="en-US"/>
              <a:t>already?”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“Such a great dad, </a:t>
            </a:r>
            <a:br>
              <a:rPr lang="en-US"/>
            </a:br>
            <a:r>
              <a:rPr lang="en-US"/>
              <a:t>going to pick up the </a:t>
            </a:r>
            <a:br>
              <a:rPr lang="en-US"/>
            </a:br>
            <a:r>
              <a:rPr lang="en-US"/>
              <a:t>kids from school…”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NON.</a:t>
            </a:r>
            <a:endParaRPr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Il n’y a qu’</a:t>
            </a:r>
            <a:r>
              <a:rPr lang="fr-FR" u="sng"/>
              <a:t>un seul coupable, </a:t>
            </a:r>
            <a:br>
              <a:rPr lang="fr-FR" u="sng"/>
            </a:br>
            <a:r>
              <a:rPr lang="fr-FR" u="sng"/>
              <a:t>le harceleur</a:t>
            </a:r>
            <a:r>
              <a:rPr lang="fr-FR"/>
              <a:t>.</a:t>
            </a:r>
            <a:endParaRPr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N’importe quelle femme </a:t>
            </a:r>
            <a:br>
              <a:rPr lang="fr-FR"/>
            </a:br>
            <a:r>
              <a:rPr lang="fr-FR"/>
              <a:t>peut être victime de </a:t>
            </a:r>
            <a:br>
              <a:rPr lang="fr-FR"/>
            </a:br>
            <a:r>
              <a:rPr lang="fr-FR"/>
              <a:t>harcèlement sexuel.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Elle n’a qu’à </a:t>
            </a:r>
            <a:br>
              <a:rPr lang="fr-FR"/>
            </a:br>
            <a:r>
              <a:rPr lang="fr-FR"/>
              <a:t>s’habiller </a:t>
            </a:r>
            <a:br>
              <a:rPr lang="fr-FR"/>
            </a:br>
            <a:r>
              <a:rPr lang="fr-FR"/>
              <a:t>autrement</a:t>
            </a:r>
            <a:r>
              <a:rPr lang="en-US"/>
              <a:t>”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NON. </a:t>
            </a:r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 harcèlement sexuel </a:t>
            </a:r>
            <a:br>
              <a:rPr lang="fr-FR"/>
            </a:br>
            <a:r>
              <a:rPr lang="fr-FR"/>
              <a:t>est une violence,</a:t>
            </a:r>
            <a:br>
              <a:rPr lang="fr-FR"/>
            </a:br>
            <a:r>
              <a:rPr lang="fr-FR"/>
              <a:t> </a:t>
            </a:r>
            <a:r>
              <a:rPr lang="fr-FR" u="sng"/>
              <a:t>pas de la séduction</a:t>
            </a:r>
            <a:r>
              <a:rPr lang="fr-FR"/>
              <a:t>.</a:t>
            </a:r>
            <a:endParaRPr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Outrepasser le consentement de l’autre, ce n’est pas </a:t>
            </a:r>
            <a:br>
              <a:rPr lang="fr-FR"/>
            </a:br>
            <a:r>
              <a:rPr lang="fr-FR"/>
              <a:t>de la drague.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C’est juste </a:t>
            </a:r>
            <a:br>
              <a:rPr lang="fr-FR"/>
            </a:br>
            <a:r>
              <a:rPr lang="fr-FR"/>
              <a:t>un </a:t>
            </a:r>
            <a:br>
              <a:rPr lang="fr-FR"/>
            </a:br>
            <a:r>
              <a:rPr lang="fr-FR"/>
              <a:t>séducteur</a:t>
            </a:r>
            <a:r>
              <a:rPr lang="en-US" sz="10100"/>
              <a:t> !</a:t>
            </a:r>
            <a:r>
              <a:rPr lang="en-US"/>
              <a:t>”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NON. 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 harcèlement sexuel </a:t>
            </a:r>
            <a:br>
              <a:rPr lang="fr-FR"/>
            </a:br>
            <a:r>
              <a:rPr lang="fr-FR"/>
              <a:t>est un délit,</a:t>
            </a:r>
            <a:br>
              <a:rPr lang="fr-FR"/>
            </a:br>
            <a:r>
              <a:rPr lang="fr-FR"/>
              <a:t> </a:t>
            </a:r>
            <a:r>
              <a:rPr lang="fr-FR" u="sng"/>
              <a:t>pas une blague</a:t>
            </a:r>
            <a:r>
              <a:rPr lang="fr-FR"/>
              <a:t>.</a:t>
            </a:r>
            <a:endParaRPr/>
          </a:p>
          <a:p>
            <a:pPr>
              <a:defRPr/>
            </a:pP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Imposer des propos ou comportements à connotation sexuelle est une violence.</a:t>
            </a:r>
            <a:endParaRPr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C’est juste </a:t>
            </a:r>
            <a:br>
              <a:rPr lang="fr-FR"/>
            </a:br>
            <a:r>
              <a:rPr lang="fr-FR"/>
              <a:t>une </a:t>
            </a:r>
            <a:br>
              <a:rPr lang="fr-FR"/>
            </a:br>
            <a:r>
              <a:rPr lang="fr-FR"/>
              <a:t>blague</a:t>
            </a:r>
            <a:r>
              <a:rPr lang="en-US" sz="10100"/>
              <a:t> !</a:t>
            </a:r>
            <a:r>
              <a:rPr lang="en-US"/>
              <a:t>”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SI. 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 u="sng"/>
              <a:t>Ne fermons plus les yeux</a:t>
            </a:r>
            <a:r>
              <a:rPr lang="fr-FR"/>
              <a:t>.</a:t>
            </a:r>
            <a:endParaRPr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Le harcèlement sexuel </a:t>
            </a:r>
            <a:br>
              <a:rPr lang="fr-FR"/>
            </a:br>
            <a:r>
              <a:rPr lang="fr-FR"/>
              <a:t>ne s’arrête pas </a:t>
            </a:r>
            <a:br>
              <a:rPr lang="fr-FR"/>
            </a:br>
            <a:r>
              <a:rPr lang="fr-FR"/>
              <a:t>aux portes de cet établissement.</a:t>
            </a:r>
            <a:endParaRPr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Ici ?</a:t>
            </a:r>
            <a:br>
              <a:rPr lang="fr-FR"/>
            </a:br>
            <a:r>
              <a:rPr lang="fr-FR" cap="all"/>
              <a:t>ç</a:t>
            </a:r>
            <a:r>
              <a:rPr lang="fr-FR"/>
              <a:t>a n’existe </a:t>
            </a:r>
            <a:br>
              <a:rPr lang="fr-FR"/>
            </a:br>
            <a:r>
              <a:rPr lang="fr-FR"/>
              <a:t>pas</a:t>
            </a:r>
            <a:r>
              <a:rPr lang="en-US" sz="10100"/>
              <a:t>!</a:t>
            </a:r>
            <a:r>
              <a:rPr lang="en-US"/>
              <a:t>”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 bwMode="auto"/>
        <p:txBody>
          <a:bodyPr lIns="180000" rIns="180000"/>
          <a:lstStyle/>
          <a:p>
            <a:pPr>
              <a:defRPr/>
            </a:pPr>
            <a:r>
              <a:rPr lang="fr-FR"/>
              <a:t>… mais personne ne fait rien.</a:t>
            </a:r>
            <a:endParaRPr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 u="sng"/>
              <a:t>Ne soyons pas complices</a:t>
            </a:r>
            <a:r>
              <a:rPr lang="fr-FR"/>
              <a:t>.</a:t>
            </a:r>
            <a:endParaRPr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br>
              <a:rPr lang="fr-FR"/>
            </a:br>
            <a:r>
              <a:rPr lang="fr-FR"/>
              <a:t>Ici aussi, </a:t>
            </a:r>
            <a:br>
              <a:rPr lang="fr-FR"/>
            </a:br>
            <a:r>
              <a:rPr lang="fr-FR"/>
              <a:t>le harcèlement sexuel </a:t>
            </a:r>
            <a:br>
              <a:rPr lang="fr-FR"/>
            </a:br>
            <a:r>
              <a:rPr lang="fr-FR"/>
              <a:t>est une réalité.</a:t>
            </a:r>
            <a:endParaRPr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“</a:t>
            </a:r>
            <a:r>
              <a:rPr lang="fr-FR"/>
              <a:t>Ah oui, </a:t>
            </a:r>
            <a:br>
              <a:rPr lang="fr-FR"/>
            </a:br>
            <a:r>
              <a:rPr lang="fr-FR"/>
              <a:t>tout le monde </a:t>
            </a:r>
            <a:br>
              <a:rPr lang="fr-FR"/>
            </a:br>
            <a:r>
              <a:rPr lang="fr-FR"/>
              <a:t>le sait !</a:t>
            </a:r>
            <a:r>
              <a:rPr lang="en-US"/>
              <a:t>”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Il se sentait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très fort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tout puissant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irréprochable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dans son droit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avant qu’un collègue </a:t>
            </a:r>
            <a:br>
              <a:rPr lang="fr-FR"/>
            </a:br>
            <a:r>
              <a:rPr lang="fr-FR"/>
              <a:t>lui demande </a:t>
            </a:r>
            <a:br>
              <a:rPr lang="fr-FR"/>
            </a:br>
            <a:r>
              <a:rPr lang="fr-FR"/>
              <a:t>d’arrêter.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Vos blagues </a:t>
            </a:r>
            <a:br>
              <a:rPr lang="fr-FR"/>
            </a:br>
            <a:r>
              <a:rPr lang="fr-FR"/>
              <a:t>sexistes sont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insupportables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dégradantes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méprisantes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humiliantes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même si </a:t>
            </a:r>
            <a:br>
              <a:rPr lang="fr-FR"/>
            </a:br>
            <a:r>
              <a:rPr lang="fr-FR"/>
              <a:t>je souris.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Une femme </a:t>
            </a:r>
            <a:br>
              <a:rPr lang="fr-FR"/>
            </a:br>
            <a:r>
              <a:rPr lang="fr-FR"/>
              <a:t>prof on lui </a:t>
            </a:r>
            <a:br>
              <a:rPr lang="fr-FR"/>
            </a:br>
            <a:r>
              <a:rPr lang="fr-FR"/>
              <a:t>parle de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ses enfants. </a:t>
            </a:r>
            <a:br>
              <a:rPr lang="fr-FR"/>
            </a:br>
            <a:r>
              <a:rPr lang="fr-FR"/>
              <a:t>Un homme </a:t>
            </a:r>
            <a:br>
              <a:rPr lang="fr-FR"/>
            </a:br>
            <a:r>
              <a:rPr lang="fr-FR"/>
              <a:t>prof on lui </a:t>
            </a:r>
            <a:br>
              <a:rPr lang="fr-FR"/>
            </a:br>
            <a:r>
              <a:rPr lang="fr-FR"/>
              <a:t>parle de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ses projets.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Je n’ai </a:t>
            </a:r>
            <a:br>
              <a:rPr lang="fr-FR"/>
            </a:br>
            <a:r>
              <a:rPr lang="fr-FR"/>
              <a:t>pas besoin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d’une main sur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l’épaule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de paternalisme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de faveurs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d’un type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derrière moi </a:t>
            </a:r>
            <a:br>
              <a:rPr lang="fr-FR">
                <a:solidFill>
                  <a:schemeClr val="tx1"/>
                </a:solidFill>
              </a:rPr>
            </a:br>
            <a:r>
              <a:rPr lang="fr-FR"/>
              <a:t>pour réussir.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Parfois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sourire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être sympa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porter une robe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être une femme </a:t>
            </a:r>
            <a:br>
              <a:rPr lang="fr-FR"/>
            </a:br>
            <a:r>
              <a:rPr lang="fr-FR"/>
              <a:t>est un </a:t>
            </a:r>
            <a:br>
              <a:rPr lang="fr-FR"/>
            </a:br>
            <a:r>
              <a:rPr lang="fr-FR"/>
              <a:t>comportement </a:t>
            </a:r>
            <a:br>
              <a:rPr lang="fr-FR"/>
            </a:br>
            <a:r>
              <a:rPr lang="fr-FR"/>
              <a:t>à risque.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Derrière </a:t>
            </a:r>
            <a:br>
              <a:rPr lang="fr-FR"/>
            </a:br>
            <a:r>
              <a:rPr lang="fr-FR"/>
              <a:t>toute femme </a:t>
            </a:r>
            <a:br>
              <a:rPr lang="fr-FR"/>
            </a:br>
            <a:r>
              <a:rPr lang="fr-FR"/>
              <a:t>qui réussit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il y a un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homme qui </a:t>
            </a:r>
            <a:br>
              <a:rPr lang="fr-FR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réussira à dire </a:t>
            </a:r>
            <a:br>
              <a:rPr lang="fr-FR"/>
            </a:br>
            <a:r>
              <a:rPr lang="fr-FR"/>
              <a:t>qu’elle n’y est </a:t>
            </a:r>
            <a:br>
              <a:rPr lang="fr-FR"/>
            </a:br>
            <a:r>
              <a:rPr lang="fr-FR"/>
              <a:t>pour rien.</a:t>
            </a: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Quand je </a:t>
            </a:r>
            <a:br>
              <a:rPr lang="fr-FR"/>
            </a:br>
            <a:r>
              <a:rPr lang="fr-FR"/>
              <a:t>ne dis pas </a:t>
            </a:r>
            <a:br>
              <a:rPr lang="fr-FR"/>
            </a:br>
            <a:r>
              <a:rPr lang="fr-FR"/>
              <a:t>clairement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oui</a:t>
            </a:r>
            <a:r>
              <a:rPr lang="fr-FR"/>
              <a:t> </a:t>
            </a:r>
            <a:br>
              <a:rPr lang="fr-FR"/>
            </a:br>
            <a:r>
              <a:rPr lang="fr-FR"/>
              <a:t>c’est que </a:t>
            </a:r>
            <a:br>
              <a:rPr lang="fr-FR"/>
            </a:br>
            <a:r>
              <a:rPr lang="fr-FR"/>
              <a:t>je dis </a:t>
            </a:r>
            <a:br>
              <a:rPr lang="fr-FR"/>
            </a:br>
            <a:r>
              <a:rPr lang="fr-FR"/>
              <a:t>clairement </a:t>
            </a:r>
            <a:br>
              <a:rPr lang="fr-FR"/>
            </a:br>
            <a:r>
              <a:rPr lang="fr-FR">
                <a:solidFill>
                  <a:schemeClr val="tx1"/>
                </a:solidFill>
              </a:rPr>
              <a:t>non.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onlyoffice/7.4.0.163</Application>
  <DocSecurity>0</DocSecurity>
  <PresentationFormat>Personnalisé</PresentationFormat>
  <Paragraphs>0</Paragraphs>
  <Slides>27</Slides>
  <Notes>27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AZAIS Florence</dc:creator>
  <cp:keywords/>
  <dc:description/>
  <dc:identifier/>
  <dc:language/>
  <cp:lastModifiedBy>Anonyme</cp:lastModifiedBy>
  <cp:revision>95</cp:revision>
  <dcterms:created xsi:type="dcterms:W3CDTF">2022-11-01T07:32:11Z</dcterms:created>
  <dcterms:modified xsi:type="dcterms:W3CDTF">2023-09-25T14:04:39Z</dcterms:modified>
  <cp:category/>
  <cp:contentStatus/>
  <cp:version/>
</cp:coreProperties>
</file>